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년</c:v>
          </c:tx>
          <c:spPr>
            <a:solidFill>
              <a:srgbClr val="46D6E8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F2B05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E971-434F-8D5F-49AAFCC43FC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6"/>
              <c:pt idx="0">
                <c:v>28→16</c:v>
              </c:pt>
              <c:pt idx="1">
                <c:v>16→10</c:v>
              </c:pt>
              <c:pt idx="2">
                <c:v>10→7</c:v>
              </c:pt>
              <c:pt idx="3">
                <c:v>7→5</c:v>
              </c:pt>
              <c:pt idx="4">
                <c:v>5→3</c:v>
              </c:pt>
              <c:pt idx="5">
                <c:v>3→2</c:v>
              </c:pt>
            </c:strLit>
          </c:cat>
          <c:val>
            <c:numLit>
              <c:formatCode>General</c:formatCode>
              <c:ptCount val="6"/>
              <c:pt idx="0">
                <c:v>4</c:v>
              </c:pt>
              <c:pt idx="1">
                <c:v>2</c:v>
              </c:pt>
              <c:pt idx="2">
                <c:v>1</c:v>
              </c:pt>
              <c:pt idx="3">
                <c:v>2</c:v>
              </c:pt>
              <c:pt idx="4">
                <c:v>2</c:v>
              </c:pt>
              <c:pt idx="5">
                <c:v>3</c:v>
              </c:pt>
            </c:numLit>
          </c:val>
          <c:extLst>
            <c:ext xmlns:c16="http://schemas.microsoft.com/office/drawing/2014/chart" uri="{C3380CC4-5D6E-409C-BE32-E72D297353CC}">
              <c16:uniqueId val="{00000000-E971-434F-8D5F-49AAFCC43F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1995280"/>
        <c:axId val="797061247"/>
      </c:barChart>
      <c:catAx>
        <c:axId val="66199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797061247"/>
        <c:crosses val="autoZero"/>
        <c:auto val="1"/>
        <c:lblAlgn val="ctr"/>
        <c:lblOffset val="100"/>
        <c:noMultiLvlLbl val="0"/>
      </c:catAx>
      <c:valAx>
        <c:axId val="7970612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661995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3D3FC5-FD19-A0C1-53B5-70EE054DD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FDE2CC3-8C58-185F-97C8-9C4EC3DF8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FACE790-DF3F-BF4F-6C96-CA300EAC5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193F3C1-FED2-4D76-2ADD-35D034EB8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606979-DE41-1F94-DDE6-23F0BBEEE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941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99BA06-2868-5CD8-2243-F714C2197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2BB37E-0F6F-DA74-36EB-5CE8FB5E3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E208F63-B84A-CAAB-53B7-847CC888E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1EBB25B-D38C-A009-18B7-04C687B32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598F4D-BCFE-4E6D-BDE3-1AA37A0F5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403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B1A9DD0-4C8E-88B9-1C35-8B868B4EBB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415FB28-C174-FAF5-2394-16BDE5890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0DC8D9-83D4-0313-1731-082199539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3040029-8981-052D-DF69-6A3B289E3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1026B9-5708-9D00-A3F5-0B574B86C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169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279703-9C6C-C2E2-71E5-55D330591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75B5ECA-08D7-F9F0-457B-BD1F615DB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564A49-16A1-FD9D-FDC7-82C8ADF90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F4C39B3-0923-9351-1564-B926BE94B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2692AB-EB66-F384-45B0-25BBE3FC8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081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9C4C44-01C7-770C-B123-D53E4C388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8A1C79B-59EA-6DB8-8D90-068F06C16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AD5222-495F-C46C-901E-2B72AD25E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C02158-56B3-7B90-D075-1D1C610BA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41D9802-25C7-28AD-DA4F-FAAE0A80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94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B3EB88-D2B7-99E8-174A-18191EDDC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0B3C78A-A7A6-3C85-4E5E-B873CEE361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E408061-BD48-186A-90B4-1B8715D8A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AF16874-50F5-2454-6FB0-2EE654317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0504B77-C3FD-C58A-E7A3-CABD32C5B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FAAB172-E76D-3646-4414-F13F04E3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198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982CB5-56C4-590E-A2AC-A9DFE58E9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941222-02E5-6345-1DFF-2BA391425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176A651-8ADF-D1EB-82C8-1ED97A7AE9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515A8C2-82B0-560E-1E78-23C3CAE65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1CFCA95-7B41-7770-F097-33DC64D7E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13C180C-5369-4D54-C4B4-A6930B52B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25F4CEE-3D5C-4D49-2A0A-977D10FF5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5C183FB-C123-ACD9-AFF8-75E4437CA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4717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02E248-AD1F-5B90-CE26-B0560046B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BF430DF-3DC6-2A32-CF98-60C09A2E6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703C208-D1AA-09A7-B14C-D66F3D539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827ADCA-8ED1-3944-5B9E-5A26327C5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738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E425416-6197-5B77-742B-C231D9F5A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D429EB0-90CB-5C2B-A7BC-84AB0600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F7D4E99-6891-6221-F787-2C0B8B445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7961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CC1320-9F83-6005-07F3-3726C69E7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0AD33E-CC18-F45D-C5D0-76919E4E5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EE43A5B-495F-612A-57B0-759620FEA3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9308C3A-E813-FE0F-8067-6762C89E8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284D599-5202-B0E7-9E11-A43B82DF1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692D66A-58BD-32B2-9107-F7636C9D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8829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8487B3-3910-7440-E5DC-6C7513231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EBBD951-2808-B2A3-DB39-237247947F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21A3BBF-028C-0D70-0AA5-317940163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5C64CA8-434D-BBFF-D8A3-BAD6A4BA2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CEB4C82-E728-AD08-0163-8146DA350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09CC6F4-0EDB-0DC8-15DB-B95E6D682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75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54168FC-719E-7ED8-FEA8-652272B94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7D1A7BB-DC88-B56C-0D21-048E2EF91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AE81AF-1DBD-DD2D-8F26-28BD85EFB8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00A8AE-B0F1-4282-840C-7348E18BFED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9FB568-565F-B025-83B6-1097B2E28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596F76-1703-E9D1-4CAC-022B0CA469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7F428E-5D31-4C71-B0FF-402323906A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539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2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F009AB3B-C85D-2304-5F09-C09AF93DD7A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C994A548-FFAD-A2AA-75F6-9D9134A3AEAE}"/>
              </a:ext>
            </a:extLst>
          </p:cNvPr>
          <p:cNvSpPr/>
          <p:nvPr/>
        </p:nvSpPr>
        <p:spPr>
          <a:xfrm>
            <a:off x="711200" y="1054100"/>
            <a:ext cx="203200" cy="203200"/>
          </a:xfrm>
          <a:prstGeom prst="rect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0298E4-896B-4E1C-9694-A201CD145EE6}"/>
              </a:ext>
            </a:extLst>
          </p:cNvPr>
          <p:cNvSpPr txBox="1"/>
          <p:nvPr/>
        </p:nvSpPr>
        <p:spPr>
          <a:xfrm>
            <a:off x="1041400" y="1016000"/>
            <a:ext cx="2249334" cy="253916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50" b="1">
                <a:solidFill>
                  <a:srgbClr val="46D6E8"/>
                </a:solidFill>
                <a:latin typeface="Consolas" panose="020B0609020204030204" pitchFamily="49" charset="0"/>
              </a:rPr>
              <a:t>LOGIC FOUNDRY ROADMAP · 2026</a:t>
            </a:r>
            <a:endParaRPr lang="ko-KR" altLang="en-US" sz="105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B8C290-9AB8-F6BA-37E5-9D184E130175}"/>
              </a:ext>
            </a:extLst>
          </p:cNvPr>
          <p:cNvSpPr txBox="1"/>
          <p:nvPr/>
        </p:nvSpPr>
        <p:spPr>
          <a:xfrm>
            <a:off x="711200" y="1651000"/>
            <a:ext cx="10414000" cy="120032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7200" b="1">
                <a:solidFill>
                  <a:srgbClr val="FFFFFF"/>
                </a:solidFill>
                <a:latin typeface="맑은 고딕" panose="020B0503020000020004" pitchFamily="50" charset="-127"/>
              </a:rPr>
              <a:t>28nm</a:t>
            </a:r>
            <a:r>
              <a:rPr lang="ko-KR" altLang="en-US" sz="7200" b="1">
                <a:solidFill>
                  <a:srgbClr val="FFFFFF"/>
                </a:solidFill>
                <a:latin typeface="맑은 고딕" panose="020B0503020000020004" pitchFamily="50" charset="-127"/>
              </a:rPr>
              <a:t>에서 </a:t>
            </a:r>
            <a:r>
              <a:rPr lang="en-US" altLang="ko-KR" sz="7200" b="1">
                <a:solidFill>
                  <a:srgbClr val="FFFFFF"/>
                </a:solidFill>
                <a:latin typeface="맑은 고딕" panose="020B0503020000020004" pitchFamily="50" charset="-127"/>
              </a:rPr>
              <a:t>2nm</a:t>
            </a:r>
            <a:r>
              <a:rPr lang="ko-KR" altLang="en-US" sz="7200" b="1">
                <a:solidFill>
                  <a:srgbClr val="FFFFFF"/>
                </a:solidFill>
                <a:latin typeface="맑은 고딕" panose="020B0503020000020004" pitchFamily="50" charset="-127"/>
              </a:rPr>
              <a:t>로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D8A0B1DF-AB69-8390-D46D-EA1E8ECFED00}"/>
              </a:ext>
            </a:extLst>
          </p:cNvPr>
          <p:cNvSpPr/>
          <p:nvPr/>
        </p:nvSpPr>
        <p:spPr>
          <a:xfrm>
            <a:off x="711200" y="3175000"/>
            <a:ext cx="1524000" cy="50800"/>
          </a:xfrm>
          <a:prstGeom prst="rect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34955C-D4A9-E78D-1564-7C9AEDA037EB}"/>
              </a:ext>
            </a:extLst>
          </p:cNvPr>
          <p:cNvSpPr txBox="1"/>
          <p:nvPr/>
        </p:nvSpPr>
        <p:spPr>
          <a:xfrm>
            <a:off x="711200" y="3479800"/>
            <a:ext cx="9652000" cy="33855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600">
                <a:solidFill>
                  <a:srgbClr val="DCE8F0"/>
                </a:solidFill>
                <a:latin typeface="맑은 고딕" panose="020B0503020000020004" pitchFamily="50" charset="-127"/>
              </a:rPr>
              <a:t>반도체 미세공정 로드맵 </a:t>
            </a:r>
            <a:r>
              <a:rPr lang="en-US" altLang="ko-KR" sz="1600">
                <a:solidFill>
                  <a:srgbClr val="DCE8F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600">
                <a:solidFill>
                  <a:srgbClr val="DCE8F0"/>
                </a:solidFill>
                <a:latin typeface="맑은 고딕" panose="020B0503020000020004" pitchFamily="50" charset="-127"/>
              </a:rPr>
              <a:t>무어의 법칙은 느려졌지만 멈추지 않았다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6B33A7-4561-1F7C-43DD-4C1DDD1422C8}"/>
              </a:ext>
            </a:extLst>
          </p:cNvPr>
          <p:cNvSpPr txBox="1"/>
          <p:nvPr/>
        </p:nvSpPr>
        <p:spPr>
          <a:xfrm>
            <a:off x="711200" y="4572000"/>
            <a:ext cx="992579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46D6E8"/>
                </a:solidFill>
                <a:latin typeface="Consolas" panose="020B0609020204030204" pitchFamily="49" charset="0"/>
              </a:rPr>
              <a:t>14</a:t>
            </a:r>
            <a:r>
              <a:rPr lang="ko-KR" altLang="en-US" sz="3000" b="1">
                <a:solidFill>
                  <a:srgbClr val="46D6E8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88A638-02A9-2F9E-03C9-A60DB601AE74}"/>
              </a:ext>
            </a:extLst>
          </p:cNvPr>
          <p:cNvSpPr txBox="1"/>
          <p:nvPr/>
        </p:nvSpPr>
        <p:spPr>
          <a:xfrm>
            <a:off x="711200" y="5105400"/>
            <a:ext cx="30480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50">
                <a:solidFill>
                  <a:srgbClr val="7592A8"/>
                </a:solidFill>
                <a:latin typeface="Consolas" panose="020B0609020204030204" pitchFamily="49" charset="0"/>
              </a:rPr>
              <a:t>28nm→2nm </a:t>
            </a:r>
            <a:r>
              <a:rPr lang="ko-KR" altLang="en-US" sz="1050">
                <a:solidFill>
                  <a:srgbClr val="7592A8"/>
                </a:solidFill>
                <a:latin typeface="Consolas" panose="020B0609020204030204" pitchFamily="49" charset="0"/>
              </a:rPr>
              <a:t>소요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E5C280-98A3-DD02-5910-85B3F41FAB02}"/>
              </a:ext>
            </a:extLst>
          </p:cNvPr>
          <p:cNvSpPr txBox="1"/>
          <p:nvPr/>
        </p:nvSpPr>
        <p:spPr>
          <a:xfrm>
            <a:off x="4013200" y="4572000"/>
            <a:ext cx="396262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46D6E8"/>
                </a:solidFill>
                <a:latin typeface="Consolas" panose="020B0609020204030204" pitchFamily="49" charset="0"/>
              </a:rPr>
              <a:t>8</a:t>
            </a:r>
            <a:endParaRPr lang="ko-KR" altLang="en-US" sz="30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4EC31F-459E-41D9-2E02-F30C469B0348}"/>
              </a:ext>
            </a:extLst>
          </p:cNvPr>
          <p:cNvSpPr txBox="1"/>
          <p:nvPr/>
        </p:nvSpPr>
        <p:spPr>
          <a:xfrm>
            <a:off x="4013200" y="5105400"/>
            <a:ext cx="30480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7592A8"/>
                </a:solidFill>
                <a:latin typeface="Consolas" panose="020B0609020204030204" pitchFamily="49" charset="0"/>
              </a:rPr>
              <a:t>공정 노드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32380E-2B8F-72B3-0A50-8633287BFD83}"/>
              </a:ext>
            </a:extLst>
          </p:cNvPr>
          <p:cNvSpPr txBox="1"/>
          <p:nvPr/>
        </p:nvSpPr>
        <p:spPr>
          <a:xfrm>
            <a:off x="7315200" y="4572000"/>
            <a:ext cx="780983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46D6E8"/>
                </a:solidFill>
                <a:latin typeface="Consolas" panose="020B0609020204030204" pitchFamily="49" charset="0"/>
              </a:rPr>
              <a:t>3</a:t>
            </a:r>
            <a:r>
              <a:rPr lang="ko-KR" altLang="en-US" sz="3000" b="1">
                <a:solidFill>
                  <a:srgbClr val="46D6E8"/>
                </a:solidFill>
                <a:latin typeface="Consolas" panose="020B0609020204030204" pitchFamily="49" charset="0"/>
              </a:rPr>
              <a:t>회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91B207-4FD5-91F4-618C-5EDC9A4D7F83}"/>
              </a:ext>
            </a:extLst>
          </p:cNvPr>
          <p:cNvSpPr txBox="1"/>
          <p:nvPr/>
        </p:nvSpPr>
        <p:spPr>
          <a:xfrm>
            <a:off x="7315200" y="5105400"/>
            <a:ext cx="30480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7592A8"/>
                </a:solidFill>
                <a:latin typeface="Consolas" panose="020B0609020204030204" pitchFamily="49" charset="0"/>
              </a:rPr>
              <a:t>트랜지스터 구조 전환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F7B68F-35E7-79B2-2528-8C1CF57B80FA}"/>
              </a:ext>
            </a:extLst>
          </p:cNvPr>
          <p:cNvSpPr txBox="1"/>
          <p:nvPr/>
        </p:nvSpPr>
        <p:spPr>
          <a:xfrm>
            <a:off x="711200" y="5816600"/>
            <a:ext cx="101600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7592A8"/>
                </a:solidFill>
                <a:latin typeface="Consolas" panose="020B0609020204030204" pitchFamily="49" charset="0"/>
              </a:rPr>
              <a:t>로직 파운드리 공정 노드 연표 </a:t>
            </a:r>
            <a:r>
              <a:rPr lang="en-US" altLang="ko-KR" sz="950">
                <a:solidFill>
                  <a:srgbClr val="7592A8"/>
                </a:solidFill>
                <a:latin typeface="Consolas" panose="020B0609020204030204" pitchFamily="49" charset="0"/>
              </a:rPr>
              <a:t>· 1.4nm</a:t>
            </a:r>
            <a:r>
              <a:rPr lang="ko-KR" altLang="en-US" sz="950">
                <a:solidFill>
                  <a:srgbClr val="7592A8"/>
                </a:solidFill>
                <a:latin typeface="Consolas" panose="020B0609020204030204" pitchFamily="49" charset="0"/>
              </a:rPr>
              <a:t>는 로드맵</a:t>
            </a:r>
            <a:r>
              <a:rPr lang="en-US" altLang="ko-KR" sz="950">
                <a:solidFill>
                  <a:srgbClr val="7592A8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950">
                <a:solidFill>
                  <a:srgbClr val="7592A8"/>
                </a:solidFill>
                <a:latin typeface="Consolas" panose="020B0609020204030204" pitchFamily="49" charset="0"/>
              </a:rPr>
              <a:t>전망</a:t>
            </a:r>
            <a:r>
              <a:rPr lang="en-US" altLang="ko-KR" sz="950">
                <a:solidFill>
                  <a:srgbClr val="7592A8"/>
                </a:solidFill>
                <a:latin typeface="Consolas" panose="020B0609020204030204" pitchFamily="49" charset="0"/>
              </a:rPr>
              <a:t>) · 2026-06-15</a:t>
            </a:r>
            <a:endParaRPr lang="ko-KR" altLang="en-US" sz="950">
              <a:solidFill>
                <a:srgbClr val="7592A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728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2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D09B9407-36F4-904C-13E5-56599ADE468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3DA240F7-3471-4DEA-74A1-7776C1C1DC34}"/>
              </a:ext>
            </a:extLst>
          </p:cNvPr>
          <p:cNvSpPr/>
          <p:nvPr/>
        </p:nvSpPr>
        <p:spPr>
          <a:xfrm>
            <a:off x="711200" y="546100"/>
            <a:ext cx="203200" cy="203200"/>
          </a:xfrm>
          <a:prstGeom prst="rect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C19118-7727-3CE5-C4F6-F25ABE61E706}"/>
              </a:ext>
            </a:extLst>
          </p:cNvPr>
          <p:cNvSpPr txBox="1"/>
          <p:nvPr/>
        </p:nvSpPr>
        <p:spPr>
          <a:xfrm>
            <a:off x="1041400" y="508000"/>
            <a:ext cx="1733167" cy="253916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50" b="1">
                <a:solidFill>
                  <a:srgbClr val="46D6E8"/>
                </a:solidFill>
                <a:latin typeface="Consolas" panose="020B0609020204030204" pitchFamily="49" charset="0"/>
              </a:rPr>
              <a:t>TIMELINE · FINFET ERA</a:t>
            </a:r>
            <a:endParaRPr lang="ko-KR" altLang="en-US" sz="105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49A127-27E3-B716-B4D6-CDD355C7AE35}"/>
              </a:ext>
            </a:extLst>
          </p:cNvPr>
          <p:cNvSpPr txBox="1"/>
          <p:nvPr/>
        </p:nvSpPr>
        <p:spPr>
          <a:xfrm>
            <a:off x="711200" y="889000"/>
            <a:ext cx="10769600" cy="50783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FinFET</a:t>
            </a:r>
            <a:r>
              <a:rPr lang="ko-KR" altLang="en-US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의 시대 </a:t>
            </a:r>
            <a:r>
              <a:rPr lang="en-US" altLang="ko-KR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평면을 떠나 </a:t>
            </a:r>
            <a:r>
              <a:rPr lang="en-US" altLang="ko-KR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3D</a:t>
            </a:r>
            <a:r>
              <a:rPr lang="ko-KR" altLang="en-US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로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21704D7-DCF4-2657-1CF0-60CCB259D78A}"/>
              </a:ext>
            </a:extLst>
          </p:cNvPr>
          <p:cNvSpPr/>
          <p:nvPr/>
        </p:nvSpPr>
        <p:spPr>
          <a:xfrm>
            <a:off x="1885950" y="1676400"/>
            <a:ext cx="38100" cy="4343400"/>
          </a:xfrm>
          <a:prstGeom prst="rect">
            <a:avLst/>
          </a:prstGeom>
          <a:solidFill>
            <a:srgbClr val="2A8FA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9C3A323F-D5CD-3D07-9848-2D820F307530}"/>
              </a:ext>
            </a:extLst>
          </p:cNvPr>
          <p:cNvSpPr/>
          <p:nvPr/>
        </p:nvSpPr>
        <p:spPr>
          <a:xfrm>
            <a:off x="1765300" y="2079625"/>
            <a:ext cx="279400" cy="279400"/>
          </a:xfrm>
          <a:prstGeom prst="ellipse">
            <a:avLst/>
          </a:prstGeom>
          <a:solidFill>
            <a:srgbClr val="0C2236"/>
          </a:solidFill>
          <a:ln w="31750">
            <a:solidFill>
              <a:srgbClr val="7592A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5CE529B3-33BC-2784-D94B-E5DDC42B3735}"/>
              </a:ext>
            </a:extLst>
          </p:cNvPr>
          <p:cNvSpPr/>
          <p:nvPr/>
        </p:nvSpPr>
        <p:spPr>
          <a:xfrm>
            <a:off x="1841500" y="2155825"/>
            <a:ext cx="127000" cy="127000"/>
          </a:xfrm>
          <a:prstGeom prst="ellipse">
            <a:avLst/>
          </a:prstGeom>
          <a:solidFill>
            <a:srgbClr val="7592A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EDAB5D-1794-16F7-C9A9-A69FDBBB10C4}"/>
              </a:ext>
            </a:extLst>
          </p:cNvPr>
          <p:cNvSpPr txBox="1"/>
          <p:nvPr/>
        </p:nvSpPr>
        <p:spPr>
          <a:xfrm>
            <a:off x="876677" y="2016125"/>
            <a:ext cx="748923" cy="4001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2000" b="1">
                <a:solidFill>
                  <a:srgbClr val="7592A8"/>
                </a:solidFill>
                <a:latin typeface="Consolas" panose="020B0609020204030204" pitchFamily="49" charset="0"/>
              </a:rPr>
              <a:t>2011</a:t>
            </a:r>
            <a:endParaRPr lang="ko-KR" altLang="en-US" sz="2000" b="1">
              <a:solidFill>
                <a:srgbClr val="7592A8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75AB5-354B-7C1D-3196-AFEDF7FEDB2D}"/>
              </a:ext>
            </a:extLst>
          </p:cNvPr>
          <p:cNvSpPr txBox="1"/>
          <p:nvPr/>
        </p:nvSpPr>
        <p:spPr>
          <a:xfrm>
            <a:off x="2235200" y="1914525"/>
            <a:ext cx="907621" cy="4154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100" b="1">
                <a:solidFill>
                  <a:srgbClr val="FFFFFF"/>
                </a:solidFill>
                <a:latin typeface="맑은 고딕" panose="020B0503020000020004" pitchFamily="50" charset="-127"/>
              </a:rPr>
              <a:t>28nm</a:t>
            </a:r>
            <a:endParaRPr lang="ko-KR" altLang="en-US" sz="21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C59195-4F41-6C38-1095-9C8D05A45202}"/>
              </a:ext>
            </a:extLst>
          </p:cNvPr>
          <p:cNvSpPr txBox="1"/>
          <p:nvPr/>
        </p:nvSpPr>
        <p:spPr>
          <a:xfrm>
            <a:off x="3886200" y="1939925"/>
            <a:ext cx="646331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100" b="1">
                <a:solidFill>
                  <a:srgbClr val="7592A8"/>
                </a:solidFill>
                <a:latin typeface="Consolas" panose="020B0609020204030204" pitchFamily="49" charset="0"/>
              </a:rPr>
              <a:t>Planar</a:t>
            </a:r>
            <a:endParaRPr lang="ko-KR" altLang="en-US" sz="1100" b="1">
              <a:solidFill>
                <a:srgbClr val="7592A8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26CDE8-34F7-BFC7-DDE8-E457D039ABE8}"/>
              </a:ext>
            </a:extLst>
          </p:cNvPr>
          <p:cNvSpPr txBox="1"/>
          <p:nvPr/>
        </p:nvSpPr>
        <p:spPr>
          <a:xfrm>
            <a:off x="2235200" y="2270125"/>
            <a:ext cx="2855269" cy="26930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성숙 공정의 주력 </a:t>
            </a:r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지금도 광범위 사용</a:t>
            </a:r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943018BB-7DC2-86A4-7C0F-A7D022A6713F}"/>
              </a:ext>
            </a:extLst>
          </p:cNvPr>
          <p:cNvSpPr/>
          <p:nvPr/>
        </p:nvSpPr>
        <p:spPr>
          <a:xfrm>
            <a:off x="1765300" y="3165475"/>
            <a:ext cx="279400" cy="279400"/>
          </a:xfrm>
          <a:prstGeom prst="ellipse">
            <a:avLst/>
          </a:prstGeom>
          <a:solidFill>
            <a:srgbClr val="0C2236"/>
          </a:solidFill>
          <a:ln w="31750">
            <a:solidFill>
              <a:srgbClr val="46D6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142B2B83-5ACA-64B9-483F-67484FD48452}"/>
              </a:ext>
            </a:extLst>
          </p:cNvPr>
          <p:cNvSpPr/>
          <p:nvPr/>
        </p:nvSpPr>
        <p:spPr>
          <a:xfrm>
            <a:off x="1841500" y="3241675"/>
            <a:ext cx="127000" cy="127000"/>
          </a:xfrm>
          <a:prstGeom prst="ellipse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40E48D-BB5D-787C-28FC-1739AF5CD6F3}"/>
              </a:ext>
            </a:extLst>
          </p:cNvPr>
          <p:cNvSpPr txBox="1"/>
          <p:nvPr/>
        </p:nvSpPr>
        <p:spPr>
          <a:xfrm>
            <a:off x="876677" y="3101975"/>
            <a:ext cx="748923" cy="4001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2000" b="1">
                <a:solidFill>
                  <a:srgbClr val="46D6E8"/>
                </a:solidFill>
                <a:latin typeface="Consolas" panose="020B0609020204030204" pitchFamily="49" charset="0"/>
              </a:rPr>
              <a:t>2015</a:t>
            </a:r>
            <a:endParaRPr lang="ko-KR" altLang="en-US" sz="20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747B23-90BE-BDC6-8222-D281F92534D3}"/>
              </a:ext>
            </a:extLst>
          </p:cNvPr>
          <p:cNvSpPr txBox="1"/>
          <p:nvPr/>
        </p:nvSpPr>
        <p:spPr>
          <a:xfrm>
            <a:off x="2235200" y="3000375"/>
            <a:ext cx="907621" cy="4154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100" b="1">
                <a:solidFill>
                  <a:srgbClr val="FFFFFF"/>
                </a:solidFill>
                <a:latin typeface="맑은 고딕" panose="020B0503020000020004" pitchFamily="50" charset="-127"/>
              </a:rPr>
              <a:t>16nm</a:t>
            </a:r>
            <a:endParaRPr lang="ko-KR" altLang="en-US" sz="21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C8BC2C-8AC8-54B9-6837-4526595C6CCE}"/>
              </a:ext>
            </a:extLst>
          </p:cNvPr>
          <p:cNvSpPr txBox="1"/>
          <p:nvPr/>
        </p:nvSpPr>
        <p:spPr>
          <a:xfrm>
            <a:off x="3886200" y="3025775"/>
            <a:ext cx="646331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100" b="1">
                <a:solidFill>
                  <a:srgbClr val="46D6E8"/>
                </a:solidFill>
                <a:latin typeface="Consolas" panose="020B0609020204030204" pitchFamily="49" charset="0"/>
              </a:rPr>
              <a:t>FinFET</a:t>
            </a:r>
            <a:endParaRPr lang="ko-KR" altLang="en-US" sz="11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03B894-4709-1BB9-562D-4A1E22301E28}"/>
              </a:ext>
            </a:extLst>
          </p:cNvPr>
          <p:cNvSpPr txBox="1"/>
          <p:nvPr/>
        </p:nvSpPr>
        <p:spPr>
          <a:xfrm>
            <a:off x="2235200" y="3355975"/>
            <a:ext cx="3190297" cy="26930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3D 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트랜지스터 도입 </a:t>
            </a:r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누설전류 제어의 전환</a:t>
            </a:r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BE61B76E-C15F-A2C6-B01B-75E0021F5280}"/>
              </a:ext>
            </a:extLst>
          </p:cNvPr>
          <p:cNvSpPr/>
          <p:nvPr/>
        </p:nvSpPr>
        <p:spPr>
          <a:xfrm>
            <a:off x="1765300" y="4251325"/>
            <a:ext cx="279400" cy="279400"/>
          </a:xfrm>
          <a:prstGeom prst="ellipse">
            <a:avLst/>
          </a:prstGeom>
          <a:solidFill>
            <a:srgbClr val="0C2236"/>
          </a:solidFill>
          <a:ln w="31750">
            <a:solidFill>
              <a:srgbClr val="46D6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D802878E-01F6-3C35-2752-F45B9EFF71B4}"/>
              </a:ext>
            </a:extLst>
          </p:cNvPr>
          <p:cNvSpPr/>
          <p:nvPr/>
        </p:nvSpPr>
        <p:spPr>
          <a:xfrm>
            <a:off x="1841500" y="4327525"/>
            <a:ext cx="127000" cy="127000"/>
          </a:xfrm>
          <a:prstGeom prst="ellipse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97DE819-91E7-3ADF-C2C5-C4EE1597A1A3}"/>
              </a:ext>
            </a:extLst>
          </p:cNvPr>
          <p:cNvSpPr txBox="1"/>
          <p:nvPr/>
        </p:nvSpPr>
        <p:spPr>
          <a:xfrm>
            <a:off x="876677" y="4187825"/>
            <a:ext cx="748923" cy="4001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2000" b="1">
                <a:solidFill>
                  <a:srgbClr val="46D6E8"/>
                </a:solidFill>
                <a:latin typeface="Consolas" panose="020B0609020204030204" pitchFamily="49" charset="0"/>
              </a:rPr>
              <a:t>2017</a:t>
            </a:r>
            <a:endParaRPr lang="ko-KR" altLang="en-US" sz="20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C612C79-486E-3D87-4C4A-28C5263669F3}"/>
              </a:ext>
            </a:extLst>
          </p:cNvPr>
          <p:cNvSpPr txBox="1"/>
          <p:nvPr/>
        </p:nvSpPr>
        <p:spPr>
          <a:xfrm>
            <a:off x="2235200" y="4086225"/>
            <a:ext cx="907621" cy="4154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100" b="1">
                <a:solidFill>
                  <a:srgbClr val="FFFFFF"/>
                </a:solidFill>
                <a:latin typeface="맑은 고딕" panose="020B0503020000020004" pitchFamily="50" charset="-127"/>
              </a:rPr>
              <a:t>10nm</a:t>
            </a:r>
            <a:endParaRPr lang="ko-KR" altLang="en-US" sz="21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7EFA700-A605-2419-9774-9A2BD67DE85B}"/>
              </a:ext>
            </a:extLst>
          </p:cNvPr>
          <p:cNvSpPr txBox="1"/>
          <p:nvPr/>
        </p:nvSpPr>
        <p:spPr>
          <a:xfrm>
            <a:off x="3886200" y="4111625"/>
            <a:ext cx="646331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100" b="1">
                <a:solidFill>
                  <a:srgbClr val="46D6E8"/>
                </a:solidFill>
                <a:latin typeface="Consolas" panose="020B0609020204030204" pitchFamily="49" charset="0"/>
              </a:rPr>
              <a:t>FinFET</a:t>
            </a:r>
            <a:endParaRPr lang="ko-KR" altLang="en-US" sz="11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266298D-83FD-F736-ECE1-EF2750155EE4}"/>
              </a:ext>
            </a:extLst>
          </p:cNvPr>
          <p:cNvSpPr txBox="1"/>
          <p:nvPr/>
        </p:nvSpPr>
        <p:spPr>
          <a:xfrm>
            <a:off x="2235200" y="4441825"/>
            <a:ext cx="1927131" cy="26930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모바일 </a:t>
            </a:r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SoC 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고밀도화 가속</a:t>
            </a:r>
          </a:p>
        </p:txBody>
      </p:sp>
      <p:sp>
        <p:nvSpPr>
          <p:cNvPr id="26" name="타원 25">
            <a:extLst>
              <a:ext uri="{FF2B5EF4-FFF2-40B4-BE49-F238E27FC236}">
                <a16:creationId xmlns:a16="http://schemas.microsoft.com/office/drawing/2014/main" id="{AEEACDD1-B434-A9CF-2125-A46A535FFA0F}"/>
              </a:ext>
            </a:extLst>
          </p:cNvPr>
          <p:cNvSpPr/>
          <p:nvPr/>
        </p:nvSpPr>
        <p:spPr>
          <a:xfrm>
            <a:off x="1765300" y="5337175"/>
            <a:ext cx="279400" cy="279400"/>
          </a:xfrm>
          <a:prstGeom prst="ellipse">
            <a:avLst/>
          </a:prstGeom>
          <a:solidFill>
            <a:srgbClr val="0C2236"/>
          </a:solidFill>
          <a:ln w="31750">
            <a:solidFill>
              <a:srgbClr val="46D6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75B3FB65-D97A-C6D3-601B-1D5AF84EE359}"/>
              </a:ext>
            </a:extLst>
          </p:cNvPr>
          <p:cNvSpPr/>
          <p:nvPr/>
        </p:nvSpPr>
        <p:spPr>
          <a:xfrm>
            <a:off x="1841500" y="5413375"/>
            <a:ext cx="127000" cy="127000"/>
          </a:xfrm>
          <a:prstGeom prst="ellipse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4516E8-3269-2754-52B6-939E441E08CB}"/>
              </a:ext>
            </a:extLst>
          </p:cNvPr>
          <p:cNvSpPr txBox="1"/>
          <p:nvPr/>
        </p:nvSpPr>
        <p:spPr>
          <a:xfrm>
            <a:off x="876677" y="5273675"/>
            <a:ext cx="748923" cy="4001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2000" b="1">
                <a:solidFill>
                  <a:srgbClr val="46D6E8"/>
                </a:solidFill>
                <a:latin typeface="Consolas" panose="020B0609020204030204" pitchFamily="49" charset="0"/>
              </a:rPr>
              <a:t>2018</a:t>
            </a:r>
            <a:endParaRPr lang="ko-KR" altLang="en-US" sz="20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ACEA2FE-9B9B-47A2-421E-60A38576CD72}"/>
              </a:ext>
            </a:extLst>
          </p:cNvPr>
          <p:cNvSpPr txBox="1"/>
          <p:nvPr/>
        </p:nvSpPr>
        <p:spPr>
          <a:xfrm>
            <a:off x="2235200" y="5172075"/>
            <a:ext cx="752129" cy="4154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100" b="1">
                <a:solidFill>
                  <a:srgbClr val="FFFFFF"/>
                </a:solidFill>
                <a:latin typeface="맑은 고딕" panose="020B0503020000020004" pitchFamily="50" charset="-127"/>
              </a:rPr>
              <a:t>7nm</a:t>
            </a:r>
            <a:endParaRPr lang="ko-KR" altLang="en-US" sz="21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AA77BAA-B2EB-F21C-6DB6-0E2835171C3E}"/>
              </a:ext>
            </a:extLst>
          </p:cNvPr>
          <p:cNvSpPr txBox="1"/>
          <p:nvPr/>
        </p:nvSpPr>
        <p:spPr>
          <a:xfrm>
            <a:off x="3886200" y="5197475"/>
            <a:ext cx="1031051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100" b="1">
                <a:solidFill>
                  <a:srgbClr val="46D6E8"/>
                </a:solidFill>
                <a:latin typeface="Consolas" panose="020B0609020204030204" pitchFamily="49" charset="0"/>
              </a:rPr>
              <a:t>FinFET (N7)</a:t>
            </a:r>
            <a:endParaRPr lang="ko-KR" altLang="en-US" sz="11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D64F821-4182-00CF-4D66-9FF07EA31418}"/>
              </a:ext>
            </a:extLst>
          </p:cNvPr>
          <p:cNvSpPr txBox="1"/>
          <p:nvPr/>
        </p:nvSpPr>
        <p:spPr>
          <a:xfrm>
            <a:off x="2235200" y="5527675"/>
            <a:ext cx="2860078" cy="26930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Apple A12·AMD Zen2 — EUV 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진입 시작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FB0E82B-9F4E-8F0F-998D-DC91089774CC}"/>
              </a:ext>
            </a:extLst>
          </p:cNvPr>
          <p:cNvSpPr txBox="1"/>
          <p:nvPr/>
        </p:nvSpPr>
        <p:spPr>
          <a:xfrm>
            <a:off x="10847293" y="6451600"/>
            <a:ext cx="63350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>
                <a:solidFill>
                  <a:srgbClr val="7592A8"/>
                </a:solidFill>
                <a:latin typeface="Consolas" panose="020B0609020204030204" pitchFamily="49" charset="0"/>
              </a:rPr>
              <a:t>02 / 06</a:t>
            </a:r>
            <a:endParaRPr lang="ko-KR" altLang="en-US" sz="900">
              <a:solidFill>
                <a:srgbClr val="7592A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50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2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181B29DE-D04C-B0C9-DF98-99BB7901C41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918D7E52-A1D9-5BD1-B737-A0DECC5FE303}"/>
              </a:ext>
            </a:extLst>
          </p:cNvPr>
          <p:cNvSpPr/>
          <p:nvPr/>
        </p:nvSpPr>
        <p:spPr>
          <a:xfrm>
            <a:off x="711200" y="546100"/>
            <a:ext cx="203200" cy="203200"/>
          </a:xfrm>
          <a:prstGeom prst="rect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DDAF63-416F-0F2D-8B38-D829F2C1E7FD}"/>
              </a:ext>
            </a:extLst>
          </p:cNvPr>
          <p:cNvSpPr txBox="1"/>
          <p:nvPr/>
        </p:nvSpPr>
        <p:spPr>
          <a:xfrm>
            <a:off x="1041400" y="508000"/>
            <a:ext cx="1659429" cy="253916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50" b="1">
                <a:solidFill>
                  <a:srgbClr val="46D6E8"/>
                </a:solidFill>
                <a:latin typeface="Consolas" panose="020B0609020204030204" pitchFamily="49" charset="0"/>
              </a:rPr>
              <a:t>TIMELINE · EUV → GAA</a:t>
            </a:r>
            <a:endParaRPr lang="ko-KR" altLang="en-US" sz="105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425A04-E16A-7E3C-0F54-25F8E2695E04}"/>
              </a:ext>
            </a:extLst>
          </p:cNvPr>
          <p:cNvSpPr txBox="1"/>
          <p:nvPr/>
        </p:nvSpPr>
        <p:spPr>
          <a:xfrm>
            <a:off x="711200" y="889000"/>
            <a:ext cx="10769600" cy="50783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EUV</a:t>
            </a:r>
            <a:r>
              <a:rPr lang="ko-KR" altLang="en-US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에서 </a:t>
            </a:r>
            <a:r>
              <a:rPr lang="en-US" altLang="ko-KR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GAA</a:t>
            </a:r>
            <a:r>
              <a:rPr lang="ko-KR" altLang="en-US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로 </a:t>
            </a:r>
            <a:r>
              <a:rPr lang="en-US" altLang="ko-KR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그리고 </a:t>
            </a:r>
            <a:r>
              <a:rPr lang="en-US" altLang="ko-KR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2nm</a:t>
            </a:r>
            <a:endParaRPr lang="ko-KR" altLang="en-US" sz="27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075DC8F5-598C-A048-055A-C8E8D5AD553B}"/>
              </a:ext>
            </a:extLst>
          </p:cNvPr>
          <p:cNvSpPr/>
          <p:nvPr/>
        </p:nvSpPr>
        <p:spPr>
          <a:xfrm>
            <a:off x="1885950" y="1676400"/>
            <a:ext cx="38100" cy="4343400"/>
          </a:xfrm>
          <a:prstGeom prst="rect">
            <a:avLst/>
          </a:prstGeom>
          <a:solidFill>
            <a:srgbClr val="2A8FA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99FE80EC-DB07-2292-FA91-7CA0D41BB560}"/>
              </a:ext>
            </a:extLst>
          </p:cNvPr>
          <p:cNvSpPr/>
          <p:nvPr/>
        </p:nvSpPr>
        <p:spPr>
          <a:xfrm>
            <a:off x="1765300" y="2079625"/>
            <a:ext cx="279400" cy="279400"/>
          </a:xfrm>
          <a:prstGeom prst="ellipse">
            <a:avLst/>
          </a:prstGeom>
          <a:solidFill>
            <a:srgbClr val="0C2236"/>
          </a:solidFill>
          <a:ln w="31750">
            <a:solidFill>
              <a:srgbClr val="46D6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CF983141-7E11-35B4-1FC4-4B5C9E5CC6AC}"/>
              </a:ext>
            </a:extLst>
          </p:cNvPr>
          <p:cNvSpPr/>
          <p:nvPr/>
        </p:nvSpPr>
        <p:spPr>
          <a:xfrm>
            <a:off x="1841500" y="2155825"/>
            <a:ext cx="127000" cy="127000"/>
          </a:xfrm>
          <a:prstGeom prst="ellipse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EE069D-99D5-933C-ABB1-ACC43F109B26}"/>
              </a:ext>
            </a:extLst>
          </p:cNvPr>
          <p:cNvSpPr txBox="1"/>
          <p:nvPr/>
        </p:nvSpPr>
        <p:spPr>
          <a:xfrm>
            <a:off x="876677" y="2016125"/>
            <a:ext cx="748923" cy="4001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2000" b="1">
                <a:solidFill>
                  <a:srgbClr val="46D6E8"/>
                </a:solidFill>
                <a:latin typeface="Consolas" panose="020B0609020204030204" pitchFamily="49" charset="0"/>
              </a:rPr>
              <a:t>2020</a:t>
            </a:r>
            <a:endParaRPr lang="ko-KR" altLang="en-US" sz="20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208C54-7136-403E-A2BD-07E2770B180D}"/>
              </a:ext>
            </a:extLst>
          </p:cNvPr>
          <p:cNvSpPr txBox="1"/>
          <p:nvPr/>
        </p:nvSpPr>
        <p:spPr>
          <a:xfrm>
            <a:off x="2235200" y="1914525"/>
            <a:ext cx="752129" cy="4154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100" b="1">
                <a:solidFill>
                  <a:srgbClr val="FFFFFF"/>
                </a:solidFill>
                <a:latin typeface="맑은 고딕" panose="020B0503020000020004" pitchFamily="50" charset="-127"/>
              </a:rPr>
              <a:t>5nm</a:t>
            </a:r>
            <a:endParaRPr lang="ko-KR" altLang="en-US" sz="21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A28793F-C8F2-79A6-E92C-F379B183F671}"/>
              </a:ext>
            </a:extLst>
          </p:cNvPr>
          <p:cNvSpPr txBox="1"/>
          <p:nvPr/>
        </p:nvSpPr>
        <p:spPr>
          <a:xfrm>
            <a:off x="3886200" y="1939925"/>
            <a:ext cx="1031051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100" b="1">
                <a:solidFill>
                  <a:srgbClr val="46D6E8"/>
                </a:solidFill>
                <a:latin typeface="Consolas" panose="020B0609020204030204" pitchFamily="49" charset="0"/>
              </a:rPr>
              <a:t>FinFET (N5)</a:t>
            </a:r>
            <a:endParaRPr lang="ko-KR" altLang="en-US" sz="11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3C16E7-14A8-B136-CFC6-62CBB396CFA6}"/>
              </a:ext>
            </a:extLst>
          </p:cNvPr>
          <p:cNvSpPr txBox="1"/>
          <p:nvPr/>
        </p:nvSpPr>
        <p:spPr>
          <a:xfrm>
            <a:off x="2235200" y="2270125"/>
            <a:ext cx="2156360" cy="26930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Apple A14·M1 — EUV 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본격화</a:t>
            </a:r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5A57641C-0302-B94F-86A1-3FACDC305616}"/>
              </a:ext>
            </a:extLst>
          </p:cNvPr>
          <p:cNvSpPr/>
          <p:nvPr/>
        </p:nvSpPr>
        <p:spPr>
          <a:xfrm>
            <a:off x="1765300" y="3165475"/>
            <a:ext cx="279400" cy="279400"/>
          </a:xfrm>
          <a:prstGeom prst="ellipse">
            <a:avLst/>
          </a:prstGeom>
          <a:solidFill>
            <a:srgbClr val="0C2236"/>
          </a:solidFill>
          <a:ln w="31750">
            <a:solidFill>
              <a:srgbClr val="46D6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6652CCAD-5542-D6FA-2902-C029EA6D3408}"/>
              </a:ext>
            </a:extLst>
          </p:cNvPr>
          <p:cNvSpPr/>
          <p:nvPr/>
        </p:nvSpPr>
        <p:spPr>
          <a:xfrm>
            <a:off x="1841500" y="3241675"/>
            <a:ext cx="127000" cy="127000"/>
          </a:xfrm>
          <a:prstGeom prst="ellipse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53577A-0FFA-3181-F375-E17C3D9E6425}"/>
              </a:ext>
            </a:extLst>
          </p:cNvPr>
          <p:cNvSpPr txBox="1"/>
          <p:nvPr/>
        </p:nvSpPr>
        <p:spPr>
          <a:xfrm>
            <a:off x="876677" y="3101975"/>
            <a:ext cx="748923" cy="4001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2000" b="1">
                <a:solidFill>
                  <a:srgbClr val="46D6E8"/>
                </a:solidFill>
                <a:latin typeface="Consolas" panose="020B0609020204030204" pitchFamily="49" charset="0"/>
              </a:rPr>
              <a:t>2022</a:t>
            </a:r>
            <a:endParaRPr lang="ko-KR" altLang="en-US" sz="20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87634E-AB3B-5255-1220-8BC767810BF8}"/>
              </a:ext>
            </a:extLst>
          </p:cNvPr>
          <p:cNvSpPr txBox="1"/>
          <p:nvPr/>
        </p:nvSpPr>
        <p:spPr>
          <a:xfrm>
            <a:off x="2235200" y="3000375"/>
            <a:ext cx="752129" cy="4154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100" b="1">
                <a:solidFill>
                  <a:srgbClr val="FFFFFF"/>
                </a:solidFill>
                <a:latin typeface="맑은 고딕" panose="020B0503020000020004" pitchFamily="50" charset="-127"/>
              </a:rPr>
              <a:t>3nm</a:t>
            </a:r>
            <a:endParaRPr lang="ko-KR" altLang="en-US" sz="21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0326C7-FB43-D61E-EC6E-CCA8B73EE286}"/>
              </a:ext>
            </a:extLst>
          </p:cNvPr>
          <p:cNvSpPr txBox="1"/>
          <p:nvPr/>
        </p:nvSpPr>
        <p:spPr>
          <a:xfrm>
            <a:off x="3886200" y="3025775"/>
            <a:ext cx="1031051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100" b="1">
                <a:solidFill>
                  <a:srgbClr val="46D6E8"/>
                </a:solidFill>
                <a:latin typeface="Consolas" panose="020B0609020204030204" pitchFamily="49" charset="0"/>
              </a:rPr>
              <a:t>FinFET (N3)</a:t>
            </a:r>
            <a:endParaRPr lang="ko-KR" altLang="en-US" sz="11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4743E0-9977-7021-2C59-545E04C39B19}"/>
              </a:ext>
            </a:extLst>
          </p:cNvPr>
          <p:cNvSpPr txBox="1"/>
          <p:nvPr/>
        </p:nvSpPr>
        <p:spPr>
          <a:xfrm>
            <a:off x="2235200" y="3355975"/>
            <a:ext cx="2940228" cy="26930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고밀도 양산 </a:t>
            </a:r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— Apple A17·M3(2023 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제품</a:t>
            </a:r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)</a:t>
            </a:r>
            <a:endParaRPr lang="ko-KR" altLang="en-US" sz="1150">
              <a:solidFill>
                <a:srgbClr val="7592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F6CE170B-6841-E15E-3E5F-8B3E92DA6D88}"/>
              </a:ext>
            </a:extLst>
          </p:cNvPr>
          <p:cNvSpPr/>
          <p:nvPr/>
        </p:nvSpPr>
        <p:spPr>
          <a:xfrm>
            <a:off x="1765300" y="4251325"/>
            <a:ext cx="279400" cy="279400"/>
          </a:xfrm>
          <a:prstGeom prst="ellipse">
            <a:avLst/>
          </a:prstGeom>
          <a:solidFill>
            <a:srgbClr val="0C2236"/>
          </a:solidFill>
          <a:ln w="31750">
            <a:solidFill>
              <a:srgbClr val="F2B05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24117987-927B-A7C6-EF5C-4FA6168F3F82}"/>
              </a:ext>
            </a:extLst>
          </p:cNvPr>
          <p:cNvSpPr/>
          <p:nvPr/>
        </p:nvSpPr>
        <p:spPr>
          <a:xfrm>
            <a:off x="1841500" y="4327525"/>
            <a:ext cx="127000" cy="127000"/>
          </a:xfrm>
          <a:prstGeom prst="ellipse">
            <a:avLst/>
          </a:prstGeom>
          <a:solidFill>
            <a:srgbClr val="F2B05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F84ABE-1DF8-0527-BE6C-6E37B3A6C76A}"/>
              </a:ext>
            </a:extLst>
          </p:cNvPr>
          <p:cNvSpPr txBox="1"/>
          <p:nvPr/>
        </p:nvSpPr>
        <p:spPr>
          <a:xfrm>
            <a:off x="876677" y="4187825"/>
            <a:ext cx="748923" cy="4001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2000" b="1">
                <a:solidFill>
                  <a:srgbClr val="F2B05E"/>
                </a:solidFill>
                <a:latin typeface="Consolas" panose="020B0609020204030204" pitchFamily="49" charset="0"/>
              </a:rPr>
              <a:t>2025</a:t>
            </a:r>
            <a:endParaRPr lang="ko-KR" altLang="en-US" sz="2000" b="1">
              <a:solidFill>
                <a:srgbClr val="F2B05E"/>
              </a:solidFill>
              <a:latin typeface="Consolas" panose="020B0609020204030204" pitchFamily="49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1A5A6BB-0D3E-1A43-571C-F10C0BB15153}"/>
              </a:ext>
            </a:extLst>
          </p:cNvPr>
          <p:cNvSpPr txBox="1"/>
          <p:nvPr/>
        </p:nvSpPr>
        <p:spPr>
          <a:xfrm>
            <a:off x="2235200" y="4086225"/>
            <a:ext cx="752129" cy="4154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100" b="1">
                <a:solidFill>
                  <a:srgbClr val="FFFFFF"/>
                </a:solidFill>
                <a:latin typeface="맑은 고딕" panose="020B0503020000020004" pitchFamily="50" charset="-127"/>
              </a:rPr>
              <a:t>2nm</a:t>
            </a:r>
            <a:endParaRPr lang="ko-KR" altLang="en-US" sz="21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B5D841C-B0A7-E2EE-B5A8-6F332E5ACB02}"/>
              </a:ext>
            </a:extLst>
          </p:cNvPr>
          <p:cNvSpPr txBox="1"/>
          <p:nvPr/>
        </p:nvSpPr>
        <p:spPr>
          <a:xfrm>
            <a:off x="3886200" y="4111625"/>
            <a:ext cx="1441420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100" b="1">
                <a:solidFill>
                  <a:srgbClr val="F2B05E"/>
                </a:solidFill>
                <a:latin typeface="Consolas" panose="020B0609020204030204" pitchFamily="49" charset="0"/>
              </a:rPr>
              <a:t>GAA </a:t>
            </a:r>
            <a:r>
              <a:rPr lang="ko-KR" altLang="en-US" sz="1100" b="1">
                <a:solidFill>
                  <a:srgbClr val="F2B05E"/>
                </a:solidFill>
                <a:latin typeface="Consolas" panose="020B0609020204030204" pitchFamily="49" charset="0"/>
              </a:rPr>
              <a:t>나노시트 </a:t>
            </a:r>
            <a:r>
              <a:rPr lang="en-US" altLang="ko-KR" sz="1100" b="1">
                <a:solidFill>
                  <a:srgbClr val="F2B05E"/>
                </a:solidFill>
                <a:latin typeface="Consolas" panose="020B0609020204030204" pitchFamily="49" charset="0"/>
              </a:rPr>
              <a:t>(N2)</a:t>
            </a:r>
            <a:endParaRPr lang="ko-KR" altLang="en-US" sz="1100" b="1">
              <a:solidFill>
                <a:srgbClr val="F2B05E"/>
              </a:solidFill>
              <a:latin typeface="Consolas" panose="020B0609020204030204" pitchFamily="49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5E63CA-E5B8-7E5D-1B2B-EA9669889967}"/>
              </a:ext>
            </a:extLst>
          </p:cNvPr>
          <p:cNvSpPr txBox="1"/>
          <p:nvPr/>
        </p:nvSpPr>
        <p:spPr>
          <a:xfrm>
            <a:off x="2235200" y="4441825"/>
            <a:ext cx="3244799" cy="26930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4Q25 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양산 </a:t>
            </a:r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게이트올어라운드 </a:t>
            </a:r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세대로 전환</a:t>
            </a:r>
          </a:p>
        </p:txBody>
      </p:sp>
      <p:sp>
        <p:nvSpPr>
          <p:cNvPr id="26" name="타원 25">
            <a:extLst>
              <a:ext uri="{FF2B5EF4-FFF2-40B4-BE49-F238E27FC236}">
                <a16:creationId xmlns:a16="http://schemas.microsoft.com/office/drawing/2014/main" id="{6DD87B1C-2AE2-35CB-199E-6D1E2DE44E4B}"/>
              </a:ext>
            </a:extLst>
          </p:cNvPr>
          <p:cNvSpPr/>
          <p:nvPr/>
        </p:nvSpPr>
        <p:spPr>
          <a:xfrm>
            <a:off x="1765300" y="5337175"/>
            <a:ext cx="279400" cy="279400"/>
          </a:xfrm>
          <a:prstGeom prst="ellipse">
            <a:avLst/>
          </a:prstGeom>
          <a:solidFill>
            <a:srgbClr val="0C2236"/>
          </a:solidFill>
          <a:ln w="31750">
            <a:solidFill>
              <a:srgbClr val="2A8F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BC537FD2-5D75-387E-3C77-737E4D377CF7}"/>
              </a:ext>
            </a:extLst>
          </p:cNvPr>
          <p:cNvSpPr/>
          <p:nvPr/>
        </p:nvSpPr>
        <p:spPr>
          <a:xfrm>
            <a:off x="1841500" y="5413375"/>
            <a:ext cx="127000" cy="127000"/>
          </a:xfrm>
          <a:prstGeom prst="ellipse">
            <a:avLst/>
          </a:prstGeom>
          <a:solidFill>
            <a:srgbClr val="2A8FA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1AF36D8-E7DA-D75C-DD2F-742B7D18076C}"/>
              </a:ext>
            </a:extLst>
          </p:cNvPr>
          <p:cNvSpPr txBox="1"/>
          <p:nvPr/>
        </p:nvSpPr>
        <p:spPr>
          <a:xfrm>
            <a:off x="876677" y="5273675"/>
            <a:ext cx="748923" cy="4001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2000" b="1">
                <a:solidFill>
                  <a:srgbClr val="2A8FA0"/>
                </a:solidFill>
                <a:latin typeface="Consolas" panose="020B0609020204030204" pitchFamily="49" charset="0"/>
              </a:rPr>
              <a:t>2027</a:t>
            </a:r>
            <a:endParaRPr lang="ko-KR" altLang="en-US" sz="2000" b="1">
              <a:solidFill>
                <a:srgbClr val="2A8FA0"/>
              </a:solidFill>
              <a:latin typeface="Consolas" panose="020B0609020204030204" pitchFamily="49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6672E9A-3FD2-0FA6-56AD-F03DCE57EA3D}"/>
              </a:ext>
            </a:extLst>
          </p:cNvPr>
          <p:cNvSpPr txBox="1"/>
          <p:nvPr/>
        </p:nvSpPr>
        <p:spPr>
          <a:xfrm>
            <a:off x="2235200" y="5172075"/>
            <a:ext cx="978153" cy="4154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100" b="1">
                <a:solidFill>
                  <a:srgbClr val="FFFFFF"/>
                </a:solidFill>
                <a:latin typeface="맑은 고딕" panose="020B0503020000020004" pitchFamily="50" charset="-127"/>
              </a:rPr>
              <a:t>1.4nm</a:t>
            </a:r>
            <a:endParaRPr lang="ko-KR" altLang="en-US" sz="21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8C9D467-8C3B-A837-9D65-41322C31D5AE}"/>
              </a:ext>
            </a:extLst>
          </p:cNvPr>
          <p:cNvSpPr txBox="1"/>
          <p:nvPr/>
        </p:nvSpPr>
        <p:spPr>
          <a:xfrm>
            <a:off x="3886200" y="5197475"/>
            <a:ext cx="877163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100" b="1">
                <a:solidFill>
                  <a:srgbClr val="2A8FA0"/>
                </a:solidFill>
                <a:latin typeface="Consolas" panose="020B0609020204030204" pitchFamily="49" charset="0"/>
              </a:rPr>
              <a:t>GAA (A14)</a:t>
            </a:r>
            <a:endParaRPr lang="ko-KR" altLang="en-US" sz="1100" b="1">
              <a:solidFill>
                <a:srgbClr val="2A8FA0"/>
              </a:solidFill>
              <a:latin typeface="Consolas" panose="020B0609020204030204" pitchFamily="49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D536899-4DDC-DE64-573A-42643371B857}"/>
              </a:ext>
            </a:extLst>
          </p:cNvPr>
          <p:cNvSpPr txBox="1"/>
          <p:nvPr/>
        </p:nvSpPr>
        <p:spPr>
          <a:xfrm>
            <a:off x="2235200" y="5527675"/>
            <a:ext cx="2252540" cy="26930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로드맵 </a:t>
            </a:r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차세대 미세화 </a:t>
            </a:r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1150">
                <a:solidFill>
                  <a:srgbClr val="7592A8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1150">
                <a:solidFill>
                  <a:srgbClr val="7592A8"/>
                </a:solidFill>
                <a:latin typeface="맑은 고딕" panose="020B0503020000020004" pitchFamily="50" charset="-127"/>
              </a:rPr>
              <a:t>]</a:t>
            </a:r>
            <a:endParaRPr lang="ko-KR" altLang="en-US" sz="1150">
              <a:solidFill>
                <a:srgbClr val="7592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F53F046-C4C4-EA8F-343A-C91A8C6E2F99}"/>
              </a:ext>
            </a:extLst>
          </p:cNvPr>
          <p:cNvSpPr txBox="1"/>
          <p:nvPr/>
        </p:nvSpPr>
        <p:spPr>
          <a:xfrm>
            <a:off x="10847293" y="6451600"/>
            <a:ext cx="63350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>
                <a:solidFill>
                  <a:srgbClr val="7592A8"/>
                </a:solidFill>
                <a:latin typeface="Consolas" panose="020B0609020204030204" pitchFamily="49" charset="0"/>
              </a:rPr>
              <a:t>03 / 06</a:t>
            </a:r>
            <a:endParaRPr lang="ko-KR" altLang="en-US" sz="900">
              <a:solidFill>
                <a:srgbClr val="7592A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545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2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2C6157B0-1A6D-97B6-6B45-DDD73D46571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F02F4631-FF40-A4B7-694C-C42D78E32D34}"/>
              </a:ext>
            </a:extLst>
          </p:cNvPr>
          <p:cNvSpPr/>
          <p:nvPr/>
        </p:nvSpPr>
        <p:spPr>
          <a:xfrm>
            <a:off x="711200" y="546100"/>
            <a:ext cx="203200" cy="203200"/>
          </a:xfrm>
          <a:prstGeom prst="rect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6AFD1A-63F9-10BD-1B89-D7619B6D3B35}"/>
              </a:ext>
            </a:extLst>
          </p:cNvPr>
          <p:cNvSpPr txBox="1"/>
          <p:nvPr/>
        </p:nvSpPr>
        <p:spPr>
          <a:xfrm>
            <a:off x="1041400" y="508000"/>
            <a:ext cx="700833" cy="253916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50" b="1">
                <a:solidFill>
                  <a:srgbClr val="46D6E8"/>
                </a:solidFill>
                <a:latin typeface="Consolas" panose="020B0609020204030204" pitchFamily="49" charset="0"/>
              </a:rPr>
              <a:t>CADENCE</a:t>
            </a:r>
            <a:endParaRPr lang="ko-KR" altLang="en-US" sz="105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B88399-386B-093A-DE86-0839B96F961C}"/>
              </a:ext>
            </a:extLst>
          </p:cNvPr>
          <p:cNvSpPr txBox="1"/>
          <p:nvPr/>
        </p:nvSpPr>
        <p:spPr>
          <a:xfrm>
            <a:off x="711200" y="889000"/>
            <a:ext cx="10769600" cy="50783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노드 간격 </a:t>
            </a:r>
            <a:r>
              <a:rPr lang="en-US" altLang="ko-KR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대략 </a:t>
            </a:r>
            <a:r>
              <a:rPr lang="en-US" altLang="ko-KR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년 주기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8EEA3B-3D1A-412A-F16A-1D1D6B1E86A4}"/>
              </a:ext>
            </a:extLst>
          </p:cNvPr>
          <p:cNvSpPr txBox="1"/>
          <p:nvPr/>
        </p:nvSpPr>
        <p:spPr>
          <a:xfrm>
            <a:off x="711200" y="1524000"/>
            <a:ext cx="6858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 b="1">
                <a:solidFill>
                  <a:srgbClr val="DCE8F0"/>
                </a:solidFill>
                <a:latin typeface="Consolas" panose="020B0609020204030204" pitchFamily="49" charset="0"/>
              </a:rPr>
              <a:t>공정 노드 사이 소요 연수 </a:t>
            </a:r>
            <a:r>
              <a:rPr lang="en-US" altLang="ko-KR" sz="1100" b="1">
                <a:solidFill>
                  <a:srgbClr val="DCE8F0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1100" b="1">
                <a:solidFill>
                  <a:srgbClr val="DCE8F0"/>
                </a:solidFill>
                <a:latin typeface="Consolas" panose="020B0609020204030204" pitchFamily="49" charset="0"/>
              </a:rPr>
              <a:t>년</a:t>
            </a:r>
            <a:r>
              <a:rPr lang="en-US" altLang="ko-KR" sz="1100" b="1">
                <a:solidFill>
                  <a:srgbClr val="DCE8F0"/>
                </a:solidFill>
                <a:latin typeface="Consolas" panose="020B0609020204030204" pitchFamily="49" charset="0"/>
              </a:rPr>
              <a:t>)</a:t>
            </a:r>
            <a:endParaRPr lang="ko-KR" altLang="en-US" sz="1100" b="1">
              <a:solidFill>
                <a:srgbClr val="DCE8F0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CCD4004-E171-8822-10D5-F7108959F84A}"/>
              </a:ext>
            </a:extLst>
          </p:cNvPr>
          <p:cNvSpPr/>
          <p:nvPr/>
        </p:nvSpPr>
        <p:spPr>
          <a:xfrm>
            <a:off x="7924800" y="1905000"/>
            <a:ext cx="3556000" cy="3987800"/>
          </a:xfrm>
          <a:prstGeom prst="rect">
            <a:avLst/>
          </a:prstGeom>
          <a:solidFill>
            <a:srgbClr val="0F2A40"/>
          </a:solidFill>
          <a:ln w="12700">
            <a:solidFill>
              <a:srgbClr val="1536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666E5B-B8B7-7872-D75C-7E29227C2A88}"/>
              </a:ext>
            </a:extLst>
          </p:cNvPr>
          <p:cNvSpPr txBox="1"/>
          <p:nvPr/>
        </p:nvSpPr>
        <p:spPr>
          <a:xfrm>
            <a:off x="8153400" y="2108200"/>
            <a:ext cx="3098800" cy="30777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400" b="1">
                <a:solidFill>
                  <a:srgbClr val="46D6E8"/>
                </a:solidFill>
                <a:latin typeface="맑은 고딕" panose="020B0503020000020004" pitchFamily="50" charset="-127"/>
              </a:rPr>
              <a:t>구조 전환 </a:t>
            </a:r>
            <a:r>
              <a:rPr lang="en-US" altLang="ko-KR" sz="1400" b="1">
                <a:solidFill>
                  <a:srgbClr val="46D6E8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400" b="1">
                <a:solidFill>
                  <a:srgbClr val="46D6E8"/>
                </a:solidFill>
                <a:latin typeface="맑은 고딕" panose="020B0503020000020004" pitchFamily="50" charset="-127"/>
              </a:rPr>
              <a:t>회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5E0F4B6-4255-95FD-7014-E32F4AFD0C58}"/>
              </a:ext>
            </a:extLst>
          </p:cNvPr>
          <p:cNvSpPr/>
          <p:nvPr/>
        </p:nvSpPr>
        <p:spPr>
          <a:xfrm>
            <a:off x="8153400" y="2641600"/>
            <a:ext cx="101600" cy="101600"/>
          </a:xfrm>
          <a:prstGeom prst="rect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F52F65-B806-7138-3D23-E5E0ABA15559}"/>
              </a:ext>
            </a:extLst>
          </p:cNvPr>
          <p:cNvSpPr txBox="1"/>
          <p:nvPr/>
        </p:nvSpPr>
        <p:spPr>
          <a:xfrm>
            <a:off x="8356600" y="2565400"/>
            <a:ext cx="1459054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200" b="1">
                <a:solidFill>
                  <a:srgbClr val="FFFFFF"/>
                </a:solidFill>
                <a:latin typeface="Consolas" panose="020B0609020204030204" pitchFamily="49" charset="0"/>
              </a:rPr>
              <a:t>Planar → FinFET</a:t>
            </a:r>
            <a:endParaRPr lang="ko-KR" altLang="en-US" sz="12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973EA2-9EC3-BB89-82DD-48347E6F50A1}"/>
              </a:ext>
            </a:extLst>
          </p:cNvPr>
          <p:cNvSpPr txBox="1"/>
          <p:nvPr/>
        </p:nvSpPr>
        <p:spPr>
          <a:xfrm>
            <a:off x="8356600" y="2844800"/>
            <a:ext cx="29210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7592A8"/>
                </a:solidFill>
                <a:latin typeface="맑은 고딕" panose="020B0503020000020004" pitchFamily="50" charset="-127"/>
              </a:rPr>
              <a:t>2015 · 16nm — 3D </a:t>
            </a:r>
            <a:r>
              <a:rPr lang="ko-KR" altLang="en-US" sz="1000">
                <a:solidFill>
                  <a:srgbClr val="7592A8"/>
                </a:solidFill>
                <a:latin typeface="맑은 고딕" panose="020B0503020000020004" pitchFamily="50" charset="-127"/>
              </a:rPr>
              <a:t>게이트로 누설 제어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3E54DEF5-F8D7-8F71-4B09-0D79C8A210BB}"/>
              </a:ext>
            </a:extLst>
          </p:cNvPr>
          <p:cNvSpPr/>
          <p:nvPr/>
        </p:nvSpPr>
        <p:spPr>
          <a:xfrm>
            <a:off x="8153400" y="3479800"/>
            <a:ext cx="101600" cy="101600"/>
          </a:xfrm>
          <a:prstGeom prst="rect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7C5E1F-FB68-586C-0D8D-6873B408F803}"/>
              </a:ext>
            </a:extLst>
          </p:cNvPr>
          <p:cNvSpPr txBox="1"/>
          <p:nvPr/>
        </p:nvSpPr>
        <p:spPr>
          <a:xfrm>
            <a:off x="8356600" y="3403600"/>
            <a:ext cx="1204176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200" b="1">
                <a:solidFill>
                  <a:srgbClr val="FFFFFF"/>
                </a:solidFill>
                <a:latin typeface="Consolas" panose="020B0609020204030204" pitchFamily="49" charset="0"/>
              </a:rPr>
              <a:t>FinFET → EUV</a:t>
            </a:r>
            <a:endParaRPr lang="ko-KR" altLang="en-US" sz="12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BED3B9-EAAE-C815-FE20-E319EDAF9AB2}"/>
              </a:ext>
            </a:extLst>
          </p:cNvPr>
          <p:cNvSpPr txBox="1"/>
          <p:nvPr/>
        </p:nvSpPr>
        <p:spPr>
          <a:xfrm>
            <a:off x="8356600" y="3683000"/>
            <a:ext cx="29210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7592A8"/>
                </a:solidFill>
                <a:latin typeface="맑은 고딕" panose="020B0503020000020004" pitchFamily="50" charset="-127"/>
              </a:rPr>
              <a:t>2018~ · 7/5nm — </a:t>
            </a:r>
            <a:r>
              <a:rPr lang="ko-KR" altLang="en-US" sz="1000">
                <a:solidFill>
                  <a:srgbClr val="7592A8"/>
                </a:solidFill>
                <a:latin typeface="맑은 고딕" panose="020B0503020000020004" pitchFamily="50" charset="-127"/>
              </a:rPr>
              <a:t>극자외선 노광 도입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09A28F7-C5AF-300A-3961-141F0CDF6BD4}"/>
              </a:ext>
            </a:extLst>
          </p:cNvPr>
          <p:cNvSpPr/>
          <p:nvPr/>
        </p:nvSpPr>
        <p:spPr>
          <a:xfrm>
            <a:off x="8153400" y="4318000"/>
            <a:ext cx="101600" cy="101600"/>
          </a:xfrm>
          <a:prstGeom prst="rect">
            <a:avLst/>
          </a:prstGeom>
          <a:solidFill>
            <a:srgbClr val="F2B05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471E3F6-7945-6179-9E7B-7D4F138AC325}"/>
              </a:ext>
            </a:extLst>
          </p:cNvPr>
          <p:cNvSpPr txBox="1"/>
          <p:nvPr/>
        </p:nvSpPr>
        <p:spPr>
          <a:xfrm>
            <a:off x="8356600" y="4241800"/>
            <a:ext cx="1204176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200" b="1">
                <a:solidFill>
                  <a:srgbClr val="FFFFFF"/>
                </a:solidFill>
                <a:latin typeface="Consolas" panose="020B0609020204030204" pitchFamily="49" charset="0"/>
              </a:rPr>
              <a:t>FinFET → GAA</a:t>
            </a:r>
            <a:endParaRPr lang="ko-KR" altLang="en-US" sz="12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EA5539-2EE0-EEAA-FBE2-4686D55C1B3A}"/>
              </a:ext>
            </a:extLst>
          </p:cNvPr>
          <p:cNvSpPr txBox="1"/>
          <p:nvPr/>
        </p:nvSpPr>
        <p:spPr>
          <a:xfrm>
            <a:off x="8356600" y="4521200"/>
            <a:ext cx="29210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7592A8"/>
                </a:solidFill>
                <a:latin typeface="맑은 고딕" panose="020B0503020000020004" pitchFamily="50" charset="-127"/>
              </a:rPr>
              <a:t>2025 · 2nm — </a:t>
            </a:r>
            <a:r>
              <a:rPr lang="ko-KR" altLang="en-US" sz="1000">
                <a:solidFill>
                  <a:srgbClr val="7592A8"/>
                </a:solidFill>
                <a:latin typeface="맑은 고딕" panose="020B0503020000020004" pitchFamily="50" charset="-127"/>
              </a:rPr>
              <a:t>게이트올어라운드 나노시트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C6C0EC3-6D1D-46D3-3BF9-FE9C9882DA5C}"/>
              </a:ext>
            </a:extLst>
          </p:cNvPr>
          <p:cNvSpPr txBox="1"/>
          <p:nvPr/>
        </p:nvSpPr>
        <p:spPr>
          <a:xfrm>
            <a:off x="711200" y="6070600"/>
            <a:ext cx="107696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7592A8"/>
                </a:solidFill>
                <a:latin typeface="Consolas" panose="020B0609020204030204" pitchFamily="49" charset="0"/>
              </a:rPr>
              <a:t>* 노드 명칭은 마케팅 네이밍 </a:t>
            </a:r>
            <a:r>
              <a:rPr lang="en-US" altLang="ko-KR" sz="800">
                <a:solidFill>
                  <a:srgbClr val="7592A8"/>
                </a:solidFill>
                <a:latin typeface="Consolas" panose="020B0609020204030204" pitchFamily="49" charset="0"/>
              </a:rPr>
              <a:t>— </a:t>
            </a:r>
            <a:r>
              <a:rPr lang="ko-KR" altLang="en-US" sz="800">
                <a:solidFill>
                  <a:srgbClr val="7592A8"/>
                </a:solidFill>
                <a:latin typeface="Consolas" panose="020B0609020204030204" pitchFamily="49" charset="0"/>
              </a:rPr>
              <a:t>실제 피처 크기와 직접 비례하지 않음</a:t>
            </a:r>
            <a:r>
              <a:rPr lang="en-US" altLang="ko-KR" sz="800">
                <a:solidFill>
                  <a:srgbClr val="7592A8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800">
                <a:solidFill>
                  <a:srgbClr val="7592A8"/>
                </a:solidFill>
                <a:latin typeface="Consolas" panose="020B0609020204030204" pitchFamily="49" charset="0"/>
              </a:rPr>
              <a:t>업계 통념</a:t>
            </a:r>
            <a:r>
              <a:rPr lang="en-US" altLang="ko-KR" sz="800">
                <a:solidFill>
                  <a:srgbClr val="7592A8"/>
                </a:solidFill>
                <a:latin typeface="Consolas" panose="020B0609020204030204" pitchFamily="49" charset="0"/>
              </a:rPr>
              <a:t>).</a:t>
            </a:r>
            <a:endParaRPr lang="ko-KR" altLang="en-US" sz="800">
              <a:solidFill>
                <a:srgbClr val="7592A8"/>
              </a:solidFill>
              <a:latin typeface="Consolas" panose="020B0609020204030204" pitchFamily="49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245928D-CE7A-52D7-FFBE-64A4AD76773B}"/>
              </a:ext>
            </a:extLst>
          </p:cNvPr>
          <p:cNvSpPr txBox="1"/>
          <p:nvPr/>
        </p:nvSpPr>
        <p:spPr>
          <a:xfrm>
            <a:off x="10847293" y="6451600"/>
            <a:ext cx="63350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>
                <a:solidFill>
                  <a:srgbClr val="7592A8"/>
                </a:solidFill>
                <a:latin typeface="Consolas" panose="020B0609020204030204" pitchFamily="49" charset="0"/>
              </a:rPr>
              <a:t>04 / 06</a:t>
            </a:r>
            <a:endParaRPr lang="ko-KR" altLang="en-US" sz="900">
              <a:solidFill>
                <a:srgbClr val="7592A8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21" name="차트 20">
            <a:extLst>
              <a:ext uri="{FF2B5EF4-FFF2-40B4-BE49-F238E27FC236}">
                <a16:creationId xmlns:a16="http://schemas.microsoft.com/office/drawing/2014/main" id="{C60357E6-4C07-5431-4E00-531DA67199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6033522"/>
              </p:ext>
            </p:extLst>
          </p:nvPr>
        </p:nvGraphicFramePr>
        <p:xfrm>
          <a:off x="635000" y="1905000"/>
          <a:ext cx="6858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03201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2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74C0DEB-1C66-00DE-6F05-1551AC8722E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5B45077B-EC8A-3BC4-9340-516E6B46C4B4}"/>
              </a:ext>
            </a:extLst>
          </p:cNvPr>
          <p:cNvSpPr/>
          <p:nvPr/>
        </p:nvSpPr>
        <p:spPr>
          <a:xfrm>
            <a:off x="711200" y="546100"/>
            <a:ext cx="203200" cy="203200"/>
          </a:xfrm>
          <a:prstGeom prst="rect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8F4B09-EBE1-C3D3-19DC-9ACBD9B202E3}"/>
              </a:ext>
            </a:extLst>
          </p:cNvPr>
          <p:cNvSpPr txBox="1"/>
          <p:nvPr/>
        </p:nvSpPr>
        <p:spPr>
          <a:xfrm>
            <a:off x="1041400" y="508000"/>
            <a:ext cx="995785" cy="253916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50" b="1">
                <a:solidFill>
                  <a:srgbClr val="46D6E8"/>
                </a:solidFill>
                <a:latin typeface="Consolas" panose="020B0609020204030204" pitchFamily="49" charset="0"/>
              </a:rPr>
              <a:t>THE PLAYERS</a:t>
            </a:r>
            <a:endParaRPr lang="ko-KR" altLang="en-US" sz="105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67FCA7-4BA7-AFCB-4868-C56D25B608C8}"/>
              </a:ext>
            </a:extLst>
          </p:cNvPr>
          <p:cNvSpPr txBox="1"/>
          <p:nvPr/>
        </p:nvSpPr>
        <p:spPr>
          <a:xfrm>
            <a:off x="711200" y="889000"/>
            <a:ext cx="10769600" cy="50783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2nm </a:t>
            </a:r>
            <a:r>
              <a:rPr lang="ko-KR" altLang="en-US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경쟁 </a:t>
            </a:r>
            <a:r>
              <a:rPr lang="en-US" altLang="ko-KR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FFFFFF"/>
                </a:solidFill>
                <a:latin typeface="맑은 고딕" panose="020B0503020000020004" pitchFamily="50" charset="-127"/>
              </a:rPr>
              <a:t>셋의 레이스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7C85BA3-F101-469D-F2FC-FAF1B634FF41}"/>
              </a:ext>
            </a:extLst>
          </p:cNvPr>
          <p:cNvSpPr/>
          <p:nvPr/>
        </p:nvSpPr>
        <p:spPr>
          <a:xfrm>
            <a:off x="711200" y="1905000"/>
            <a:ext cx="3420533" cy="3175000"/>
          </a:xfrm>
          <a:prstGeom prst="rect">
            <a:avLst/>
          </a:prstGeom>
          <a:solidFill>
            <a:srgbClr val="0F2A40"/>
          </a:solidFill>
          <a:ln w="31750">
            <a:solidFill>
              <a:srgbClr val="46D6E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465D10F-AE6D-9331-9FA0-0E21B02E6F7E}"/>
              </a:ext>
            </a:extLst>
          </p:cNvPr>
          <p:cNvSpPr/>
          <p:nvPr/>
        </p:nvSpPr>
        <p:spPr>
          <a:xfrm>
            <a:off x="711200" y="1905000"/>
            <a:ext cx="3420533" cy="76200"/>
          </a:xfrm>
          <a:prstGeom prst="rect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BA4E09-1DBC-85D5-2DC8-DD316B882E17}"/>
              </a:ext>
            </a:extLst>
          </p:cNvPr>
          <p:cNvSpPr txBox="1"/>
          <p:nvPr/>
        </p:nvSpPr>
        <p:spPr>
          <a:xfrm>
            <a:off x="965200" y="2209800"/>
            <a:ext cx="1032655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400" b="1">
                <a:solidFill>
                  <a:srgbClr val="FFFFFF"/>
                </a:solidFill>
                <a:latin typeface="맑은 고딕" panose="020B0503020000020004" pitchFamily="50" charset="-127"/>
              </a:rPr>
              <a:t>TSMC</a:t>
            </a:r>
            <a:endParaRPr lang="ko-KR" altLang="en-US" sz="24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563877-8C2F-AADD-C8F0-777F7EEDDFFB}"/>
              </a:ext>
            </a:extLst>
          </p:cNvPr>
          <p:cNvSpPr txBox="1"/>
          <p:nvPr/>
        </p:nvSpPr>
        <p:spPr>
          <a:xfrm>
            <a:off x="965200" y="2743200"/>
            <a:ext cx="1428596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46D6E8"/>
                </a:solidFill>
                <a:latin typeface="Consolas" panose="020B0609020204030204" pitchFamily="49" charset="0"/>
              </a:rPr>
              <a:t>N2 (2nm)</a:t>
            </a:r>
            <a:endParaRPr lang="ko-KR" altLang="en-US" sz="22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A8ABAE-0C7F-4CCC-6647-3D4F8CEBDD33}"/>
              </a:ext>
            </a:extLst>
          </p:cNvPr>
          <p:cNvSpPr txBox="1"/>
          <p:nvPr/>
        </p:nvSpPr>
        <p:spPr>
          <a:xfrm>
            <a:off x="965200" y="3327400"/>
            <a:ext cx="2912533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7592A8"/>
                </a:solidFill>
                <a:latin typeface="Consolas" panose="020B0609020204030204" pitchFamily="49" charset="0"/>
              </a:rPr>
              <a:t>선도 노드 </a:t>
            </a:r>
            <a:r>
              <a:rPr lang="en-US" altLang="ko-KR" sz="1000">
                <a:solidFill>
                  <a:srgbClr val="7592A8"/>
                </a:solidFill>
                <a:latin typeface="Consolas" panose="020B0609020204030204" pitchFamily="49" charset="0"/>
              </a:rPr>
              <a:t>· 2025</a:t>
            </a:r>
            <a:endParaRPr lang="ko-KR" altLang="en-US" sz="1000">
              <a:solidFill>
                <a:srgbClr val="7592A8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D7C945-0573-A936-19BF-1DB3C3DCEBA1}"/>
              </a:ext>
            </a:extLst>
          </p:cNvPr>
          <p:cNvSpPr txBox="1"/>
          <p:nvPr/>
        </p:nvSpPr>
        <p:spPr>
          <a:xfrm>
            <a:off x="965200" y="3759200"/>
            <a:ext cx="2912533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DCE8F0"/>
                </a:solidFill>
                <a:latin typeface="맑은 고딕" panose="020B0503020000020004" pitchFamily="50" charset="-127"/>
              </a:rPr>
              <a:t>양산 선두 </a:t>
            </a:r>
            <a:r>
              <a:rPr lang="en-US" altLang="ko-KR" sz="1150">
                <a:solidFill>
                  <a:srgbClr val="DCE8F0"/>
                </a:solidFill>
                <a:latin typeface="맑은 고딕" panose="020B0503020000020004" pitchFamily="50" charset="-127"/>
              </a:rPr>
              <a:t>— EUV·GAA </a:t>
            </a:r>
            <a:r>
              <a:rPr lang="ko-KR" altLang="en-US" sz="1150">
                <a:solidFill>
                  <a:srgbClr val="DCE8F0"/>
                </a:solidFill>
                <a:latin typeface="맑은 고딕" panose="020B0503020000020004" pitchFamily="50" charset="-127"/>
              </a:rPr>
              <a:t>전환 주도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86B41C6-25D6-9189-8130-9A362A9F9312}"/>
              </a:ext>
            </a:extLst>
          </p:cNvPr>
          <p:cNvSpPr/>
          <p:nvPr/>
        </p:nvSpPr>
        <p:spPr>
          <a:xfrm>
            <a:off x="4385733" y="1905000"/>
            <a:ext cx="3420534" cy="3175000"/>
          </a:xfrm>
          <a:prstGeom prst="rect">
            <a:avLst/>
          </a:prstGeom>
          <a:solidFill>
            <a:srgbClr val="0F2A40"/>
          </a:solidFill>
          <a:ln w="12700">
            <a:solidFill>
              <a:srgbClr val="1536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921D387B-7BD2-4659-5CF9-60E178867B58}"/>
              </a:ext>
            </a:extLst>
          </p:cNvPr>
          <p:cNvSpPr/>
          <p:nvPr/>
        </p:nvSpPr>
        <p:spPr>
          <a:xfrm>
            <a:off x="4385733" y="1905000"/>
            <a:ext cx="3420534" cy="76200"/>
          </a:xfrm>
          <a:prstGeom prst="rect">
            <a:avLst/>
          </a:prstGeom>
          <a:solidFill>
            <a:srgbClr val="2A8FA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3B94EF9-2009-F3D6-2E78-8C7178DC4E7F}"/>
              </a:ext>
            </a:extLst>
          </p:cNvPr>
          <p:cNvSpPr txBox="1"/>
          <p:nvPr/>
        </p:nvSpPr>
        <p:spPr>
          <a:xfrm>
            <a:off x="4639733" y="2209800"/>
            <a:ext cx="800219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400" b="1">
                <a:solidFill>
                  <a:srgbClr val="FFFFFF"/>
                </a:solidFill>
                <a:latin typeface="맑은 고딕" panose="020B0503020000020004" pitchFamily="50" charset="-127"/>
              </a:rPr>
              <a:t>삼성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697B5B-2790-66E5-A475-23FF8AE346B3}"/>
              </a:ext>
            </a:extLst>
          </p:cNvPr>
          <p:cNvSpPr txBox="1"/>
          <p:nvPr/>
        </p:nvSpPr>
        <p:spPr>
          <a:xfrm>
            <a:off x="4639733" y="2743200"/>
            <a:ext cx="1584088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46D6E8"/>
                </a:solidFill>
                <a:latin typeface="Consolas" panose="020B0609020204030204" pitchFamily="49" charset="0"/>
              </a:rPr>
              <a:t>SF2 (2nm)</a:t>
            </a:r>
            <a:endParaRPr lang="ko-KR" altLang="en-US" sz="22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3B86FD6-4F73-D467-C5C2-A10547D0FBE7}"/>
              </a:ext>
            </a:extLst>
          </p:cNvPr>
          <p:cNvSpPr txBox="1"/>
          <p:nvPr/>
        </p:nvSpPr>
        <p:spPr>
          <a:xfrm>
            <a:off x="4639733" y="3327400"/>
            <a:ext cx="2912533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7592A8"/>
                </a:solidFill>
                <a:latin typeface="Consolas" panose="020B0609020204030204" pitchFamily="49" charset="0"/>
              </a:rPr>
              <a:t>선도 노드 </a:t>
            </a:r>
            <a:r>
              <a:rPr lang="en-US" altLang="ko-KR" sz="1000">
                <a:solidFill>
                  <a:srgbClr val="7592A8"/>
                </a:solidFill>
                <a:latin typeface="Consolas" panose="020B0609020204030204" pitchFamily="49" charset="0"/>
              </a:rPr>
              <a:t>· 2025</a:t>
            </a:r>
            <a:endParaRPr lang="ko-KR" altLang="en-US" sz="1000">
              <a:solidFill>
                <a:srgbClr val="7592A8"/>
              </a:solidFill>
              <a:latin typeface="Consolas" panose="020B06090202040302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A2EA69-9BDA-D6EE-29FF-A06EDA2821CD}"/>
              </a:ext>
            </a:extLst>
          </p:cNvPr>
          <p:cNvSpPr txBox="1"/>
          <p:nvPr/>
        </p:nvSpPr>
        <p:spPr>
          <a:xfrm>
            <a:off x="4639733" y="3759200"/>
            <a:ext cx="2912533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50">
                <a:solidFill>
                  <a:srgbClr val="DCE8F0"/>
                </a:solidFill>
                <a:latin typeface="맑은 고딕" panose="020B0503020000020004" pitchFamily="50" charset="-127"/>
              </a:rPr>
              <a:t>GAA </a:t>
            </a:r>
            <a:r>
              <a:rPr lang="ko-KR" altLang="en-US" sz="1150">
                <a:solidFill>
                  <a:srgbClr val="DCE8F0"/>
                </a:solidFill>
                <a:latin typeface="맑은 고딕" panose="020B0503020000020004" pitchFamily="50" charset="-127"/>
              </a:rPr>
              <a:t>최초 도입</a:t>
            </a:r>
            <a:r>
              <a:rPr lang="en-US" altLang="ko-KR" sz="1150">
                <a:solidFill>
                  <a:srgbClr val="DCE8F0"/>
                </a:solidFill>
                <a:latin typeface="맑은 고딕" panose="020B0503020000020004" pitchFamily="50" charset="-127"/>
              </a:rPr>
              <a:t>(3nm 2022) — </a:t>
            </a:r>
            <a:r>
              <a:rPr lang="ko-KR" altLang="en-US" sz="1150">
                <a:solidFill>
                  <a:srgbClr val="DCE8F0"/>
                </a:solidFill>
                <a:latin typeface="맑은 고딕" panose="020B0503020000020004" pitchFamily="50" charset="-127"/>
              </a:rPr>
              <a:t>수율 추격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BC240832-31F7-111C-54FA-70E6CE727E72}"/>
              </a:ext>
            </a:extLst>
          </p:cNvPr>
          <p:cNvSpPr/>
          <p:nvPr/>
        </p:nvSpPr>
        <p:spPr>
          <a:xfrm>
            <a:off x="8060267" y="1905000"/>
            <a:ext cx="3420533" cy="3175000"/>
          </a:xfrm>
          <a:prstGeom prst="rect">
            <a:avLst/>
          </a:prstGeom>
          <a:solidFill>
            <a:srgbClr val="0F2A40"/>
          </a:solidFill>
          <a:ln w="12700">
            <a:solidFill>
              <a:srgbClr val="1536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F3A0920B-9FF1-92C5-0F07-F494CB03976A}"/>
              </a:ext>
            </a:extLst>
          </p:cNvPr>
          <p:cNvSpPr/>
          <p:nvPr/>
        </p:nvSpPr>
        <p:spPr>
          <a:xfrm>
            <a:off x="8060267" y="1905000"/>
            <a:ext cx="3420533" cy="76200"/>
          </a:xfrm>
          <a:prstGeom prst="rect">
            <a:avLst/>
          </a:prstGeom>
          <a:solidFill>
            <a:srgbClr val="2A8FA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83342D4-19CA-F75F-FBB1-731613D9E1ED}"/>
              </a:ext>
            </a:extLst>
          </p:cNvPr>
          <p:cNvSpPr txBox="1"/>
          <p:nvPr/>
        </p:nvSpPr>
        <p:spPr>
          <a:xfrm>
            <a:off x="8314267" y="2209800"/>
            <a:ext cx="800219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400" b="1">
                <a:solidFill>
                  <a:srgbClr val="FFFFFF"/>
                </a:solidFill>
                <a:latin typeface="맑은 고딕" panose="020B0503020000020004" pitchFamily="50" charset="-127"/>
              </a:rPr>
              <a:t>인텔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8B9162F-AD62-15E6-014F-C91E3C7F80E9}"/>
              </a:ext>
            </a:extLst>
          </p:cNvPr>
          <p:cNvSpPr txBox="1"/>
          <p:nvPr/>
        </p:nvSpPr>
        <p:spPr>
          <a:xfrm>
            <a:off x="8314267" y="2743200"/>
            <a:ext cx="2021707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46D6E8"/>
                </a:solidFill>
                <a:latin typeface="Consolas" panose="020B0609020204030204" pitchFamily="49" charset="0"/>
              </a:rPr>
              <a:t>18A (~2nm</a:t>
            </a:r>
            <a:r>
              <a:rPr lang="ko-KR" altLang="en-US" sz="2200" b="1">
                <a:solidFill>
                  <a:srgbClr val="46D6E8"/>
                </a:solidFill>
                <a:latin typeface="Consolas" panose="020B0609020204030204" pitchFamily="49" charset="0"/>
              </a:rPr>
              <a:t>급</a:t>
            </a:r>
            <a:r>
              <a:rPr lang="en-US" altLang="ko-KR" sz="2200" b="1">
                <a:solidFill>
                  <a:srgbClr val="46D6E8"/>
                </a:solidFill>
                <a:latin typeface="Consolas" panose="020B0609020204030204" pitchFamily="49" charset="0"/>
              </a:rPr>
              <a:t>)</a:t>
            </a:r>
            <a:endParaRPr lang="ko-KR" altLang="en-US" sz="220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51464B-5027-B178-DE4B-AEDBA85A7EE0}"/>
              </a:ext>
            </a:extLst>
          </p:cNvPr>
          <p:cNvSpPr txBox="1"/>
          <p:nvPr/>
        </p:nvSpPr>
        <p:spPr>
          <a:xfrm>
            <a:off x="8314267" y="3327400"/>
            <a:ext cx="2912533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7592A8"/>
                </a:solidFill>
                <a:latin typeface="Consolas" panose="020B0609020204030204" pitchFamily="49" charset="0"/>
              </a:rPr>
              <a:t>선도 노드 </a:t>
            </a:r>
            <a:r>
              <a:rPr lang="en-US" altLang="ko-KR" sz="1000">
                <a:solidFill>
                  <a:srgbClr val="7592A8"/>
                </a:solidFill>
                <a:latin typeface="Consolas" panose="020B0609020204030204" pitchFamily="49" charset="0"/>
              </a:rPr>
              <a:t>· 2025</a:t>
            </a:r>
            <a:endParaRPr lang="ko-KR" altLang="en-US" sz="1000">
              <a:solidFill>
                <a:srgbClr val="7592A8"/>
              </a:solidFill>
              <a:latin typeface="Consolas" panose="020B0609020204030204" pitchFamily="49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10F039-9F2B-AADD-51A6-2F09639E06C8}"/>
              </a:ext>
            </a:extLst>
          </p:cNvPr>
          <p:cNvSpPr txBox="1"/>
          <p:nvPr/>
        </p:nvSpPr>
        <p:spPr>
          <a:xfrm>
            <a:off x="8314267" y="3759200"/>
            <a:ext cx="2912533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50">
                <a:solidFill>
                  <a:srgbClr val="DCE8F0"/>
                </a:solidFill>
                <a:latin typeface="맑은 고딕" panose="020B0503020000020004" pitchFamily="50" charset="-127"/>
              </a:rPr>
              <a:t>RibbonFET+PowerVia</a:t>
            </a:r>
            <a:r>
              <a:rPr lang="ko-KR" altLang="en-US" sz="1150">
                <a:solidFill>
                  <a:srgbClr val="DCE8F0"/>
                </a:solidFill>
                <a:latin typeface="맑은 고딕" panose="020B0503020000020004" pitchFamily="50" charset="-127"/>
              </a:rPr>
              <a:t>로 복귀 시도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12E471E-5C61-1419-5CA6-2EFCD284374F}"/>
              </a:ext>
            </a:extLst>
          </p:cNvPr>
          <p:cNvSpPr txBox="1"/>
          <p:nvPr/>
        </p:nvSpPr>
        <p:spPr>
          <a:xfrm>
            <a:off x="711200" y="5359400"/>
            <a:ext cx="107696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DCE8F0"/>
                </a:solidFill>
                <a:latin typeface="맑은 고딕" panose="020B0503020000020004" pitchFamily="50" charset="-127"/>
              </a:rPr>
              <a:t>선두는 </a:t>
            </a:r>
            <a:r>
              <a:rPr lang="en-US" altLang="ko-KR" sz="1200" b="1">
                <a:solidFill>
                  <a:srgbClr val="DCE8F0"/>
                </a:solidFill>
                <a:latin typeface="맑은 고딕" panose="020B0503020000020004" pitchFamily="50" charset="-127"/>
              </a:rPr>
              <a:t>TSMC</a:t>
            </a:r>
            <a:r>
              <a:rPr lang="ko-KR" altLang="en-US" sz="1200" b="1">
                <a:solidFill>
                  <a:srgbClr val="DCE8F0"/>
                </a:solidFill>
                <a:latin typeface="맑은 고딕" panose="020B0503020000020004" pitchFamily="50" charset="-127"/>
              </a:rPr>
              <a:t>지만</a:t>
            </a:r>
            <a:r>
              <a:rPr lang="en-US" altLang="ko-KR" sz="1200" b="1">
                <a:solidFill>
                  <a:srgbClr val="DCE8F0"/>
                </a:solidFill>
                <a:latin typeface="맑은 고딕" panose="020B0503020000020004" pitchFamily="50" charset="-127"/>
              </a:rPr>
              <a:t>, GAA </a:t>
            </a:r>
            <a:r>
              <a:rPr lang="ko-KR" altLang="en-US" sz="1200" b="1">
                <a:solidFill>
                  <a:srgbClr val="DCE8F0"/>
                </a:solidFill>
                <a:latin typeface="맑은 고딕" panose="020B0503020000020004" pitchFamily="50" charset="-127"/>
              </a:rPr>
              <a:t>전환은 모두를 같은 출발선에 다시 세웠다</a:t>
            </a:r>
            <a:r>
              <a:rPr lang="en-US" altLang="ko-KR" sz="1200" b="1">
                <a:solidFill>
                  <a:srgbClr val="DCE8F0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 b="1">
              <a:solidFill>
                <a:srgbClr val="DCE8F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138033-0306-AFC2-A230-8D147C2E0CA1}"/>
              </a:ext>
            </a:extLst>
          </p:cNvPr>
          <p:cNvSpPr txBox="1"/>
          <p:nvPr/>
        </p:nvSpPr>
        <p:spPr>
          <a:xfrm>
            <a:off x="10847293" y="6451600"/>
            <a:ext cx="63350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>
                <a:solidFill>
                  <a:srgbClr val="7592A8"/>
                </a:solidFill>
                <a:latin typeface="Consolas" panose="020B0609020204030204" pitchFamily="49" charset="0"/>
              </a:rPr>
              <a:t>05 / 06</a:t>
            </a:r>
            <a:endParaRPr lang="ko-KR" altLang="en-US" sz="900">
              <a:solidFill>
                <a:srgbClr val="7592A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107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2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1B4ADCC6-6D63-81A8-3506-09679BEA16A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BEBD3E26-E15F-B7BA-AB4A-984457438006}"/>
              </a:ext>
            </a:extLst>
          </p:cNvPr>
          <p:cNvSpPr/>
          <p:nvPr/>
        </p:nvSpPr>
        <p:spPr>
          <a:xfrm>
            <a:off x="711200" y="1054100"/>
            <a:ext cx="203200" cy="203200"/>
          </a:xfrm>
          <a:prstGeom prst="rect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6B0C32-4BC1-D20E-EB5C-8D9CC195E7D3}"/>
              </a:ext>
            </a:extLst>
          </p:cNvPr>
          <p:cNvSpPr txBox="1"/>
          <p:nvPr/>
        </p:nvSpPr>
        <p:spPr>
          <a:xfrm>
            <a:off x="1041400" y="1016000"/>
            <a:ext cx="553357" cy="253916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50" b="1">
                <a:solidFill>
                  <a:srgbClr val="46D6E8"/>
                </a:solidFill>
                <a:latin typeface="Consolas" panose="020B0609020204030204" pitchFamily="49" charset="0"/>
              </a:rPr>
              <a:t>AHEAD</a:t>
            </a:r>
            <a:endParaRPr lang="ko-KR" altLang="en-US" sz="1050" b="1">
              <a:solidFill>
                <a:srgbClr val="46D6E8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A4CD3A-E410-EE0E-1D59-215E52CCBD44}"/>
              </a:ext>
            </a:extLst>
          </p:cNvPr>
          <p:cNvSpPr txBox="1"/>
          <p:nvPr/>
        </p:nvSpPr>
        <p:spPr>
          <a:xfrm>
            <a:off x="711200" y="1905000"/>
            <a:ext cx="10668000" cy="107721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200" b="1">
                <a:solidFill>
                  <a:srgbClr val="FFFFFF"/>
                </a:solidFill>
                <a:latin typeface="맑은 고딕" panose="020B0503020000020004" pitchFamily="50" charset="-127"/>
              </a:rPr>
              <a:t>미세화는 느려졌지만 멈추지 않았다 </a:t>
            </a:r>
            <a:r>
              <a:rPr lang="en-US" altLang="ko-KR" sz="3200" b="1">
                <a:solidFill>
                  <a:srgbClr val="FFFFF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3200" b="1">
                <a:solidFill>
                  <a:srgbClr val="FFFFFF"/>
                </a:solidFill>
                <a:latin typeface="맑은 고딕" panose="020B0503020000020004" pitchFamily="50" charset="-127"/>
              </a:rPr>
              <a:t>다음은 </a:t>
            </a:r>
            <a:r>
              <a:rPr lang="en-US" altLang="ko-KR" sz="3200" b="1">
                <a:solidFill>
                  <a:srgbClr val="FFFFFF"/>
                </a:solidFill>
                <a:latin typeface="맑은 고딕" panose="020B0503020000020004" pitchFamily="50" charset="-127"/>
              </a:rPr>
              <a:t>1.4nm, </a:t>
            </a:r>
            <a:r>
              <a:rPr lang="ko-KR" altLang="en-US" sz="3200" b="1">
                <a:solidFill>
                  <a:srgbClr val="FFFFFF"/>
                </a:solidFill>
                <a:latin typeface="맑은 고딕" panose="020B0503020000020004" pitchFamily="50" charset="-127"/>
              </a:rPr>
              <a:t>그리고 트랜지스터 구조 그 너머</a:t>
            </a:r>
            <a:r>
              <a:rPr lang="en-US" altLang="ko-KR" sz="3200" b="1">
                <a:solidFill>
                  <a:srgbClr val="FFFFFF"/>
                </a:solidFill>
                <a:latin typeface="맑은 고딕" panose="020B0503020000020004" pitchFamily="50" charset="-127"/>
              </a:rPr>
              <a:t>.</a:t>
            </a:r>
            <a:endParaRPr lang="ko-KR" altLang="en-US" sz="32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0D9086D1-AA4C-8041-5CF3-B6998C5E73F8}"/>
              </a:ext>
            </a:extLst>
          </p:cNvPr>
          <p:cNvSpPr/>
          <p:nvPr/>
        </p:nvSpPr>
        <p:spPr>
          <a:xfrm>
            <a:off x="711200" y="4191000"/>
            <a:ext cx="4572000" cy="812800"/>
          </a:xfrm>
          <a:prstGeom prst="rect">
            <a:avLst/>
          </a:prstGeom>
          <a:solidFill>
            <a:srgbClr val="46D6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9B29C4-6E32-720E-A378-2C094DE135B7}"/>
              </a:ext>
            </a:extLst>
          </p:cNvPr>
          <p:cNvSpPr txBox="1"/>
          <p:nvPr/>
        </p:nvSpPr>
        <p:spPr>
          <a:xfrm>
            <a:off x="939800" y="4191000"/>
            <a:ext cx="3348994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2400" b="1">
                <a:solidFill>
                  <a:srgbClr val="0C2236"/>
                </a:solidFill>
                <a:latin typeface="Consolas" panose="020B0609020204030204" pitchFamily="49" charset="0"/>
              </a:rPr>
              <a:t>1.4nm · 2027 [</a:t>
            </a:r>
            <a:r>
              <a:rPr lang="ko-KR" altLang="en-US" sz="2400" b="1">
                <a:solidFill>
                  <a:srgbClr val="0C2236"/>
                </a:solidFill>
                <a:latin typeface="Consolas" panose="020B0609020204030204" pitchFamily="49" charset="0"/>
              </a:rPr>
              <a:t>전망</a:t>
            </a:r>
            <a:r>
              <a:rPr lang="en-US" altLang="ko-KR" sz="2400" b="1">
                <a:solidFill>
                  <a:srgbClr val="0C2236"/>
                </a:solidFill>
                <a:latin typeface="Consolas" panose="020B0609020204030204" pitchFamily="49" charset="0"/>
              </a:rPr>
              <a:t>]</a:t>
            </a:r>
            <a:endParaRPr lang="ko-KR" altLang="en-US" sz="2400" b="1">
              <a:solidFill>
                <a:srgbClr val="0C2236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5F79E2-0CD1-7765-B2E8-95B2D98EBABB}"/>
              </a:ext>
            </a:extLst>
          </p:cNvPr>
          <p:cNvSpPr txBox="1"/>
          <p:nvPr/>
        </p:nvSpPr>
        <p:spPr>
          <a:xfrm>
            <a:off x="711200" y="5410200"/>
            <a:ext cx="3386667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 b="1">
                <a:solidFill>
                  <a:srgbClr val="46D6E8"/>
                </a:solidFill>
                <a:latin typeface="Consolas" panose="020B0609020204030204" pitchFamily="49" charset="0"/>
              </a:rPr>
              <a:t>기준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8E3193-A060-B32D-348C-B2E83D52D65E}"/>
              </a:ext>
            </a:extLst>
          </p:cNvPr>
          <p:cNvSpPr txBox="1"/>
          <p:nvPr/>
        </p:nvSpPr>
        <p:spPr>
          <a:xfrm>
            <a:off x="711200" y="5638800"/>
            <a:ext cx="3386667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7592A8"/>
                </a:solidFill>
                <a:latin typeface="맑은 고딕" panose="020B0503020000020004" pitchFamily="50" charset="-127"/>
              </a:rPr>
              <a:t>2026-06-15</a:t>
            </a:r>
            <a:endParaRPr lang="ko-KR" altLang="en-US" sz="1000">
              <a:solidFill>
                <a:srgbClr val="7592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3A0F01-4AC5-E30D-B4FA-75A0D3FD75C4}"/>
              </a:ext>
            </a:extLst>
          </p:cNvPr>
          <p:cNvSpPr txBox="1"/>
          <p:nvPr/>
        </p:nvSpPr>
        <p:spPr>
          <a:xfrm>
            <a:off x="4301067" y="5410200"/>
            <a:ext cx="3386667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 b="1">
                <a:solidFill>
                  <a:srgbClr val="46D6E8"/>
                </a:solidFill>
                <a:latin typeface="Consolas" panose="020B0609020204030204" pitchFamily="49" charset="0"/>
              </a:rPr>
              <a:t>자료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EC18D9-C355-E279-0FB8-4E972DEC5BFA}"/>
              </a:ext>
            </a:extLst>
          </p:cNvPr>
          <p:cNvSpPr txBox="1"/>
          <p:nvPr/>
        </p:nvSpPr>
        <p:spPr>
          <a:xfrm>
            <a:off x="4301067" y="5638800"/>
            <a:ext cx="3386667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7592A8"/>
                </a:solidFill>
                <a:latin typeface="맑은 고딕" panose="020B0503020000020004" pitchFamily="50" charset="-127"/>
              </a:rPr>
              <a:t>TSMC · AnySilicon</a:t>
            </a:r>
            <a:endParaRPr lang="ko-KR" altLang="en-US" sz="1000">
              <a:solidFill>
                <a:srgbClr val="7592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08DCB3-6F5B-CE57-109B-826D4CF233BE}"/>
              </a:ext>
            </a:extLst>
          </p:cNvPr>
          <p:cNvSpPr txBox="1"/>
          <p:nvPr/>
        </p:nvSpPr>
        <p:spPr>
          <a:xfrm>
            <a:off x="7890933" y="5410200"/>
            <a:ext cx="3386667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 b="1">
                <a:solidFill>
                  <a:srgbClr val="46D6E8"/>
                </a:solidFill>
                <a:latin typeface="Consolas" panose="020B0609020204030204" pitchFamily="49" charset="0"/>
              </a:rPr>
              <a:t>면책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37E6FD-A10A-C322-1231-C3CF378D844B}"/>
              </a:ext>
            </a:extLst>
          </p:cNvPr>
          <p:cNvSpPr txBox="1"/>
          <p:nvPr/>
        </p:nvSpPr>
        <p:spPr>
          <a:xfrm>
            <a:off x="7890933" y="5638800"/>
            <a:ext cx="3386667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7592A8"/>
                </a:solidFill>
                <a:latin typeface="맑은 고딕" panose="020B0503020000020004" pitchFamily="50" charset="-127"/>
              </a:rPr>
              <a:t>공개정보 분석 </a:t>
            </a:r>
            <a:r>
              <a:rPr lang="en-US" altLang="ko-KR" sz="1000">
                <a:solidFill>
                  <a:srgbClr val="7592A8"/>
                </a:solidFill>
                <a:latin typeface="맑은 고딕" panose="020B0503020000020004" pitchFamily="50" charset="-127"/>
              </a:rPr>
              <a:t>· 1.4nm </a:t>
            </a:r>
            <a:r>
              <a:rPr lang="ko-KR" altLang="en-US" sz="1000">
                <a:solidFill>
                  <a:srgbClr val="7592A8"/>
                </a:solidFill>
                <a:latin typeface="맑은 고딕" panose="020B0503020000020004" pitchFamily="50" charset="-127"/>
              </a:rPr>
              <a:t>전망</a:t>
            </a:r>
          </a:p>
        </p:txBody>
      </p:sp>
    </p:spTree>
    <p:extLst>
      <p:ext uri="{BB962C8B-B14F-4D97-AF65-F5344CB8AC3E}">
        <p14:creationId xmlns:p14="http://schemas.microsoft.com/office/powerpoint/2010/main" val="2099935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350</Words>
  <Application>Microsoft Office PowerPoint</Application>
  <PresentationFormat>와이드스크린</PresentationFormat>
  <Paragraphs>85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Arial</vt:lpstr>
      <vt:lpstr>Consolas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26</cp:revision>
  <dcterms:created xsi:type="dcterms:W3CDTF">2026-06-15T09:47:11Z</dcterms:created>
  <dcterms:modified xsi:type="dcterms:W3CDTF">2026-06-15T09:47:27Z</dcterms:modified>
</cp:coreProperties>
</file>