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억</c:v>
          </c:tx>
          <c:spPr>
            <a:ln w="31750" cap="rnd">
              <a:solidFill>
                <a:srgbClr val="E2231A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31750">
                <a:solidFill>
                  <a:srgbClr val="E2231A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4"/>
              <c:pt idx="0">
                <c:v>2024</c:v>
              </c:pt>
              <c:pt idx="1">
                <c:v>2050</c:v>
              </c:pt>
              <c:pt idx="2">
                <c:v>2084</c:v>
              </c:pt>
              <c:pt idx="3">
                <c:v>2100</c:v>
              </c:pt>
            </c:strLit>
          </c:cat>
          <c:val>
            <c:numLit>
              <c:formatCode>General</c:formatCode>
              <c:ptCount val="4"/>
              <c:pt idx="0">
                <c:v>8.1999999999999993</c:v>
              </c:pt>
              <c:pt idx="1">
                <c:v>9.6999999999999993</c:v>
              </c:pt>
              <c:pt idx="2">
                <c:v>10.3</c:v>
              </c:pt>
              <c:pt idx="3">
                <c:v>10.199999999999999</c:v>
              </c:pt>
            </c:numLit>
          </c:val>
          <c:smooth val="0"/>
          <c:extLst>
            <c:ext xmlns:c16="http://schemas.microsoft.com/office/drawing/2014/chart" uri="{C3380CC4-5D6E-409C-BE32-E72D297353CC}">
              <c16:uniqueId val="{00000000-7C70-4684-B6CD-9306B522CA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78913168"/>
        <c:axId val="1378914608"/>
      </c:lineChart>
      <c:catAx>
        <c:axId val="1378913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8914608"/>
        <c:crosses val="autoZero"/>
        <c:auto val="1"/>
        <c:lblAlgn val="ctr"/>
        <c:lblOffset val="100"/>
        <c:noMultiLvlLbl val="0"/>
      </c:catAx>
      <c:valAx>
        <c:axId val="1378914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8913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합계출산율</c:v>
          </c:tx>
          <c:spPr>
            <a:solidFill>
              <a:srgbClr val="16181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2231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847-4FDC-9DBE-89E601B54778}"/>
              </c:ext>
            </c:extLst>
          </c:dPt>
          <c:dPt>
            <c:idx val="3"/>
            <c:invertIfNegative val="0"/>
            <c:bubble3D val="0"/>
            <c:spPr>
              <a:solidFill>
                <a:srgbClr val="C9CDD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847-4FDC-9DBE-89E601B5477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4"/>
              <c:pt idx="0">
                <c:v>중국</c:v>
              </c:pt>
              <c:pt idx="1">
                <c:v>인도</c:v>
              </c:pt>
              <c:pt idx="2">
                <c:v>세계</c:v>
              </c:pt>
              <c:pt idx="3">
                <c:v>대체수준</c:v>
              </c:pt>
            </c:strLit>
          </c:cat>
          <c:val>
            <c:numLit>
              <c:formatCode>General</c:formatCode>
              <c:ptCount val="4"/>
              <c:pt idx="0">
                <c:v>1.01</c:v>
              </c:pt>
              <c:pt idx="1">
                <c:v>1.96</c:v>
              </c:pt>
              <c:pt idx="2">
                <c:v>2.25</c:v>
              </c:pt>
              <c:pt idx="3">
                <c:v>2.1</c:v>
              </c:pt>
            </c:numLit>
          </c:val>
          <c:extLst>
            <c:ext xmlns:c16="http://schemas.microsoft.com/office/drawing/2014/chart" uri="{C3380CC4-5D6E-409C-BE32-E72D297353CC}">
              <c16:uniqueId val="{00000000-D847-4FDC-9DBE-89E601B547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78911728"/>
        <c:axId val="1378908368"/>
      </c:barChart>
      <c:catAx>
        <c:axId val="1378911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8908368"/>
        <c:crosses val="autoZero"/>
        <c:auto val="1"/>
        <c:lblAlgn val="ctr"/>
        <c:lblOffset val="100"/>
        <c:noMultiLvlLbl val="0"/>
      </c:catAx>
      <c:valAx>
        <c:axId val="1378908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8911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중위연령</c:v>
          </c:tx>
          <c:spPr>
            <a:solidFill>
              <a:srgbClr val="16181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2231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7AF-415E-ADC6-5D09C5A3A7F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3"/>
              <c:pt idx="0">
                <c:v>인도</c:v>
              </c:pt>
              <c:pt idx="1">
                <c:v>미국</c:v>
              </c:pt>
              <c:pt idx="2">
                <c:v>중국</c:v>
              </c:pt>
            </c:strLit>
          </c:cat>
          <c:val>
            <c:numLit>
              <c:formatCode>General</c:formatCode>
              <c:ptCount val="3"/>
              <c:pt idx="0">
                <c:v>28.4</c:v>
              </c:pt>
              <c:pt idx="1">
                <c:v>38.299999999999997</c:v>
              </c:pt>
              <c:pt idx="2">
                <c:v>39.6</c:v>
              </c:pt>
            </c:numLit>
          </c:val>
          <c:extLst>
            <c:ext xmlns:c16="http://schemas.microsoft.com/office/drawing/2014/chart" uri="{C3380CC4-5D6E-409C-BE32-E72D297353CC}">
              <c16:uniqueId val="{00000000-F7AF-415E-ADC6-5D09C5A3A7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78909328"/>
        <c:axId val="1378919408"/>
      </c:barChart>
      <c:catAx>
        <c:axId val="13789093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8919408"/>
        <c:crosses val="autoZero"/>
        <c:auto val="1"/>
        <c:lblAlgn val="ctr"/>
        <c:lblOffset val="100"/>
        <c:noMultiLvlLbl val="0"/>
      </c:catAx>
      <c:valAx>
        <c:axId val="137891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8909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EE95666-7DAF-FD88-2547-4FB6F0F2A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672C0A5-ECC8-4F1A-A434-53EAE1B88A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1F4C72-60E8-A677-577E-3C8AC2C6A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2A2E-E8AB-46C4-A8EA-425799D69C8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A010710-6820-8FF7-BB92-071DF11FE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271EAB7-EB21-69AA-6F67-870092F7B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D831-B1DD-4E81-AF54-AC8AC8B065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462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94B97F-159A-32B6-1308-B3AADB930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7274990-EA7B-A45B-60D4-05D6E029F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7F0E264-67AC-D151-E12D-882CDD177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2A2E-E8AB-46C4-A8EA-425799D69C8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62D04AD-6A6E-A98F-95DB-37DA1A46B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73F4045-508E-4AAA-E948-15C5B1D16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D831-B1DD-4E81-AF54-AC8AC8B065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567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83E0CD9-EFFC-7609-EA1A-5BFCA1E6F7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598D0AB-D4AA-D068-5C08-1842194D12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3875CDB-E7D5-30EC-77F3-FF861D117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2A2E-E8AB-46C4-A8EA-425799D69C8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EA61761-34B8-EDF6-D8D6-096E84DB8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265253-12E8-72F8-AE0E-D799D18D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D831-B1DD-4E81-AF54-AC8AC8B065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4852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283833-A5CA-92E4-DEC0-B6F5A8BE8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13B0FBB-4EC7-BB6E-D52D-B9D59D7D0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423A743-24AD-C1A2-5147-5B2FDC54E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2A2E-E8AB-46C4-A8EA-425799D69C8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0B728C5-24F9-1B22-3D2D-35850AD15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326F0D1-CA14-531D-80A5-FEB4043C2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D831-B1DD-4E81-AF54-AC8AC8B065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243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0B4068-E091-50BC-EE59-A5E22094A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5BCE24F-5AA3-42CD-E4D8-0CC2BD2E3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67ECD2E-3AB0-2EFD-9408-996CA7066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2A2E-E8AB-46C4-A8EA-425799D69C8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22D6BB7-4860-40A0-2437-A129D938B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547E5FB-34DF-75BB-C304-2274199CE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D831-B1DD-4E81-AF54-AC8AC8B065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4109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E3066AB-E771-F238-DBF2-5ADFA1DD6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6CEB3BC-608F-8873-ECE0-D1EA47282C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678EA4E-ECFF-6439-164A-A17E0A19E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2E5F473-6379-94AF-5322-895B2571B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2A2E-E8AB-46C4-A8EA-425799D69C8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C4A6175-AF9C-7766-3335-CAD8CC2B4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73847FF-6CF6-9DA5-6B7F-A026EE513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D831-B1DD-4E81-AF54-AC8AC8B065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9060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4D19F6-AC49-EE7A-B7E1-85F812FD8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E308BCC-50C0-19AC-8360-E90F11C36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2328D28-6A25-462A-F1DE-2857C6AEF0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8DDBE47-9215-5048-DFC9-CF4D193DE5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DCC51A7-6F80-2B12-795D-77E6DD49C6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DCDA3C7-02C8-B69C-56C6-31A8D311B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2A2E-E8AB-46C4-A8EA-425799D69C8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3E03D47-AB19-9B2D-B4EF-A886EED6C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EAFE6F9-2C9F-ED87-4469-2DD5AA6CA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D831-B1DD-4E81-AF54-AC8AC8B065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1313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33B990-51CC-948E-771A-2D37542E3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F2E9DBC-701C-DAF6-C216-E837A5D5E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2A2E-E8AB-46C4-A8EA-425799D69C8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DE0CAB6-9502-5A0B-3665-7CA256F33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D6AC668-C10D-7116-566C-2ED62965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D831-B1DD-4E81-AF54-AC8AC8B065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1045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AC0448C-D6A7-EEAE-4143-CBC6BE85B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2A2E-E8AB-46C4-A8EA-425799D69C8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DB55D5EE-2E40-7B4D-FAB0-89AAA4AA7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C78E5EC-CC71-E003-1321-BAC6E3063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D831-B1DD-4E81-AF54-AC8AC8B065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2471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A9ACB2-371C-33C3-220F-2BEFA1954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C5CAF5E-C635-FBE0-D265-EFD34B54E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E620626-A68E-1846-B2BE-4510A6344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F10AA54-FE67-3B14-DDA5-49D328D4A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2A2E-E8AB-46C4-A8EA-425799D69C8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6E1204-8EB9-A109-E39B-8DFE1BCFF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A76068D-4D26-306E-31A1-8F01D3540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D831-B1DD-4E81-AF54-AC8AC8B065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3289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E8265F-E837-43A8-B22F-310C3A184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2A12AF7-B3A7-9E4E-4BCF-E6C75EC0DA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09954EA-AFAC-2A67-5227-3084DB6D0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CA58370-BFF9-1652-51CD-DEC471B40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2A2E-E8AB-46C4-A8EA-425799D69C8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89B43B1-5F80-A7C1-29CD-C6926C8F7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DDAE976-C48D-1A2F-15AC-4AF48A4C4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D831-B1DD-4E81-AF54-AC8AC8B065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7478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07E97B7-A44E-DDD6-34EB-15E6D9A6D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BEDB4A7-8E25-E0F6-9F23-4C6AB0501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F8065D3-A6DA-FD75-7F00-1C74DC7F2D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BE2A2E-E8AB-46C4-A8EA-425799D69C8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AE8ED46-9C2F-A2C2-38AB-77C40BC1D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0756C2-90A3-ED6C-009F-20FC7BAE7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5D831-B1DD-4E81-AF54-AC8AC8B065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8910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E0236D-8F73-ECE8-D6E0-CE860D5C5E8E}"/>
              </a:ext>
            </a:extLst>
          </p:cNvPr>
          <p:cNvSpPr txBox="1"/>
          <p:nvPr/>
        </p:nvSpPr>
        <p:spPr>
          <a:xfrm>
            <a:off x="812800" y="431800"/>
            <a:ext cx="1800493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8A8F98"/>
                </a:solidFill>
                <a:latin typeface="Consolas" panose="020B0609020204030204" pitchFamily="49" charset="0"/>
              </a:rPr>
              <a:t>GLOBAL POPULATION · 2026</a:t>
            </a:r>
            <a:endParaRPr lang="ko-KR" altLang="en-US" sz="950" b="1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9288DD-AC1D-BCE3-1EFF-7853E8613853}"/>
              </a:ext>
            </a:extLst>
          </p:cNvPr>
          <p:cNvSpPr txBox="1"/>
          <p:nvPr/>
        </p:nvSpPr>
        <p:spPr>
          <a:xfrm>
            <a:off x="10857903" y="4318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8A8F98"/>
                </a:solidFill>
                <a:latin typeface="Consolas" panose="020B0609020204030204" pitchFamily="49" charset="0"/>
              </a:rPr>
              <a:t>01/06</a:t>
            </a:r>
            <a:endParaRPr lang="ko-KR" altLang="en-US" sz="950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792586C2-16D5-5966-FFAF-2CB1AC8CEC72}"/>
              </a:ext>
            </a:extLst>
          </p:cNvPr>
          <p:cNvSpPr/>
          <p:nvPr/>
        </p:nvSpPr>
        <p:spPr>
          <a:xfrm>
            <a:off x="812800" y="685800"/>
            <a:ext cx="10566400" cy="1524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265A5F-2E24-24F5-99C9-6261E3B4D110}"/>
              </a:ext>
            </a:extLst>
          </p:cNvPr>
          <p:cNvSpPr txBox="1"/>
          <p:nvPr/>
        </p:nvSpPr>
        <p:spPr>
          <a:xfrm>
            <a:off x="812800" y="1676400"/>
            <a:ext cx="5660524" cy="76944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4400" b="1">
                <a:solidFill>
                  <a:srgbClr val="16181D"/>
                </a:solidFill>
                <a:latin typeface="맑은 고딕" panose="020B0503020000020004" pitchFamily="50" charset="-127"/>
              </a:rPr>
              <a:t>여덟 명에서 백억으로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548B23D4-913F-4DEC-108F-18F73978583E}"/>
              </a:ext>
            </a:extLst>
          </p:cNvPr>
          <p:cNvSpPr/>
          <p:nvPr/>
        </p:nvSpPr>
        <p:spPr>
          <a:xfrm>
            <a:off x="812800" y="2870200"/>
            <a:ext cx="1612900" cy="50800"/>
          </a:xfrm>
          <a:prstGeom prst="rect">
            <a:avLst/>
          </a:prstGeom>
          <a:solidFill>
            <a:srgbClr val="E223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A7BE7B-55F2-6A85-932C-D2E9F3A244A3}"/>
              </a:ext>
            </a:extLst>
          </p:cNvPr>
          <p:cNvSpPr txBox="1"/>
          <p:nvPr/>
        </p:nvSpPr>
        <p:spPr>
          <a:xfrm>
            <a:off x="812800" y="3098800"/>
            <a:ext cx="6089650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500">
                <a:solidFill>
                  <a:srgbClr val="8A8F98"/>
                </a:solidFill>
                <a:latin typeface="맑은 고딕" panose="020B0503020000020004" pitchFamily="50" charset="-127"/>
              </a:rPr>
              <a:t>세계 인구 </a:t>
            </a:r>
            <a:r>
              <a:rPr lang="en-US" altLang="ko-KR" sz="1500">
                <a:solidFill>
                  <a:srgbClr val="8A8F98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500">
                <a:solidFill>
                  <a:srgbClr val="8A8F98"/>
                </a:solidFill>
                <a:latin typeface="맑은 고딕" panose="020B0503020000020004" pitchFamily="50" charset="-127"/>
              </a:rPr>
              <a:t>정점을 향한 마지막 상승</a:t>
            </a:r>
            <a:r>
              <a:rPr lang="en-US" altLang="ko-KR" sz="1500">
                <a:solidFill>
                  <a:srgbClr val="8A8F98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500">
                <a:solidFill>
                  <a:srgbClr val="8A8F98"/>
                </a:solidFill>
                <a:latin typeface="맑은 고딕" panose="020B0503020000020004" pitchFamily="50" charset="-127"/>
              </a:rPr>
              <a:t>그리고 고령화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9DF1A0B-E6A0-FD65-AB82-F6C3D05979BB}"/>
              </a:ext>
            </a:extLst>
          </p:cNvPr>
          <p:cNvSpPr/>
          <p:nvPr/>
        </p:nvSpPr>
        <p:spPr>
          <a:xfrm>
            <a:off x="7975600" y="1524000"/>
            <a:ext cx="3403600" cy="1270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7D69A5-C99D-505C-873E-6D4455C35766}"/>
              </a:ext>
            </a:extLst>
          </p:cNvPr>
          <p:cNvSpPr txBox="1"/>
          <p:nvPr/>
        </p:nvSpPr>
        <p:spPr>
          <a:xfrm>
            <a:off x="7975600" y="1701800"/>
            <a:ext cx="42832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8A8F98"/>
                </a:solidFill>
                <a:latin typeface="Consolas" panose="020B0609020204030204" pitchFamily="49" charset="0"/>
              </a:rPr>
              <a:t>현재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AF92FE-EC6E-18B2-EE30-6BC561D86053}"/>
              </a:ext>
            </a:extLst>
          </p:cNvPr>
          <p:cNvSpPr txBox="1"/>
          <p:nvPr/>
        </p:nvSpPr>
        <p:spPr>
          <a:xfrm>
            <a:off x="7975600" y="1930400"/>
            <a:ext cx="1532792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8.2</a:t>
            </a:r>
            <a:r>
              <a:rPr lang="ko-KR" altLang="en-US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억 명 </a:t>
            </a:r>
            <a:r>
              <a:rPr lang="en-US" altLang="ko-KR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(80</a:t>
            </a:r>
            <a:r>
              <a:rPr lang="ko-KR" altLang="en-US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억</a:t>
            </a:r>
            <a:r>
              <a:rPr lang="en-US" altLang="ko-KR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)</a:t>
            </a:r>
            <a:endParaRPr lang="ko-KR" altLang="en-US" sz="1500" b="1">
              <a:solidFill>
                <a:srgbClr val="16181D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1B0B45-D632-68BB-5C2B-78B037EA6578}"/>
              </a:ext>
            </a:extLst>
          </p:cNvPr>
          <p:cNvSpPr txBox="1"/>
          <p:nvPr/>
        </p:nvSpPr>
        <p:spPr>
          <a:xfrm>
            <a:off x="7975600" y="2413000"/>
            <a:ext cx="42832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8A8F98"/>
                </a:solidFill>
                <a:latin typeface="Consolas" panose="020B0609020204030204" pitchFamily="49" charset="0"/>
              </a:rPr>
              <a:t>정점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B851DB-F2CC-E147-C740-13FF25CD7705}"/>
              </a:ext>
            </a:extLst>
          </p:cNvPr>
          <p:cNvSpPr txBox="1"/>
          <p:nvPr/>
        </p:nvSpPr>
        <p:spPr>
          <a:xfrm>
            <a:off x="7975600" y="2641600"/>
            <a:ext cx="1396536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10.3</a:t>
            </a:r>
            <a:r>
              <a:rPr lang="ko-KR" altLang="en-US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억 </a:t>
            </a:r>
            <a:r>
              <a:rPr lang="en-US" altLang="ko-KR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· 2084</a:t>
            </a:r>
            <a:endParaRPr lang="ko-KR" altLang="en-US" sz="1500" b="1">
              <a:solidFill>
                <a:srgbClr val="16181D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4103C0-8F74-F218-5B87-7FD92BB3A7E8}"/>
              </a:ext>
            </a:extLst>
          </p:cNvPr>
          <p:cNvSpPr txBox="1"/>
          <p:nvPr/>
        </p:nvSpPr>
        <p:spPr>
          <a:xfrm>
            <a:off x="7975600" y="3124200"/>
            <a:ext cx="453970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>
                <a:solidFill>
                  <a:srgbClr val="8A8F98"/>
                </a:solidFill>
                <a:latin typeface="Consolas" panose="020B0609020204030204" pitchFamily="49" charset="0"/>
              </a:rPr>
              <a:t>2100</a:t>
            </a:r>
            <a:endParaRPr lang="ko-KR" altLang="en-US" sz="950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540199-3EDF-3A12-9A10-2BA49BDE8977}"/>
              </a:ext>
            </a:extLst>
          </p:cNvPr>
          <p:cNvSpPr txBox="1"/>
          <p:nvPr/>
        </p:nvSpPr>
        <p:spPr>
          <a:xfrm>
            <a:off x="7975600" y="3352800"/>
            <a:ext cx="1805302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10.2</a:t>
            </a:r>
            <a:r>
              <a:rPr lang="ko-KR" altLang="en-US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억 </a:t>
            </a:r>
            <a:r>
              <a:rPr lang="en-US" altLang="ko-KR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감소 전환</a:t>
            </a:r>
            <a:r>
              <a:rPr lang="en-US" altLang="ko-KR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)</a:t>
            </a:r>
            <a:endParaRPr lang="ko-KR" altLang="en-US" sz="1500" b="1">
              <a:solidFill>
                <a:srgbClr val="16181D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62BEF3-FA34-FC6E-EDF5-175A9F93533A}"/>
              </a:ext>
            </a:extLst>
          </p:cNvPr>
          <p:cNvSpPr txBox="1"/>
          <p:nvPr/>
        </p:nvSpPr>
        <p:spPr>
          <a:xfrm>
            <a:off x="812800" y="5969000"/>
            <a:ext cx="2557110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>
                <a:solidFill>
                  <a:srgbClr val="8A8F98"/>
                </a:solidFill>
                <a:latin typeface="Consolas" panose="020B0609020204030204" pitchFamily="49" charset="0"/>
              </a:rPr>
              <a:t>2026-06-15 · GLOBAL POPULATION · 2026</a:t>
            </a:r>
            <a:endParaRPr lang="ko-KR" altLang="en-US" sz="900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295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C4A9D51-A7CE-EEBB-2CE0-1B5D81FA1983}"/>
              </a:ext>
            </a:extLst>
          </p:cNvPr>
          <p:cNvSpPr txBox="1"/>
          <p:nvPr/>
        </p:nvSpPr>
        <p:spPr>
          <a:xfrm>
            <a:off x="812800" y="431800"/>
            <a:ext cx="85792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8A8F98"/>
                </a:solidFill>
                <a:latin typeface="Consolas" panose="020B0609020204030204" pitchFamily="49" charset="0"/>
              </a:rPr>
              <a:t>TRAJECTORY</a:t>
            </a:r>
            <a:endParaRPr lang="ko-KR" altLang="en-US" sz="950" b="1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D442AE-0191-F4EA-0F9F-BF38FF76E189}"/>
              </a:ext>
            </a:extLst>
          </p:cNvPr>
          <p:cNvSpPr txBox="1"/>
          <p:nvPr/>
        </p:nvSpPr>
        <p:spPr>
          <a:xfrm>
            <a:off x="10857903" y="4318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8A8F98"/>
                </a:solidFill>
                <a:latin typeface="Consolas" panose="020B0609020204030204" pitchFamily="49" charset="0"/>
              </a:rPr>
              <a:t>02/06</a:t>
            </a:r>
            <a:endParaRPr lang="ko-KR" altLang="en-US" sz="950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F23E9377-793F-D4A1-5C87-63C7A16B6A94}"/>
              </a:ext>
            </a:extLst>
          </p:cNvPr>
          <p:cNvSpPr/>
          <p:nvPr/>
        </p:nvSpPr>
        <p:spPr>
          <a:xfrm>
            <a:off x="812800" y="685800"/>
            <a:ext cx="10566400" cy="1524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3286B8-595B-1DD5-F73C-BA678DB9F607}"/>
              </a:ext>
            </a:extLst>
          </p:cNvPr>
          <p:cNvSpPr txBox="1"/>
          <p:nvPr/>
        </p:nvSpPr>
        <p:spPr>
          <a:xfrm>
            <a:off x="812800" y="838200"/>
            <a:ext cx="748923" cy="70788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000" b="1">
                <a:solidFill>
                  <a:srgbClr val="C9CDD4"/>
                </a:solidFill>
                <a:latin typeface="Consolas" panose="020B0609020204030204" pitchFamily="49" charset="0"/>
              </a:rPr>
              <a:t>01</a:t>
            </a:r>
            <a:endParaRPr lang="ko-KR" altLang="en-US" sz="4000" b="1">
              <a:solidFill>
                <a:srgbClr val="C9CDD4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03ED64-C490-1040-0EF8-0BFCFDD13222}"/>
              </a:ext>
            </a:extLst>
          </p:cNvPr>
          <p:cNvSpPr txBox="1"/>
          <p:nvPr/>
        </p:nvSpPr>
        <p:spPr>
          <a:xfrm>
            <a:off x="3498850" y="914400"/>
            <a:ext cx="7880350" cy="50783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정점 </a:t>
            </a:r>
            <a:r>
              <a:rPr lang="en-US" altLang="ko-KR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— 103</a:t>
            </a:r>
            <a:r>
              <a:rPr lang="ko-KR" altLang="en-US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억에서 멈춘다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D3BEA3-B8B0-844B-9231-05AB0A169BFC}"/>
              </a:ext>
            </a:extLst>
          </p:cNvPr>
          <p:cNvSpPr txBox="1"/>
          <p:nvPr/>
        </p:nvSpPr>
        <p:spPr>
          <a:xfrm>
            <a:off x="3498850" y="1524000"/>
            <a:ext cx="5194300" cy="4616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세계 인구는 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2024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8.2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억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(80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억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에서 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60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년 더 늘어 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2084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년 약 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103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억에서 정점을 찍고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이후 완만히 감소한다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8A8F9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98EDE3CA-60B2-0B47-052E-18DF70036BFF}"/>
              </a:ext>
            </a:extLst>
          </p:cNvPr>
          <p:cNvSpPr/>
          <p:nvPr/>
        </p:nvSpPr>
        <p:spPr>
          <a:xfrm>
            <a:off x="7975600" y="2387600"/>
            <a:ext cx="3403600" cy="1270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B172D0-5E43-E26D-D1E3-AEFF980F2485}"/>
              </a:ext>
            </a:extLst>
          </p:cNvPr>
          <p:cNvSpPr txBox="1"/>
          <p:nvPr/>
        </p:nvSpPr>
        <p:spPr>
          <a:xfrm>
            <a:off x="7975600" y="2565400"/>
            <a:ext cx="466794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>
                <a:solidFill>
                  <a:srgbClr val="8A8F98"/>
                </a:solidFill>
                <a:latin typeface="Consolas" panose="020B0609020204030204" pitchFamily="49" charset="0"/>
              </a:rPr>
              <a:t>2024</a:t>
            </a:r>
            <a:endParaRPr lang="ko-KR" altLang="en-US" sz="1000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D06072-77B4-6B30-5FDB-94220A1E7F88}"/>
              </a:ext>
            </a:extLst>
          </p:cNvPr>
          <p:cNvSpPr txBox="1"/>
          <p:nvPr/>
        </p:nvSpPr>
        <p:spPr>
          <a:xfrm>
            <a:off x="7975600" y="2794000"/>
            <a:ext cx="928459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400" b="1">
                <a:solidFill>
                  <a:srgbClr val="16181D"/>
                </a:solidFill>
                <a:latin typeface="맑은 고딕" panose="020B0503020000020004" pitchFamily="50" charset="-127"/>
              </a:rPr>
              <a:t>8.2</a:t>
            </a:r>
            <a:r>
              <a:rPr lang="ko-KR" altLang="en-US" sz="2400" b="1">
                <a:solidFill>
                  <a:srgbClr val="16181D"/>
                </a:solidFill>
                <a:latin typeface="맑은 고딕" panose="020B0503020000020004" pitchFamily="50" charset="-127"/>
              </a:rPr>
              <a:t>억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870EB9-7ADB-82B3-45A4-4E57A3C985E7}"/>
              </a:ext>
            </a:extLst>
          </p:cNvPr>
          <p:cNvSpPr txBox="1"/>
          <p:nvPr/>
        </p:nvSpPr>
        <p:spPr>
          <a:xfrm>
            <a:off x="7975600" y="3200400"/>
            <a:ext cx="42832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E2231A"/>
                </a:solidFill>
                <a:latin typeface="맑은 고딕" panose="020B0503020000020004" pitchFamily="50" charset="-127"/>
              </a:rPr>
              <a:t>현재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F71FE8-707D-785D-5C8A-E86A6C4FA4BE}"/>
              </a:ext>
            </a:extLst>
          </p:cNvPr>
          <p:cNvSpPr txBox="1"/>
          <p:nvPr/>
        </p:nvSpPr>
        <p:spPr>
          <a:xfrm>
            <a:off x="7975600" y="3632200"/>
            <a:ext cx="466794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>
                <a:solidFill>
                  <a:srgbClr val="8A8F98"/>
                </a:solidFill>
                <a:latin typeface="Consolas" panose="020B0609020204030204" pitchFamily="49" charset="0"/>
              </a:rPr>
              <a:t>2084</a:t>
            </a:r>
            <a:endParaRPr lang="ko-KR" altLang="en-US" sz="1000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CA53F4-DCD5-912F-9B17-E737AE00281A}"/>
              </a:ext>
            </a:extLst>
          </p:cNvPr>
          <p:cNvSpPr txBox="1"/>
          <p:nvPr/>
        </p:nvSpPr>
        <p:spPr>
          <a:xfrm>
            <a:off x="7975600" y="3860800"/>
            <a:ext cx="1106393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400" b="1">
                <a:solidFill>
                  <a:srgbClr val="16181D"/>
                </a:solidFill>
                <a:latin typeface="맑은 고딕" panose="020B0503020000020004" pitchFamily="50" charset="-127"/>
              </a:rPr>
              <a:t>10.3</a:t>
            </a:r>
            <a:r>
              <a:rPr lang="ko-KR" altLang="en-US" sz="2400" b="1">
                <a:solidFill>
                  <a:srgbClr val="16181D"/>
                </a:solidFill>
                <a:latin typeface="맑은 고딕" panose="020B0503020000020004" pitchFamily="50" charset="-127"/>
              </a:rPr>
              <a:t>억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766531-2E6C-E3C8-D5A8-AA9801B432CD}"/>
              </a:ext>
            </a:extLst>
          </p:cNvPr>
          <p:cNvSpPr txBox="1"/>
          <p:nvPr/>
        </p:nvSpPr>
        <p:spPr>
          <a:xfrm>
            <a:off x="7975600" y="4267200"/>
            <a:ext cx="42832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E2231A"/>
                </a:solidFill>
                <a:latin typeface="맑은 고딕" panose="020B0503020000020004" pitchFamily="50" charset="-127"/>
              </a:rPr>
              <a:t>정점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E752C75-F8E0-37F2-0933-3EEFCF5B0544}"/>
              </a:ext>
            </a:extLst>
          </p:cNvPr>
          <p:cNvSpPr txBox="1"/>
          <p:nvPr/>
        </p:nvSpPr>
        <p:spPr>
          <a:xfrm>
            <a:off x="7975600" y="4699000"/>
            <a:ext cx="441146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000">
                <a:solidFill>
                  <a:srgbClr val="8A8F98"/>
                </a:solidFill>
                <a:latin typeface="Consolas" panose="020B0609020204030204" pitchFamily="49" charset="0"/>
              </a:rPr>
              <a:t>이후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42021AD-5659-79BB-6A04-9F356A6F579C}"/>
              </a:ext>
            </a:extLst>
          </p:cNvPr>
          <p:cNvSpPr txBox="1"/>
          <p:nvPr/>
        </p:nvSpPr>
        <p:spPr>
          <a:xfrm>
            <a:off x="7975600" y="4927600"/>
            <a:ext cx="800219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400" b="1">
                <a:solidFill>
                  <a:srgbClr val="16181D"/>
                </a:solidFill>
                <a:latin typeface="맑은 고딕" panose="020B0503020000020004" pitchFamily="50" charset="-127"/>
              </a:rPr>
              <a:t>감소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5D5DBA-1A5D-EA40-50CF-9607C600B673}"/>
              </a:ext>
            </a:extLst>
          </p:cNvPr>
          <p:cNvSpPr txBox="1"/>
          <p:nvPr/>
        </p:nvSpPr>
        <p:spPr>
          <a:xfrm>
            <a:off x="7975600" y="5334000"/>
            <a:ext cx="880369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E2231A"/>
                </a:solidFill>
                <a:latin typeface="맑은 고딕" panose="020B0503020000020004" pitchFamily="50" charset="-127"/>
              </a:rPr>
              <a:t>사상 첫 전환</a:t>
            </a:r>
          </a:p>
        </p:txBody>
      </p:sp>
      <p:graphicFrame>
        <p:nvGraphicFramePr>
          <p:cNvPr id="18" name="차트 17">
            <a:extLst>
              <a:ext uri="{FF2B5EF4-FFF2-40B4-BE49-F238E27FC236}">
                <a16:creationId xmlns:a16="http://schemas.microsoft.com/office/drawing/2014/main" id="{602DB6B8-7128-518D-F6DD-181D31A18F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0805156"/>
              </p:ext>
            </p:extLst>
          </p:nvPr>
        </p:nvGraphicFramePr>
        <p:xfrm>
          <a:off x="736600" y="2387600"/>
          <a:ext cx="71374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516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FD863D-9614-426C-B757-D986431BFF09}"/>
              </a:ext>
            </a:extLst>
          </p:cNvPr>
          <p:cNvSpPr txBox="1"/>
          <p:nvPr/>
        </p:nvSpPr>
        <p:spPr>
          <a:xfrm>
            <a:off x="812800" y="431800"/>
            <a:ext cx="790601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8A8F98"/>
                </a:solidFill>
                <a:latin typeface="Consolas" panose="020B0609020204030204" pitchFamily="49" charset="0"/>
              </a:rPr>
              <a:t>FERTILITY</a:t>
            </a:r>
            <a:endParaRPr lang="ko-KR" altLang="en-US" sz="950" b="1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20993D-7B87-19E7-67B9-B9F2A830E656}"/>
              </a:ext>
            </a:extLst>
          </p:cNvPr>
          <p:cNvSpPr txBox="1"/>
          <p:nvPr/>
        </p:nvSpPr>
        <p:spPr>
          <a:xfrm>
            <a:off x="10857903" y="4318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8A8F98"/>
                </a:solidFill>
                <a:latin typeface="Consolas" panose="020B0609020204030204" pitchFamily="49" charset="0"/>
              </a:rPr>
              <a:t>03/06</a:t>
            </a:r>
            <a:endParaRPr lang="ko-KR" altLang="en-US" sz="950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1EB6481-B56A-713A-126D-383C97944220}"/>
              </a:ext>
            </a:extLst>
          </p:cNvPr>
          <p:cNvSpPr/>
          <p:nvPr/>
        </p:nvSpPr>
        <p:spPr>
          <a:xfrm>
            <a:off x="812800" y="685800"/>
            <a:ext cx="10566400" cy="1524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F0D632-A617-6046-D4BB-5E578AA92972}"/>
              </a:ext>
            </a:extLst>
          </p:cNvPr>
          <p:cNvSpPr txBox="1"/>
          <p:nvPr/>
        </p:nvSpPr>
        <p:spPr>
          <a:xfrm>
            <a:off x="812800" y="838200"/>
            <a:ext cx="748923" cy="70788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000" b="1">
                <a:solidFill>
                  <a:srgbClr val="C9CDD4"/>
                </a:solidFill>
                <a:latin typeface="Consolas" panose="020B0609020204030204" pitchFamily="49" charset="0"/>
              </a:rPr>
              <a:t>02</a:t>
            </a:r>
            <a:endParaRPr lang="ko-KR" altLang="en-US" sz="4000" b="1">
              <a:solidFill>
                <a:srgbClr val="C9CDD4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02E809-5BB1-ED70-38B9-8AAE3685D9A5}"/>
              </a:ext>
            </a:extLst>
          </p:cNvPr>
          <p:cNvSpPr txBox="1"/>
          <p:nvPr/>
        </p:nvSpPr>
        <p:spPr>
          <a:xfrm>
            <a:off x="3498850" y="914400"/>
            <a:ext cx="7880350" cy="50783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저출생 </a:t>
            </a:r>
            <a:r>
              <a:rPr lang="en-US" altLang="ko-KR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대체수준 아래로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902A24-40C0-6708-C3CF-97DC9E8A9781}"/>
              </a:ext>
            </a:extLst>
          </p:cNvPr>
          <p:cNvSpPr txBox="1"/>
          <p:nvPr/>
        </p:nvSpPr>
        <p:spPr>
          <a:xfrm>
            <a:off x="3498850" y="1524000"/>
            <a:ext cx="7880350" cy="4616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세계 합계출산율은 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2.25 — 2036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년경 대체수준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(2.1)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에 도달할 전망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중국은 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1.01, 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인도도 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1.96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으로 이미 대체수준 아래다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8A8F9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B85ECD77-6CE3-C83B-0B1E-204D420EF2EC}"/>
              </a:ext>
            </a:extLst>
          </p:cNvPr>
          <p:cNvSpPr/>
          <p:nvPr/>
        </p:nvSpPr>
        <p:spPr>
          <a:xfrm>
            <a:off x="7975600" y="2387600"/>
            <a:ext cx="3403600" cy="1270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CD56F4-6308-9B57-FFD0-DE1FFFBAED1F}"/>
              </a:ext>
            </a:extLst>
          </p:cNvPr>
          <p:cNvSpPr txBox="1"/>
          <p:nvPr/>
        </p:nvSpPr>
        <p:spPr>
          <a:xfrm>
            <a:off x="7975600" y="2540000"/>
            <a:ext cx="1412566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200" b="1">
                <a:solidFill>
                  <a:srgbClr val="E2231A"/>
                </a:solidFill>
                <a:latin typeface="맑은 고딕" panose="020B0503020000020004" pitchFamily="50" charset="-127"/>
              </a:rPr>
              <a:t>중국 </a:t>
            </a:r>
            <a:r>
              <a:rPr lang="en-US" altLang="ko-KR" sz="2200" b="1">
                <a:solidFill>
                  <a:srgbClr val="E2231A"/>
                </a:solidFill>
                <a:latin typeface="맑은 고딕" panose="020B0503020000020004" pitchFamily="50" charset="-127"/>
              </a:rPr>
              <a:t>1.01</a:t>
            </a:r>
            <a:endParaRPr lang="ko-KR" altLang="en-US" sz="2200" b="1">
              <a:solidFill>
                <a:srgbClr val="E2231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D2ED98-F6AF-6367-6CF3-C8762AD54204}"/>
              </a:ext>
            </a:extLst>
          </p:cNvPr>
          <p:cNvSpPr txBox="1"/>
          <p:nvPr/>
        </p:nvSpPr>
        <p:spPr>
          <a:xfrm>
            <a:off x="7975600" y="2921000"/>
            <a:ext cx="3403600" cy="43088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8A8F98"/>
                </a:solidFill>
                <a:latin typeface="맑은 고딕" panose="020B0503020000020004" pitchFamily="50" charset="-127"/>
              </a:rPr>
              <a:t>주요국 최저 수준 </a:t>
            </a:r>
            <a:r>
              <a:rPr lang="en-US" altLang="ko-KR" sz="1100">
                <a:solidFill>
                  <a:srgbClr val="8A8F98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8A8F98"/>
                </a:solidFill>
                <a:latin typeface="맑은 고딕" panose="020B0503020000020004" pitchFamily="50" charset="-127"/>
              </a:rPr>
              <a:t>인구 감소가 구조적으로 고정되는 지점</a:t>
            </a:r>
            <a:r>
              <a:rPr lang="en-US" altLang="ko-KR" sz="1100">
                <a:solidFill>
                  <a:srgbClr val="8A8F98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8A8F9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9C3972-3002-92D2-1FA4-2D5E3AE6ADFA}"/>
              </a:ext>
            </a:extLst>
          </p:cNvPr>
          <p:cNvSpPr txBox="1"/>
          <p:nvPr/>
        </p:nvSpPr>
        <p:spPr>
          <a:xfrm>
            <a:off x="7975600" y="3810000"/>
            <a:ext cx="1407758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대체수준 </a:t>
            </a:r>
            <a:r>
              <a:rPr lang="en-US" altLang="ko-KR" sz="1500" b="1">
                <a:solidFill>
                  <a:srgbClr val="16181D"/>
                </a:solidFill>
                <a:latin typeface="맑은 고딕" panose="020B0503020000020004" pitchFamily="50" charset="-127"/>
              </a:rPr>
              <a:t>2.10</a:t>
            </a:r>
            <a:endParaRPr lang="ko-KR" altLang="en-US" sz="1500" b="1">
              <a:solidFill>
                <a:srgbClr val="16181D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336AC3-6DEF-B329-6A3E-DA934593ABB2}"/>
              </a:ext>
            </a:extLst>
          </p:cNvPr>
          <p:cNvSpPr txBox="1"/>
          <p:nvPr/>
        </p:nvSpPr>
        <p:spPr>
          <a:xfrm>
            <a:off x="7975600" y="4140200"/>
            <a:ext cx="3403600" cy="43088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8A8F98"/>
                </a:solidFill>
                <a:latin typeface="맑은 고딕" panose="020B0503020000020004" pitchFamily="50" charset="-127"/>
              </a:rPr>
              <a:t>세계 평균</a:t>
            </a:r>
            <a:r>
              <a:rPr lang="en-US" altLang="ko-KR" sz="1100">
                <a:solidFill>
                  <a:srgbClr val="8A8F98"/>
                </a:solidFill>
                <a:latin typeface="맑은 고딕" panose="020B0503020000020004" pitchFamily="50" charset="-127"/>
              </a:rPr>
              <a:t>(2.25)</a:t>
            </a:r>
            <a:r>
              <a:rPr lang="ko-KR" altLang="en-US" sz="1100">
                <a:solidFill>
                  <a:srgbClr val="8A8F98"/>
                </a:solidFill>
                <a:latin typeface="맑은 고딕" panose="020B0503020000020004" pitchFamily="50" charset="-127"/>
              </a:rPr>
              <a:t>도 </a:t>
            </a:r>
            <a:r>
              <a:rPr lang="en-US" altLang="ko-KR" sz="1100">
                <a:solidFill>
                  <a:srgbClr val="8A8F98"/>
                </a:solidFill>
                <a:latin typeface="맑은 고딕" panose="020B0503020000020004" pitchFamily="50" charset="-127"/>
              </a:rPr>
              <a:t>2036</a:t>
            </a:r>
            <a:r>
              <a:rPr lang="ko-KR" altLang="en-US" sz="1100">
                <a:solidFill>
                  <a:srgbClr val="8A8F98"/>
                </a:solidFill>
                <a:latin typeface="맑은 고딕" panose="020B0503020000020004" pitchFamily="50" charset="-127"/>
              </a:rPr>
              <a:t>년경 이 선 아래로 내려갈 전망</a:t>
            </a:r>
            <a:r>
              <a:rPr lang="en-US" altLang="ko-KR" sz="1100">
                <a:solidFill>
                  <a:srgbClr val="8A8F98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8A8F9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53E4A9-414C-7181-09EE-C7C22D813B7E}"/>
              </a:ext>
            </a:extLst>
          </p:cNvPr>
          <p:cNvSpPr txBox="1"/>
          <p:nvPr/>
        </p:nvSpPr>
        <p:spPr>
          <a:xfrm>
            <a:off x="812800" y="5969000"/>
            <a:ext cx="10566400" cy="22313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50">
                <a:solidFill>
                  <a:srgbClr val="8A8F98"/>
                </a:solidFill>
                <a:latin typeface="Consolas" panose="020B0609020204030204" pitchFamily="49" charset="0"/>
              </a:rPr>
              <a:t>* 막대</a:t>
            </a:r>
            <a:r>
              <a:rPr lang="en-US" altLang="ko-KR" sz="850">
                <a:solidFill>
                  <a:srgbClr val="8A8F98"/>
                </a:solidFill>
                <a:latin typeface="Consolas" panose="020B0609020204030204" pitchFamily="49" charset="0"/>
              </a:rPr>
              <a:t>: </a:t>
            </a:r>
            <a:r>
              <a:rPr lang="ko-KR" altLang="en-US" sz="850">
                <a:solidFill>
                  <a:srgbClr val="8A8F98"/>
                </a:solidFill>
                <a:latin typeface="Consolas" panose="020B0609020204030204" pitchFamily="49" charset="0"/>
              </a:rPr>
              <a:t>빨강</a:t>
            </a:r>
            <a:r>
              <a:rPr lang="en-US" altLang="ko-KR" sz="850">
                <a:solidFill>
                  <a:srgbClr val="8A8F98"/>
                </a:solidFill>
                <a:latin typeface="Consolas" panose="020B0609020204030204" pitchFamily="49" charset="0"/>
              </a:rPr>
              <a:t>=</a:t>
            </a:r>
            <a:r>
              <a:rPr lang="ko-KR" altLang="en-US" sz="850">
                <a:solidFill>
                  <a:srgbClr val="8A8F98"/>
                </a:solidFill>
                <a:latin typeface="Consolas" panose="020B0609020204030204" pitchFamily="49" charset="0"/>
              </a:rPr>
              <a:t>중국</a:t>
            </a:r>
            <a:r>
              <a:rPr lang="en-US" altLang="ko-KR" sz="850">
                <a:solidFill>
                  <a:srgbClr val="8A8F98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850">
                <a:solidFill>
                  <a:srgbClr val="8A8F98"/>
                </a:solidFill>
                <a:latin typeface="Consolas" panose="020B0609020204030204" pitchFamily="49" charset="0"/>
              </a:rPr>
              <a:t>최저</a:t>
            </a:r>
            <a:r>
              <a:rPr lang="en-US" altLang="ko-KR" sz="850">
                <a:solidFill>
                  <a:srgbClr val="8A8F98"/>
                </a:solidFill>
                <a:latin typeface="Consolas" panose="020B0609020204030204" pitchFamily="49" charset="0"/>
              </a:rPr>
              <a:t>), </a:t>
            </a:r>
            <a:r>
              <a:rPr lang="ko-KR" altLang="en-US" sz="850">
                <a:solidFill>
                  <a:srgbClr val="8A8F98"/>
                </a:solidFill>
                <a:latin typeface="Consolas" panose="020B0609020204030204" pitchFamily="49" charset="0"/>
              </a:rPr>
              <a:t>회색</a:t>
            </a:r>
            <a:r>
              <a:rPr lang="en-US" altLang="ko-KR" sz="850">
                <a:solidFill>
                  <a:srgbClr val="8A8F98"/>
                </a:solidFill>
                <a:latin typeface="Consolas" panose="020B0609020204030204" pitchFamily="49" charset="0"/>
              </a:rPr>
              <a:t>=</a:t>
            </a:r>
            <a:r>
              <a:rPr lang="ko-KR" altLang="en-US" sz="850">
                <a:solidFill>
                  <a:srgbClr val="8A8F98"/>
                </a:solidFill>
                <a:latin typeface="Consolas" panose="020B0609020204030204" pitchFamily="49" charset="0"/>
              </a:rPr>
              <a:t>대체수준 참조선</a:t>
            </a:r>
            <a:r>
              <a:rPr lang="en-US" altLang="ko-KR" sz="850">
                <a:solidFill>
                  <a:srgbClr val="8A8F98"/>
                </a:solidFill>
                <a:latin typeface="Consolas" panose="020B0609020204030204" pitchFamily="49" charset="0"/>
              </a:rPr>
              <a:t>.</a:t>
            </a:r>
            <a:endParaRPr lang="ko-KR" altLang="en-US" sz="850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graphicFrame>
        <p:nvGraphicFramePr>
          <p:cNvPr id="14" name="차트 13">
            <a:extLst>
              <a:ext uri="{FF2B5EF4-FFF2-40B4-BE49-F238E27FC236}">
                <a16:creationId xmlns:a16="http://schemas.microsoft.com/office/drawing/2014/main" id="{5F2C079E-271F-0FBD-9289-7060C31DCD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2230436"/>
              </p:ext>
            </p:extLst>
          </p:nvPr>
        </p:nvGraphicFramePr>
        <p:xfrm>
          <a:off x="736600" y="2387600"/>
          <a:ext cx="71374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489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400083-6BB7-85E6-70F7-37F751D78D7C}"/>
              </a:ext>
            </a:extLst>
          </p:cNvPr>
          <p:cNvSpPr txBox="1"/>
          <p:nvPr/>
        </p:nvSpPr>
        <p:spPr>
          <a:xfrm>
            <a:off x="812800" y="431800"/>
            <a:ext cx="723275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8A8F98"/>
                </a:solidFill>
                <a:latin typeface="Consolas" panose="020B0609020204030204" pitchFamily="49" charset="0"/>
              </a:rPr>
              <a:t>REVERSAL</a:t>
            </a:r>
            <a:endParaRPr lang="ko-KR" altLang="en-US" sz="950" b="1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A96568-68D7-757A-7AAC-8AA93A057518}"/>
              </a:ext>
            </a:extLst>
          </p:cNvPr>
          <p:cNvSpPr txBox="1"/>
          <p:nvPr/>
        </p:nvSpPr>
        <p:spPr>
          <a:xfrm>
            <a:off x="10857903" y="4318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8A8F98"/>
                </a:solidFill>
                <a:latin typeface="Consolas" panose="020B0609020204030204" pitchFamily="49" charset="0"/>
              </a:rPr>
              <a:t>04/06</a:t>
            </a:r>
            <a:endParaRPr lang="ko-KR" altLang="en-US" sz="950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768546A8-1620-A0DD-8C34-5A6161A5C9F9}"/>
              </a:ext>
            </a:extLst>
          </p:cNvPr>
          <p:cNvSpPr/>
          <p:nvPr/>
        </p:nvSpPr>
        <p:spPr>
          <a:xfrm>
            <a:off x="812800" y="685800"/>
            <a:ext cx="10566400" cy="1524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36F8A2-53B3-BECF-9A8F-0F340211D729}"/>
              </a:ext>
            </a:extLst>
          </p:cNvPr>
          <p:cNvSpPr txBox="1"/>
          <p:nvPr/>
        </p:nvSpPr>
        <p:spPr>
          <a:xfrm>
            <a:off x="812800" y="838200"/>
            <a:ext cx="748923" cy="70788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000" b="1">
                <a:solidFill>
                  <a:srgbClr val="C9CDD4"/>
                </a:solidFill>
                <a:latin typeface="Consolas" panose="020B0609020204030204" pitchFamily="49" charset="0"/>
              </a:rPr>
              <a:t>03</a:t>
            </a:r>
            <a:endParaRPr lang="ko-KR" altLang="en-US" sz="4000" b="1">
              <a:solidFill>
                <a:srgbClr val="C9CDD4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97E806-BD0A-A9C2-70CA-9E9D0AA357D2}"/>
              </a:ext>
            </a:extLst>
          </p:cNvPr>
          <p:cNvSpPr txBox="1"/>
          <p:nvPr/>
        </p:nvSpPr>
        <p:spPr>
          <a:xfrm>
            <a:off x="3498850" y="914400"/>
            <a:ext cx="7880350" cy="50783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역전 </a:t>
            </a:r>
            <a:r>
              <a:rPr lang="en-US" altLang="ko-KR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같은 규모</a:t>
            </a:r>
            <a:r>
              <a:rPr lang="en-US" altLang="ko-KR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다른 시간대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61E653-1D14-9ED7-1413-9A289E500EB3}"/>
              </a:ext>
            </a:extLst>
          </p:cNvPr>
          <p:cNvSpPr txBox="1"/>
          <p:nvPr/>
        </p:nvSpPr>
        <p:spPr>
          <a:xfrm>
            <a:off x="3498850" y="1524000"/>
            <a:ext cx="7880350" cy="4616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인도가 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2023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년 중국을 제치고 최다 인구국이 되었다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중위연령은 인도 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28.4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세 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vs 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중국 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39.6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세 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같은 규모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00">
                <a:solidFill>
                  <a:srgbClr val="8A8F98"/>
                </a:solidFill>
                <a:latin typeface="맑은 고딕" panose="020B0503020000020004" pitchFamily="50" charset="-127"/>
              </a:rPr>
              <a:t>다른 시간대</a:t>
            </a:r>
            <a:r>
              <a:rPr lang="en-US" altLang="ko-KR" sz="1200">
                <a:solidFill>
                  <a:srgbClr val="8A8F98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8A8F9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1D4C489C-6CEF-4F07-7CA8-A35DC45174FC}"/>
              </a:ext>
            </a:extLst>
          </p:cNvPr>
          <p:cNvSpPr/>
          <p:nvPr/>
        </p:nvSpPr>
        <p:spPr>
          <a:xfrm>
            <a:off x="7080250" y="2387600"/>
            <a:ext cx="4298950" cy="1270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606BF6-B7E9-BC32-FDD0-F3B6E8FA3AF3}"/>
              </a:ext>
            </a:extLst>
          </p:cNvPr>
          <p:cNvSpPr txBox="1"/>
          <p:nvPr/>
        </p:nvSpPr>
        <p:spPr>
          <a:xfrm>
            <a:off x="7080250" y="2565400"/>
            <a:ext cx="646331" cy="3693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b="1">
                <a:solidFill>
                  <a:srgbClr val="16181D"/>
                </a:solidFill>
                <a:latin typeface="맑은 고딕" panose="020B0503020000020004" pitchFamily="50" charset="-127"/>
              </a:rPr>
              <a:t>인도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06F70A-83E9-5923-D14C-2C97CE2009D2}"/>
              </a:ext>
            </a:extLst>
          </p:cNvPr>
          <p:cNvSpPr txBox="1"/>
          <p:nvPr/>
        </p:nvSpPr>
        <p:spPr>
          <a:xfrm>
            <a:off x="7080250" y="2921000"/>
            <a:ext cx="1503938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E2231A"/>
                </a:solidFill>
                <a:latin typeface="맑은 고딕" panose="020B0503020000020004" pitchFamily="50" charset="-127"/>
              </a:rPr>
              <a:t>최다 인구국 </a:t>
            </a:r>
            <a:r>
              <a:rPr lang="en-US" altLang="ko-KR" sz="1100" b="1">
                <a:solidFill>
                  <a:srgbClr val="E2231A"/>
                </a:solidFill>
                <a:latin typeface="맑은 고딕" panose="020B0503020000020004" pitchFamily="50" charset="-127"/>
              </a:rPr>
              <a:t>· 2023~</a:t>
            </a:r>
            <a:endParaRPr lang="ko-KR" altLang="en-US" sz="1100" b="1">
              <a:solidFill>
                <a:srgbClr val="E2231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DA0003-C53B-A5D5-2B32-696D704085B4}"/>
              </a:ext>
            </a:extLst>
          </p:cNvPr>
          <p:cNvSpPr txBox="1"/>
          <p:nvPr/>
        </p:nvSpPr>
        <p:spPr>
          <a:xfrm>
            <a:off x="7080250" y="3175000"/>
            <a:ext cx="429895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8A8F98"/>
                </a:solidFill>
                <a:latin typeface="맑은 고딕" panose="020B0503020000020004" pitchFamily="50" charset="-127"/>
              </a:rPr>
              <a:t>젊은 인구 </a:t>
            </a:r>
            <a:r>
              <a:rPr lang="en-US" altLang="ko-KR" sz="1050">
                <a:solidFill>
                  <a:srgbClr val="8A8F98"/>
                </a:solidFill>
                <a:latin typeface="맑은 고딕" panose="020B0503020000020004" pitchFamily="50" charset="-127"/>
              </a:rPr>
              <a:t>= </a:t>
            </a:r>
            <a:r>
              <a:rPr lang="ko-KR" altLang="en-US" sz="1050">
                <a:solidFill>
                  <a:srgbClr val="8A8F98"/>
                </a:solidFill>
                <a:latin typeface="맑은 고딕" panose="020B0503020000020004" pitchFamily="50" charset="-127"/>
              </a:rPr>
              <a:t>성장 잠재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3A6021-EBEC-58C6-2780-59C020F94E35}"/>
              </a:ext>
            </a:extLst>
          </p:cNvPr>
          <p:cNvSpPr txBox="1"/>
          <p:nvPr/>
        </p:nvSpPr>
        <p:spPr>
          <a:xfrm>
            <a:off x="7080250" y="3784600"/>
            <a:ext cx="646331" cy="3693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b="1">
                <a:solidFill>
                  <a:srgbClr val="16181D"/>
                </a:solidFill>
                <a:latin typeface="맑은 고딕" panose="020B0503020000020004" pitchFamily="50" charset="-127"/>
              </a:rPr>
              <a:t>중국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282F7A-CFDD-6BA3-64C5-7B7C5858ACD8}"/>
              </a:ext>
            </a:extLst>
          </p:cNvPr>
          <p:cNvSpPr txBox="1"/>
          <p:nvPr/>
        </p:nvSpPr>
        <p:spPr>
          <a:xfrm>
            <a:off x="7080250" y="4140200"/>
            <a:ext cx="798617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E2231A"/>
                </a:solidFill>
                <a:latin typeface="맑은 고딕" panose="020B0503020000020004" pitchFamily="50" charset="-127"/>
              </a:rPr>
              <a:t>감소 전환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D818E20-4BBE-6ADA-48FD-2946F9692FA0}"/>
              </a:ext>
            </a:extLst>
          </p:cNvPr>
          <p:cNvSpPr txBox="1"/>
          <p:nvPr/>
        </p:nvSpPr>
        <p:spPr>
          <a:xfrm>
            <a:off x="7080250" y="4394200"/>
            <a:ext cx="4298950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8A8F98"/>
                </a:solidFill>
                <a:latin typeface="맑은 고딕" panose="020B0503020000020004" pitchFamily="50" charset="-127"/>
              </a:rPr>
              <a:t>빠른 고령화 </a:t>
            </a:r>
            <a:r>
              <a:rPr lang="en-US" altLang="ko-KR" sz="1050">
                <a:solidFill>
                  <a:srgbClr val="8A8F98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050">
                <a:solidFill>
                  <a:srgbClr val="8A8F98"/>
                </a:solidFill>
                <a:latin typeface="맑은 고딕" panose="020B0503020000020004" pitchFamily="50" charset="-127"/>
              </a:rPr>
              <a:t>노동력 축소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B3A78D-2FB2-8B03-71CD-287366D96ABC}"/>
              </a:ext>
            </a:extLst>
          </p:cNvPr>
          <p:cNvSpPr txBox="1"/>
          <p:nvPr/>
        </p:nvSpPr>
        <p:spPr>
          <a:xfrm>
            <a:off x="812800" y="5969000"/>
            <a:ext cx="10566400" cy="22313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50">
                <a:solidFill>
                  <a:srgbClr val="8A8F98"/>
                </a:solidFill>
                <a:latin typeface="Consolas" panose="020B0609020204030204" pitchFamily="49" charset="0"/>
              </a:rPr>
              <a:t>* 중위연령</a:t>
            </a:r>
            <a:r>
              <a:rPr lang="en-US" altLang="ko-KR" sz="850">
                <a:solidFill>
                  <a:srgbClr val="8A8F98"/>
                </a:solidFill>
                <a:latin typeface="Consolas" panose="020B0609020204030204" pitchFamily="49" charset="0"/>
              </a:rPr>
              <a:t>: </a:t>
            </a:r>
            <a:r>
              <a:rPr lang="ko-KR" altLang="en-US" sz="850">
                <a:solidFill>
                  <a:srgbClr val="8A8F98"/>
                </a:solidFill>
                <a:latin typeface="Consolas" panose="020B0609020204030204" pitchFamily="49" charset="0"/>
              </a:rPr>
              <a:t>인도 </a:t>
            </a:r>
            <a:r>
              <a:rPr lang="en-US" altLang="ko-KR" sz="850">
                <a:solidFill>
                  <a:srgbClr val="8A8F98"/>
                </a:solidFill>
                <a:latin typeface="Consolas" panose="020B0609020204030204" pitchFamily="49" charset="0"/>
              </a:rPr>
              <a:t>28.4 / </a:t>
            </a:r>
            <a:r>
              <a:rPr lang="ko-KR" altLang="en-US" sz="850">
                <a:solidFill>
                  <a:srgbClr val="8A8F98"/>
                </a:solidFill>
                <a:latin typeface="Consolas" panose="020B0609020204030204" pitchFamily="49" charset="0"/>
              </a:rPr>
              <a:t>미국 </a:t>
            </a:r>
            <a:r>
              <a:rPr lang="en-US" altLang="ko-KR" sz="850">
                <a:solidFill>
                  <a:srgbClr val="8A8F98"/>
                </a:solidFill>
                <a:latin typeface="Consolas" panose="020B0609020204030204" pitchFamily="49" charset="0"/>
              </a:rPr>
              <a:t>38.3 / </a:t>
            </a:r>
            <a:r>
              <a:rPr lang="ko-KR" altLang="en-US" sz="850">
                <a:solidFill>
                  <a:srgbClr val="8A8F98"/>
                </a:solidFill>
                <a:latin typeface="Consolas" panose="020B0609020204030204" pitchFamily="49" charset="0"/>
              </a:rPr>
              <a:t>중국 </a:t>
            </a:r>
            <a:r>
              <a:rPr lang="en-US" altLang="ko-KR" sz="850">
                <a:solidFill>
                  <a:srgbClr val="8A8F98"/>
                </a:solidFill>
                <a:latin typeface="Consolas" panose="020B0609020204030204" pitchFamily="49" charset="0"/>
              </a:rPr>
              <a:t>39.6</a:t>
            </a:r>
            <a:r>
              <a:rPr lang="ko-KR" altLang="en-US" sz="850">
                <a:solidFill>
                  <a:srgbClr val="8A8F98"/>
                </a:solidFill>
                <a:latin typeface="Consolas" panose="020B0609020204030204" pitchFamily="49" charset="0"/>
              </a:rPr>
              <a:t>세</a:t>
            </a:r>
            <a:r>
              <a:rPr lang="en-US" altLang="ko-KR" sz="850">
                <a:solidFill>
                  <a:srgbClr val="8A8F98"/>
                </a:solidFill>
                <a:latin typeface="Consolas" panose="020B0609020204030204" pitchFamily="49" charset="0"/>
              </a:rPr>
              <a:t>.</a:t>
            </a:r>
            <a:endParaRPr lang="ko-KR" altLang="en-US" sz="850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graphicFrame>
        <p:nvGraphicFramePr>
          <p:cNvPr id="16" name="차트 15">
            <a:extLst>
              <a:ext uri="{FF2B5EF4-FFF2-40B4-BE49-F238E27FC236}">
                <a16:creationId xmlns:a16="http://schemas.microsoft.com/office/drawing/2014/main" id="{E0C74511-CA17-A34A-7E79-CA7D1E4161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2613657"/>
              </p:ext>
            </p:extLst>
          </p:nvPr>
        </p:nvGraphicFramePr>
        <p:xfrm>
          <a:off x="736600" y="2387600"/>
          <a:ext cx="624205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9219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899FD2-3F78-765A-D1E6-FFC021A9773C}"/>
              </a:ext>
            </a:extLst>
          </p:cNvPr>
          <p:cNvSpPr txBox="1"/>
          <p:nvPr/>
        </p:nvSpPr>
        <p:spPr>
          <a:xfrm>
            <a:off x="812800" y="4318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8A8F98"/>
                </a:solidFill>
                <a:latin typeface="Consolas" panose="020B0609020204030204" pitchFamily="49" charset="0"/>
              </a:rPr>
              <a:t>AGING</a:t>
            </a:r>
            <a:endParaRPr lang="ko-KR" altLang="en-US" sz="950" b="1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058E9E-CA7F-74B1-1FE0-5B267D869AC9}"/>
              </a:ext>
            </a:extLst>
          </p:cNvPr>
          <p:cNvSpPr txBox="1"/>
          <p:nvPr/>
        </p:nvSpPr>
        <p:spPr>
          <a:xfrm>
            <a:off x="10857903" y="4318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8A8F98"/>
                </a:solidFill>
                <a:latin typeface="Consolas" panose="020B0609020204030204" pitchFamily="49" charset="0"/>
              </a:rPr>
              <a:t>05/06</a:t>
            </a:r>
            <a:endParaRPr lang="ko-KR" altLang="en-US" sz="950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9E1D1678-4BFC-9784-A963-4A03543E7E96}"/>
              </a:ext>
            </a:extLst>
          </p:cNvPr>
          <p:cNvSpPr/>
          <p:nvPr/>
        </p:nvSpPr>
        <p:spPr>
          <a:xfrm>
            <a:off x="812800" y="685800"/>
            <a:ext cx="10566400" cy="1524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74BCD0-0B35-461C-8F40-A1CDAD229C61}"/>
              </a:ext>
            </a:extLst>
          </p:cNvPr>
          <p:cNvSpPr txBox="1"/>
          <p:nvPr/>
        </p:nvSpPr>
        <p:spPr>
          <a:xfrm>
            <a:off x="812800" y="838200"/>
            <a:ext cx="748923" cy="70788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000" b="1">
                <a:solidFill>
                  <a:srgbClr val="C9CDD4"/>
                </a:solidFill>
                <a:latin typeface="Consolas" panose="020B0609020204030204" pitchFamily="49" charset="0"/>
              </a:rPr>
              <a:t>04</a:t>
            </a:r>
            <a:endParaRPr lang="ko-KR" altLang="en-US" sz="4000" b="1">
              <a:solidFill>
                <a:srgbClr val="C9CDD4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6FE0E6-4DE1-483A-18BB-B5363AA5F62A}"/>
              </a:ext>
            </a:extLst>
          </p:cNvPr>
          <p:cNvSpPr txBox="1"/>
          <p:nvPr/>
        </p:nvSpPr>
        <p:spPr>
          <a:xfrm>
            <a:off x="3498850" y="914400"/>
            <a:ext cx="7880350" cy="50783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고령화 </a:t>
            </a:r>
            <a:r>
              <a:rPr lang="en-US" altLang="ko-KR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700" b="1">
                <a:solidFill>
                  <a:srgbClr val="16181D"/>
                </a:solidFill>
                <a:latin typeface="맑은 고딕" panose="020B0503020000020004" pitchFamily="50" charset="-127"/>
              </a:rPr>
              <a:t>수에서 구조로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3EC4273E-07EE-6ED2-C2EA-E2A8541D079F}"/>
              </a:ext>
            </a:extLst>
          </p:cNvPr>
          <p:cNvSpPr/>
          <p:nvPr/>
        </p:nvSpPr>
        <p:spPr>
          <a:xfrm>
            <a:off x="812800" y="1905000"/>
            <a:ext cx="3327400" cy="1270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8B66EE-592D-DC39-1696-425972FE9E92}"/>
              </a:ext>
            </a:extLst>
          </p:cNvPr>
          <p:cNvSpPr txBox="1"/>
          <p:nvPr/>
        </p:nvSpPr>
        <p:spPr>
          <a:xfrm>
            <a:off x="812800" y="2082800"/>
            <a:ext cx="1681871" cy="76944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400" b="1">
                <a:solidFill>
                  <a:srgbClr val="E2231A"/>
                </a:solidFill>
                <a:latin typeface="Consolas" panose="020B0609020204030204" pitchFamily="49" charset="0"/>
              </a:rPr>
              <a:t>8.2</a:t>
            </a:r>
            <a:r>
              <a:rPr lang="ko-KR" altLang="en-US" sz="4400" b="1">
                <a:solidFill>
                  <a:srgbClr val="E2231A"/>
                </a:solidFill>
                <a:latin typeface="Consolas" panose="020B0609020204030204" pitchFamily="49" charset="0"/>
              </a:rPr>
              <a:t>억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D16952-07B1-6E39-D122-D2C42900BED3}"/>
              </a:ext>
            </a:extLst>
          </p:cNvPr>
          <p:cNvSpPr txBox="1"/>
          <p:nvPr/>
        </p:nvSpPr>
        <p:spPr>
          <a:xfrm>
            <a:off x="812800" y="2895600"/>
            <a:ext cx="33274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8A8F98"/>
                </a:solidFill>
                <a:latin typeface="맑은 고딕" panose="020B0503020000020004" pitchFamily="50" charset="-127"/>
              </a:rPr>
              <a:t>현재 세계 인구</a:t>
            </a:r>
            <a:r>
              <a:rPr lang="en-US" altLang="ko-KR" sz="1100">
                <a:solidFill>
                  <a:srgbClr val="8A8F98"/>
                </a:solidFill>
                <a:latin typeface="맑은 고딕" panose="020B0503020000020004" pitchFamily="50" charset="-127"/>
              </a:rPr>
              <a:t>(80</a:t>
            </a:r>
            <a:r>
              <a:rPr lang="ko-KR" altLang="en-US" sz="1100">
                <a:solidFill>
                  <a:srgbClr val="8A8F98"/>
                </a:solidFill>
                <a:latin typeface="맑은 고딕" panose="020B0503020000020004" pitchFamily="50" charset="-127"/>
              </a:rPr>
              <a:t>억</a:t>
            </a:r>
            <a:r>
              <a:rPr lang="en-US" altLang="ko-KR" sz="1100">
                <a:solidFill>
                  <a:srgbClr val="8A8F98"/>
                </a:solidFill>
                <a:latin typeface="맑은 고딕" panose="020B0503020000020004" pitchFamily="50" charset="-127"/>
              </a:rPr>
              <a:t>)</a:t>
            </a:r>
            <a:endParaRPr lang="ko-KR" altLang="en-US" sz="1100">
              <a:solidFill>
                <a:srgbClr val="8A8F9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8D377F4-EF8E-FFE4-9C40-EF109A410BA7}"/>
              </a:ext>
            </a:extLst>
          </p:cNvPr>
          <p:cNvSpPr/>
          <p:nvPr/>
        </p:nvSpPr>
        <p:spPr>
          <a:xfrm>
            <a:off x="4394200" y="1905000"/>
            <a:ext cx="3327400" cy="1270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D6FA0C-3280-75CE-4430-DF742592011A}"/>
              </a:ext>
            </a:extLst>
          </p:cNvPr>
          <p:cNvSpPr txBox="1"/>
          <p:nvPr/>
        </p:nvSpPr>
        <p:spPr>
          <a:xfrm>
            <a:off x="4394200" y="2082800"/>
            <a:ext cx="1428596" cy="76944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400" b="1">
                <a:solidFill>
                  <a:srgbClr val="16181D"/>
                </a:solidFill>
                <a:latin typeface="Consolas" panose="020B0609020204030204" pitchFamily="49" charset="0"/>
              </a:rPr>
              <a:t>2.25</a:t>
            </a:r>
            <a:endParaRPr lang="ko-KR" altLang="en-US" sz="4400" b="1">
              <a:solidFill>
                <a:srgbClr val="16181D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BDD818-8328-EC7D-FECF-E33B7FC8E4CF}"/>
              </a:ext>
            </a:extLst>
          </p:cNvPr>
          <p:cNvSpPr txBox="1"/>
          <p:nvPr/>
        </p:nvSpPr>
        <p:spPr>
          <a:xfrm>
            <a:off x="4394200" y="2895600"/>
            <a:ext cx="33274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8A8F98"/>
                </a:solidFill>
                <a:latin typeface="맑은 고딕" panose="020B0503020000020004" pitchFamily="50" charset="-127"/>
              </a:rPr>
              <a:t>세계 합계출산율 </a:t>
            </a:r>
            <a:r>
              <a:rPr lang="en-US" altLang="ko-KR" sz="1100">
                <a:solidFill>
                  <a:srgbClr val="8A8F98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100">
                <a:solidFill>
                  <a:srgbClr val="8A8F98"/>
                </a:solidFill>
                <a:latin typeface="맑은 고딕" panose="020B0503020000020004" pitchFamily="50" charset="-127"/>
              </a:rPr>
              <a:t>하락 중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985952B1-B3B2-1DD5-8E06-87908F9A8486}"/>
              </a:ext>
            </a:extLst>
          </p:cNvPr>
          <p:cNvSpPr/>
          <p:nvPr/>
        </p:nvSpPr>
        <p:spPr>
          <a:xfrm>
            <a:off x="7975600" y="1905000"/>
            <a:ext cx="3327400" cy="1270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323D3D-9787-4B83-A423-4C540DA8C125}"/>
              </a:ext>
            </a:extLst>
          </p:cNvPr>
          <p:cNvSpPr txBox="1"/>
          <p:nvPr/>
        </p:nvSpPr>
        <p:spPr>
          <a:xfrm>
            <a:off x="7975600" y="2082800"/>
            <a:ext cx="1428596" cy="76944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400" b="1">
                <a:solidFill>
                  <a:srgbClr val="16181D"/>
                </a:solidFill>
                <a:latin typeface="Consolas" panose="020B0609020204030204" pitchFamily="49" charset="0"/>
              </a:rPr>
              <a:t>2084</a:t>
            </a:r>
            <a:endParaRPr lang="ko-KR" altLang="en-US" sz="4400" b="1">
              <a:solidFill>
                <a:srgbClr val="16181D"/>
              </a:solidFill>
              <a:latin typeface="Consolas" panose="020B0609020204030204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8D2175-16E0-3701-0568-F3BD5477D74A}"/>
              </a:ext>
            </a:extLst>
          </p:cNvPr>
          <p:cNvSpPr txBox="1"/>
          <p:nvPr/>
        </p:nvSpPr>
        <p:spPr>
          <a:xfrm>
            <a:off x="7975600" y="2895600"/>
            <a:ext cx="33274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8A8F98"/>
                </a:solidFill>
                <a:latin typeface="맑은 고딕" panose="020B0503020000020004" pitchFamily="50" charset="-127"/>
              </a:rPr>
              <a:t>정점</a:t>
            </a:r>
            <a:r>
              <a:rPr lang="en-US" altLang="ko-KR" sz="1100">
                <a:solidFill>
                  <a:srgbClr val="8A8F98"/>
                </a:solidFill>
                <a:latin typeface="맑은 고딕" panose="020B0503020000020004" pitchFamily="50" charset="-127"/>
              </a:rPr>
              <a:t>(103</a:t>
            </a:r>
            <a:r>
              <a:rPr lang="ko-KR" altLang="en-US" sz="1100">
                <a:solidFill>
                  <a:srgbClr val="8A8F98"/>
                </a:solidFill>
                <a:latin typeface="맑은 고딕" panose="020B0503020000020004" pitchFamily="50" charset="-127"/>
              </a:rPr>
              <a:t>억</a:t>
            </a:r>
            <a:r>
              <a:rPr lang="en-US" altLang="ko-KR" sz="1100">
                <a:solidFill>
                  <a:srgbClr val="8A8F98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100">
                <a:solidFill>
                  <a:srgbClr val="8A8F98"/>
                </a:solidFill>
                <a:latin typeface="맑은 고딕" panose="020B0503020000020004" pitchFamily="50" charset="-127"/>
              </a:rPr>
              <a:t>후 감소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97EF5F-4CE5-0B7B-1A65-5C8A080D8BC1}"/>
              </a:ext>
            </a:extLst>
          </p:cNvPr>
          <p:cNvSpPr txBox="1"/>
          <p:nvPr/>
        </p:nvSpPr>
        <p:spPr>
          <a:xfrm>
            <a:off x="812800" y="3810000"/>
            <a:ext cx="8775700" cy="55399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500">
                <a:solidFill>
                  <a:srgbClr val="16181D"/>
                </a:solidFill>
                <a:latin typeface="맑은 고딕" panose="020B0503020000020004" pitchFamily="50" charset="-127"/>
              </a:rPr>
              <a:t>출산율 하락과 기대수명 상승이 맞물려 세계는 늙어간다</a:t>
            </a:r>
            <a:r>
              <a:rPr lang="en-US" altLang="ko-KR" sz="1500">
                <a:solidFill>
                  <a:srgbClr val="16181D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500">
                <a:solidFill>
                  <a:srgbClr val="16181D"/>
                </a:solidFill>
                <a:latin typeface="맑은 고딕" panose="020B0503020000020004" pitchFamily="50" charset="-127"/>
              </a:rPr>
              <a:t>성장의 동력은 인구 수가 아니라 인구 구조로 옮겨간다</a:t>
            </a:r>
            <a:r>
              <a:rPr lang="en-US" altLang="ko-KR" sz="1500">
                <a:solidFill>
                  <a:srgbClr val="16181D"/>
                </a:solidFill>
                <a:latin typeface="맑은 고딕" panose="020B0503020000020004" pitchFamily="50" charset="-127"/>
              </a:rPr>
              <a:t>.</a:t>
            </a:r>
            <a:endParaRPr lang="ko-KR" altLang="en-US" sz="1500">
              <a:solidFill>
                <a:srgbClr val="16181D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9109B386-3D1D-E5E8-0738-894621974980}"/>
              </a:ext>
            </a:extLst>
          </p:cNvPr>
          <p:cNvSpPr/>
          <p:nvPr/>
        </p:nvSpPr>
        <p:spPr>
          <a:xfrm>
            <a:off x="812800" y="5207000"/>
            <a:ext cx="10566400" cy="12700"/>
          </a:xfrm>
          <a:prstGeom prst="rect">
            <a:avLst/>
          </a:prstGeom>
          <a:solidFill>
            <a:srgbClr val="E3E5E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B2F206-6F04-BB99-1336-A82CE7D9365A}"/>
              </a:ext>
            </a:extLst>
          </p:cNvPr>
          <p:cNvSpPr txBox="1"/>
          <p:nvPr/>
        </p:nvSpPr>
        <p:spPr>
          <a:xfrm>
            <a:off x="812800" y="5359400"/>
            <a:ext cx="105664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성장의 척도는 </a:t>
            </a:r>
            <a:r>
              <a:rPr lang="en-US" altLang="ko-KR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몇 명인가</a:t>
            </a:r>
            <a:r>
              <a:rPr lang="en-US" altLang="ko-KR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에서 </a:t>
            </a:r>
            <a:r>
              <a:rPr lang="en-US" altLang="ko-KR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어떤 구조인가</a:t>
            </a:r>
            <a:r>
              <a:rPr lang="en-US" altLang="ko-KR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로 </a:t>
            </a:r>
            <a:r>
              <a:rPr lang="en-US" altLang="ko-KR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노동</a:t>
            </a:r>
            <a:r>
              <a:rPr lang="en-US" altLang="ko-KR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연금</a:t>
            </a:r>
            <a:r>
              <a:rPr lang="en-US" altLang="ko-KR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소비의 지형이 재편된다</a:t>
            </a:r>
            <a:r>
              <a:rPr lang="en-US" altLang="ko-KR" sz="1200" b="1">
                <a:solidFill>
                  <a:srgbClr val="8A8F98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 b="1">
              <a:solidFill>
                <a:srgbClr val="8A8F9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5993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8F6B2D-2F13-7819-03B2-BF3BBB03AF6E}"/>
              </a:ext>
            </a:extLst>
          </p:cNvPr>
          <p:cNvSpPr txBox="1"/>
          <p:nvPr/>
        </p:nvSpPr>
        <p:spPr>
          <a:xfrm>
            <a:off x="812800" y="431800"/>
            <a:ext cx="453970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50" b="1">
                <a:solidFill>
                  <a:srgbClr val="8A8F98"/>
                </a:solidFill>
                <a:latin typeface="Consolas" panose="020B0609020204030204" pitchFamily="49" charset="0"/>
              </a:rPr>
              <a:t>CODA</a:t>
            </a:r>
            <a:endParaRPr lang="ko-KR" altLang="en-US" sz="950" b="1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9FD78B-0365-3459-724B-92A146DAAE1D}"/>
              </a:ext>
            </a:extLst>
          </p:cNvPr>
          <p:cNvSpPr txBox="1"/>
          <p:nvPr/>
        </p:nvSpPr>
        <p:spPr>
          <a:xfrm>
            <a:off x="10857903" y="431800"/>
            <a:ext cx="52129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950">
                <a:solidFill>
                  <a:srgbClr val="8A8F98"/>
                </a:solidFill>
                <a:latin typeface="Consolas" panose="020B0609020204030204" pitchFamily="49" charset="0"/>
              </a:rPr>
              <a:t>06/06</a:t>
            </a:r>
            <a:endParaRPr lang="ko-KR" altLang="en-US" sz="950">
              <a:solidFill>
                <a:srgbClr val="8A8F98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3EC3450B-13DA-F8D0-9FCE-93BBDC4A88FE}"/>
              </a:ext>
            </a:extLst>
          </p:cNvPr>
          <p:cNvSpPr/>
          <p:nvPr/>
        </p:nvSpPr>
        <p:spPr>
          <a:xfrm>
            <a:off x="812800" y="685800"/>
            <a:ext cx="10566400" cy="1524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041629-7F59-FF47-47BA-1D1E8D90D539}"/>
              </a:ext>
            </a:extLst>
          </p:cNvPr>
          <p:cNvSpPr txBox="1"/>
          <p:nvPr/>
        </p:nvSpPr>
        <p:spPr>
          <a:xfrm>
            <a:off x="812800" y="1524000"/>
            <a:ext cx="8775700" cy="132343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4000" b="1">
                <a:solidFill>
                  <a:srgbClr val="16181D"/>
                </a:solidFill>
                <a:latin typeface="맑은 고딕" panose="020B0503020000020004" pitchFamily="50" charset="-127"/>
              </a:rPr>
              <a:t>백억의 세계는 더 늙고</a:t>
            </a:r>
            <a:r>
              <a:rPr lang="en-US" altLang="ko-KR" sz="4000" b="1">
                <a:solidFill>
                  <a:srgbClr val="16181D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4000" b="1">
                <a:solidFill>
                  <a:srgbClr val="16181D"/>
                </a:solidFill>
                <a:latin typeface="맑은 고딕" panose="020B0503020000020004" pitchFamily="50" charset="-127"/>
              </a:rPr>
              <a:t>더 느리게 자란다</a:t>
            </a:r>
            <a:r>
              <a:rPr lang="en-US" altLang="ko-KR" sz="4000" b="1">
                <a:solidFill>
                  <a:srgbClr val="16181D"/>
                </a:solidFill>
                <a:latin typeface="맑은 고딕" panose="020B0503020000020004" pitchFamily="50" charset="-127"/>
              </a:rPr>
              <a:t>.</a:t>
            </a:r>
            <a:endParaRPr lang="ko-KR" altLang="en-US" sz="4000" b="1">
              <a:solidFill>
                <a:srgbClr val="16181D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FF412F9-18C2-D838-B9C8-D23084635A03}"/>
              </a:ext>
            </a:extLst>
          </p:cNvPr>
          <p:cNvSpPr/>
          <p:nvPr/>
        </p:nvSpPr>
        <p:spPr>
          <a:xfrm>
            <a:off x="812800" y="3657600"/>
            <a:ext cx="1612900" cy="50800"/>
          </a:xfrm>
          <a:prstGeom prst="rect">
            <a:avLst/>
          </a:prstGeom>
          <a:solidFill>
            <a:srgbClr val="E223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B6EE4756-DECC-01B2-38C6-69495E23094D}"/>
              </a:ext>
            </a:extLst>
          </p:cNvPr>
          <p:cNvSpPr/>
          <p:nvPr/>
        </p:nvSpPr>
        <p:spPr>
          <a:xfrm>
            <a:off x="812800" y="4572000"/>
            <a:ext cx="10566400" cy="12700"/>
          </a:xfrm>
          <a:prstGeom prst="rect">
            <a:avLst/>
          </a:prstGeom>
          <a:solidFill>
            <a:srgbClr val="16181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255C3A-22C1-F3AD-FBFA-B1AB150D0A85}"/>
              </a:ext>
            </a:extLst>
          </p:cNvPr>
          <p:cNvSpPr txBox="1"/>
          <p:nvPr/>
        </p:nvSpPr>
        <p:spPr>
          <a:xfrm>
            <a:off x="812800" y="4724400"/>
            <a:ext cx="42832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 b="1">
                <a:solidFill>
                  <a:srgbClr val="E2231A"/>
                </a:solidFill>
                <a:latin typeface="Consolas" panose="020B0609020204030204" pitchFamily="49" charset="0"/>
              </a:rPr>
              <a:t>정점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5ACC0A-E23C-BF03-2002-206E57D18BA5}"/>
              </a:ext>
            </a:extLst>
          </p:cNvPr>
          <p:cNvSpPr txBox="1"/>
          <p:nvPr/>
        </p:nvSpPr>
        <p:spPr>
          <a:xfrm>
            <a:off x="812800" y="4953000"/>
            <a:ext cx="34036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200">
                <a:solidFill>
                  <a:srgbClr val="16181D"/>
                </a:solidFill>
                <a:latin typeface="맑은 고딕" panose="020B0503020000020004" pitchFamily="50" charset="-127"/>
              </a:rPr>
              <a:t>10.3</a:t>
            </a:r>
            <a:r>
              <a:rPr lang="ko-KR" altLang="en-US" sz="1200">
                <a:solidFill>
                  <a:srgbClr val="16181D"/>
                </a:solidFill>
                <a:latin typeface="맑은 고딕" panose="020B0503020000020004" pitchFamily="50" charset="-127"/>
              </a:rPr>
              <a:t>억 </a:t>
            </a:r>
            <a:r>
              <a:rPr lang="en-US" altLang="ko-KR" sz="1200">
                <a:solidFill>
                  <a:srgbClr val="16181D"/>
                </a:solidFill>
                <a:latin typeface="맑은 고딕" panose="020B0503020000020004" pitchFamily="50" charset="-127"/>
              </a:rPr>
              <a:t>· 2084</a:t>
            </a:r>
            <a:endParaRPr lang="ko-KR" altLang="en-US" sz="1200">
              <a:solidFill>
                <a:srgbClr val="16181D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FA3607-E66C-1BF4-9DCB-F600D35B6D8F}"/>
              </a:ext>
            </a:extLst>
          </p:cNvPr>
          <p:cNvSpPr txBox="1"/>
          <p:nvPr/>
        </p:nvSpPr>
        <p:spPr>
          <a:xfrm>
            <a:off x="4394200" y="4724400"/>
            <a:ext cx="42832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 b="1">
                <a:solidFill>
                  <a:srgbClr val="E2231A"/>
                </a:solidFill>
                <a:latin typeface="Consolas" panose="020B0609020204030204" pitchFamily="49" charset="0"/>
              </a:rPr>
              <a:t>자료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F7CC1F-1C92-CD80-CC46-3492BC20A07E}"/>
              </a:ext>
            </a:extLst>
          </p:cNvPr>
          <p:cNvSpPr txBox="1"/>
          <p:nvPr/>
        </p:nvSpPr>
        <p:spPr>
          <a:xfrm>
            <a:off x="4394200" y="4953000"/>
            <a:ext cx="34036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200">
                <a:solidFill>
                  <a:srgbClr val="16181D"/>
                </a:solidFill>
                <a:latin typeface="맑은 고딕" panose="020B0503020000020004" pitchFamily="50" charset="-127"/>
              </a:rPr>
              <a:t>UN WPP 2024</a:t>
            </a:r>
            <a:endParaRPr lang="ko-KR" altLang="en-US" sz="1200">
              <a:solidFill>
                <a:srgbClr val="16181D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7E0EB0-FCE9-69F1-9E0F-E8691D743899}"/>
              </a:ext>
            </a:extLst>
          </p:cNvPr>
          <p:cNvSpPr txBox="1"/>
          <p:nvPr/>
        </p:nvSpPr>
        <p:spPr>
          <a:xfrm>
            <a:off x="7975600" y="4724400"/>
            <a:ext cx="428322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 b="1">
                <a:solidFill>
                  <a:srgbClr val="E2231A"/>
                </a:solidFill>
                <a:latin typeface="Consolas" panose="020B0609020204030204" pitchFamily="49" charset="0"/>
              </a:rPr>
              <a:t>면책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23C825-4216-C050-31EC-FC4E72260238}"/>
              </a:ext>
            </a:extLst>
          </p:cNvPr>
          <p:cNvSpPr txBox="1"/>
          <p:nvPr/>
        </p:nvSpPr>
        <p:spPr>
          <a:xfrm>
            <a:off x="7975600" y="4953000"/>
            <a:ext cx="34036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200">
                <a:solidFill>
                  <a:srgbClr val="16181D"/>
                </a:solidFill>
                <a:latin typeface="맑은 고딕" panose="020B0503020000020004" pitchFamily="50" charset="-127"/>
              </a:rPr>
              <a:t>UN </a:t>
            </a:r>
            <a:r>
              <a:rPr lang="ko-KR" altLang="en-US" sz="1200">
                <a:solidFill>
                  <a:srgbClr val="16181D"/>
                </a:solidFill>
                <a:latin typeface="맑은 고딕" panose="020B0503020000020004" pitchFamily="50" charset="-127"/>
              </a:rPr>
              <a:t>중위 시나리오 </a:t>
            </a:r>
            <a:r>
              <a:rPr lang="en-US" altLang="ko-KR" sz="1200">
                <a:solidFill>
                  <a:srgbClr val="16181D"/>
                </a:solidFill>
                <a:latin typeface="맑은 고딕" panose="020B0503020000020004" pitchFamily="50" charset="-127"/>
              </a:rPr>
              <a:t>· </a:t>
            </a:r>
            <a:r>
              <a:rPr lang="ko-KR" altLang="en-US" sz="1200">
                <a:solidFill>
                  <a:srgbClr val="16181D"/>
                </a:solidFill>
                <a:latin typeface="맑은 고딕" panose="020B0503020000020004" pitchFamily="50" charset="-127"/>
              </a:rPr>
              <a:t>전망 포함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2138F4-E0A7-91FF-AA11-A95E85DFB4D6}"/>
              </a:ext>
            </a:extLst>
          </p:cNvPr>
          <p:cNvSpPr txBox="1"/>
          <p:nvPr/>
        </p:nvSpPr>
        <p:spPr>
          <a:xfrm>
            <a:off x="812800" y="5842000"/>
            <a:ext cx="10566400" cy="230832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00">
                <a:solidFill>
                  <a:srgbClr val="8A8F98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900">
                <a:solidFill>
                  <a:srgbClr val="8A8F98"/>
                </a:solidFill>
                <a:latin typeface="맑은 고딕" panose="020B0503020000020004" pitchFamily="50" charset="-127"/>
              </a:rPr>
              <a:t>: UN World Population Prospects 2024 · Our World in Data · INED (2+ </a:t>
            </a:r>
            <a:r>
              <a:rPr lang="ko-KR" altLang="en-US" sz="900">
                <a:solidFill>
                  <a:srgbClr val="8A8F98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900">
                <a:solidFill>
                  <a:srgbClr val="8A8F98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900">
                <a:solidFill>
                  <a:srgbClr val="8A8F98"/>
                </a:solidFill>
                <a:latin typeface="맑은 고딕" panose="020B0503020000020004" pitchFamily="50" charset="-127"/>
              </a:rPr>
              <a:t>정점</a:t>
            </a:r>
            <a:r>
              <a:rPr lang="en-US" altLang="ko-KR" sz="900">
                <a:solidFill>
                  <a:srgbClr val="8A8F9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00">
                <a:solidFill>
                  <a:srgbClr val="8A8F98"/>
                </a:solidFill>
                <a:latin typeface="맑은 고딕" panose="020B0503020000020004" pitchFamily="50" charset="-127"/>
              </a:rPr>
              <a:t>전망은 </a:t>
            </a:r>
            <a:r>
              <a:rPr lang="en-US" altLang="ko-KR" sz="900">
                <a:solidFill>
                  <a:srgbClr val="8A8F98"/>
                </a:solidFill>
                <a:latin typeface="맑은 고딕" panose="020B0503020000020004" pitchFamily="50" charset="-127"/>
              </a:rPr>
              <a:t>UN </a:t>
            </a:r>
            <a:r>
              <a:rPr lang="ko-KR" altLang="en-US" sz="900">
                <a:solidFill>
                  <a:srgbClr val="8A8F98"/>
                </a:solidFill>
                <a:latin typeface="맑은 고딕" panose="020B0503020000020004" pitchFamily="50" charset="-127"/>
              </a:rPr>
              <a:t>중위 시나리오</a:t>
            </a:r>
            <a:r>
              <a:rPr lang="en-US" altLang="ko-KR" sz="900">
                <a:solidFill>
                  <a:srgbClr val="8A8F98"/>
                </a:solidFill>
                <a:latin typeface="맑은 고딕" panose="020B0503020000020004" pitchFamily="50" charset="-127"/>
              </a:rPr>
              <a:t>)</a:t>
            </a:r>
            <a:endParaRPr lang="ko-KR" altLang="en-US" sz="900">
              <a:solidFill>
                <a:srgbClr val="8A8F9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14708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</Words>
  <Application>Microsoft Office PowerPoint</Application>
  <PresentationFormat>와이드스크린</PresentationFormat>
  <Paragraphs>69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Arial</vt:lpstr>
      <vt:lpstr>Consolas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20</cp:revision>
  <dcterms:created xsi:type="dcterms:W3CDTF">2026-06-15T10:15:52Z</dcterms:created>
  <dcterms:modified xsi:type="dcterms:W3CDTF">2026-06-15T10:16:10Z</dcterms:modified>
</cp:coreProperties>
</file>