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8D58E2-51F5-6A98-8AED-596AC3100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CCD2C5D-04D3-75AF-B12A-B151FB520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068475-D7FA-4072-2AD8-48BFE9BF4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5F4FEE8-0233-5A14-2C65-C46DDADA3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9AD178-D0ED-7176-932C-5E74F25C5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8416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60F55-8FAC-DAE4-B543-51415175E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F3EAD3-9B79-095E-6FDE-1B20159F3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12C9A3-719F-D485-2D97-30962F85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D203263-A4EB-1F22-8123-8D5299399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B44559E-56C4-696A-DFF5-BAD8F12AA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940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774A4EB-F14A-6C0C-B1EB-BB5A232C2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E1E6E70-8B93-9C30-C509-B54AFEC7A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90FFFB-B8D6-1534-CFDA-4A30EEF26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B19AC27-808D-B70F-34E6-963A1F1B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22F0C1-637A-32D6-0D00-19F5E1985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567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5B8A72-62E3-8241-33D1-46BF94D07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93673E2-5866-85ED-DCDF-B687C486B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F31FD8-E76E-6D9C-3ED7-514F80DBC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3D8240-196D-CAAD-6DE6-2A649A87E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5D21F3-08C9-0646-D26F-926D20A8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758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1388AA-53EB-F3C5-9D18-B6270B8DF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39A5089-6DE9-5C5D-633B-3326BD68F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08DDCE9-55A2-9D47-C951-EF0DADE2E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310F11-E0DB-A9F4-1EA9-2B7782F1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7CA2A45-2262-8CF8-4954-3E205623C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769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887E40-5F6B-1FE3-E035-5BF3D4B72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5E4E74C-B31F-B3D9-3D61-9EB954767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28948DD-EDA5-9A5D-FC02-E1DF2FD85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036E00C-BBCF-1EEB-1D15-2DA984791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173E22A-7005-9368-06FC-4A9DAF0B2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0F11827-7E63-53C6-0B80-379E5E2A3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888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733D5-26D5-67A6-51BE-28D5D227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F7420-E484-69F7-F480-2CDAF6123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5BC1E28-965E-3CCE-FB09-D29F84535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FE76A5F-3A82-F560-1FA7-8A539B3D95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EDE8C84-BBC3-B74F-88D5-B58BD2CA3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37AA689-19B4-5631-92D7-A5FD1A1AB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288AA0-CE86-2463-8FE7-1B8F83D15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46BAB6D-068D-5096-E678-E68E7FD36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452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DE3018-D4AB-BD7A-AB01-845D4D6BD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A40C198-B240-EDAC-C26E-DE36C88F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2530C35-7AE5-9225-BAA0-9178F8C4B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CFC56C2-72C8-3850-D2B4-3FD147224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675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65E7C0F-2940-F4C4-2DC6-A670D143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193FE53-E2BD-33EE-AE67-CEB723697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E7C67B6-5EFA-9147-1411-3056F80CA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744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640E77-A1C8-E057-EA70-859651E76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C6B05FF-309B-37A8-12C2-141A7042F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6AC69B3-2B9B-6D71-2D6C-881DE8062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F2391B8-B315-847F-E77A-166D7EDC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8A88778-2224-F408-8DA1-A2893644A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A8E065-56B8-6B97-CC84-61908F5F4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597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A5BDFD-0686-99B0-FAA5-74A7DBBC7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74FB8F9-34B2-1176-1AAE-71DBEF4F42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BF4C897-F50D-170F-BAFE-CA829CBC7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27B4E00-13D2-21BD-9E7F-F28D09B11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D789992-8EFE-6A9F-793D-842B9579C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42BA97-59F3-6EB3-C2DB-B0644C32C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592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847933D-B596-10CE-4117-5511538B4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C848FD5-D6F7-B708-7C1B-3E5C4CC19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69CBE8-EF30-700A-28C2-C693182653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0E234F-1BE5-4888-B9CE-D272DF52171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87DAA5-9352-C95D-96C4-D02759BD2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AE3363-8B78-6689-4F3E-E8BA3C01A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77FAD7-12B3-4B60-B78B-332A0F243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64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877425E-7CD6-484C-C046-F0A7F317DF7E}"/>
              </a:ext>
            </a:extLst>
          </p:cNvPr>
          <p:cNvSpPr/>
          <p:nvPr/>
        </p:nvSpPr>
        <p:spPr>
          <a:xfrm>
            <a:off x="558800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E0D0317A-7F86-3D05-47C9-B764F35F0109}"/>
              </a:ext>
            </a:extLst>
          </p:cNvPr>
          <p:cNvSpPr/>
          <p:nvPr/>
        </p:nvSpPr>
        <p:spPr>
          <a:xfrm>
            <a:off x="1024467" y="3556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2139D79F-148D-8316-B3DE-E4B4F8E83725}"/>
              </a:ext>
            </a:extLst>
          </p:cNvPr>
          <p:cNvSpPr/>
          <p:nvPr/>
        </p:nvSpPr>
        <p:spPr>
          <a:xfrm>
            <a:off x="1490133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CBB33BF-8931-18F9-FE6F-3C5DB93A1466}"/>
              </a:ext>
            </a:extLst>
          </p:cNvPr>
          <p:cNvSpPr/>
          <p:nvPr/>
        </p:nvSpPr>
        <p:spPr>
          <a:xfrm>
            <a:off x="1955800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7F767C8-8621-B124-B340-623FC29D1931}"/>
              </a:ext>
            </a:extLst>
          </p:cNvPr>
          <p:cNvSpPr/>
          <p:nvPr/>
        </p:nvSpPr>
        <p:spPr>
          <a:xfrm>
            <a:off x="2421467" y="3556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28517CF-4EB7-4889-9ECD-386A36C5AD96}"/>
              </a:ext>
            </a:extLst>
          </p:cNvPr>
          <p:cNvSpPr/>
          <p:nvPr/>
        </p:nvSpPr>
        <p:spPr>
          <a:xfrm>
            <a:off x="2887133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EE490B6-E132-F2FC-BB69-A777F517D825}"/>
              </a:ext>
            </a:extLst>
          </p:cNvPr>
          <p:cNvSpPr/>
          <p:nvPr/>
        </p:nvSpPr>
        <p:spPr>
          <a:xfrm>
            <a:off x="3352800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311E32D-9E9A-F927-1069-968F5352E850}"/>
              </a:ext>
            </a:extLst>
          </p:cNvPr>
          <p:cNvSpPr/>
          <p:nvPr/>
        </p:nvSpPr>
        <p:spPr>
          <a:xfrm>
            <a:off x="3818467" y="3556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B9E9D79-184B-04D9-5BD7-75A6B2BB82B7}"/>
              </a:ext>
            </a:extLst>
          </p:cNvPr>
          <p:cNvSpPr/>
          <p:nvPr/>
        </p:nvSpPr>
        <p:spPr>
          <a:xfrm>
            <a:off x="4284133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743D3F7-5BB5-66BC-3E93-C1E333A92EBB}"/>
              </a:ext>
            </a:extLst>
          </p:cNvPr>
          <p:cNvSpPr/>
          <p:nvPr/>
        </p:nvSpPr>
        <p:spPr>
          <a:xfrm>
            <a:off x="4749800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EB964BAB-9546-FB0C-C24A-21B7A5D03BE7}"/>
              </a:ext>
            </a:extLst>
          </p:cNvPr>
          <p:cNvSpPr/>
          <p:nvPr/>
        </p:nvSpPr>
        <p:spPr>
          <a:xfrm>
            <a:off x="5215467" y="3556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A5A8979-79F3-0206-88C7-7B910DB15D47}"/>
              </a:ext>
            </a:extLst>
          </p:cNvPr>
          <p:cNvSpPr/>
          <p:nvPr/>
        </p:nvSpPr>
        <p:spPr>
          <a:xfrm>
            <a:off x="5681133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BCFB2F5-612E-7033-1C0C-1EC5A1F8D262}"/>
              </a:ext>
            </a:extLst>
          </p:cNvPr>
          <p:cNvSpPr/>
          <p:nvPr/>
        </p:nvSpPr>
        <p:spPr>
          <a:xfrm>
            <a:off x="6146800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84405F71-2C35-957D-8D64-C1C1B4460C1C}"/>
              </a:ext>
            </a:extLst>
          </p:cNvPr>
          <p:cNvSpPr/>
          <p:nvPr/>
        </p:nvSpPr>
        <p:spPr>
          <a:xfrm>
            <a:off x="6612467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17036325-35BF-A046-C4E1-1826FF463CDF}"/>
              </a:ext>
            </a:extLst>
          </p:cNvPr>
          <p:cNvSpPr/>
          <p:nvPr/>
        </p:nvSpPr>
        <p:spPr>
          <a:xfrm>
            <a:off x="7078133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682D3310-3031-038C-F42F-8015079DE33E}"/>
              </a:ext>
            </a:extLst>
          </p:cNvPr>
          <p:cNvSpPr/>
          <p:nvPr/>
        </p:nvSpPr>
        <p:spPr>
          <a:xfrm>
            <a:off x="7543800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E989785-9B8A-8C7E-FD51-3314DD748415}"/>
              </a:ext>
            </a:extLst>
          </p:cNvPr>
          <p:cNvSpPr/>
          <p:nvPr/>
        </p:nvSpPr>
        <p:spPr>
          <a:xfrm>
            <a:off x="8009467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127B58FE-B94C-C087-AC6D-F684367FE1FC}"/>
              </a:ext>
            </a:extLst>
          </p:cNvPr>
          <p:cNvSpPr/>
          <p:nvPr/>
        </p:nvSpPr>
        <p:spPr>
          <a:xfrm>
            <a:off x="8475133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EF05669D-F99F-E71E-7259-E7D0329BA456}"/>
              </a:ext>
            </a:extLst>
          </p:cNvPr>
          <p:cNvSpPr/>
          <p:nvPr/>
        </p:nvSpPr>
        <p:spPr>
          <a:xfrm>
            <a:off x="8940800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3B4DB527-0214-8DC8-61A1-61B17E210264}"/>
              </a:ext>
            </a:extLst>
          </p:cNvPr>
          <p:cNvSpPr/>
          <p:nvPr/>
        </p:nvSpPr>
        <p:spPr>
          <a:xfrm>
            <a:off x="9406467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29C13B7D-B854-C1A6-D998-451CF4E2584E}"/>
              </a:ext>
            </a:extLst>
          </p:cNvPr>
          <p:cNvSpPr/>
          <p:nvPr/>
        </p:nvSpPr>
        <p:spPr>
          <a:xfrm>
            <a:off x="9872133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FA342494-6B18-7020-4D5E-DFE36D3330A8}"/>
              </a:ext>
            </a:extLst>
          </p:cNvPr>
          <p:cNvSpPr/>
          <p:nvPr/>
        </p:nvSpPr>
        <p:spPr>
          <a:xfrm>
            <a:off x="10337800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C54DC38D-4004-35A7-7AC0-28593987B9BD}"/>
              </a:ext>
            </a:extLst>
          </p:cNvPr>
          <p:cNvSpPr/>
          <p:nvPr/>
        </p:nvSpPr>
        <p:spPr>
          <a:xfrm>
            <a:off x="10803467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2A390082-18F3-3E23-5B93-9462DB28329C}"/>
              </a:ext>
            </a:extLst>
          </p:cNvPr>
          <p:cNvSpPr/>
          <p:nvPr/>
        </p:nvSpPr>
        <p:spPr>
          <a:xfrm>
            <a:off x="11269133" y="3556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6BE5112E-3575-3F7E-8B98-E75BB4CFD3AD}"/>
              </a:ext>
            </a:extLst>
          </p:cNvPr>
          <p:cNvSpPr/>
          <p:nvPr/>
        </p:nvSpPr>
        <p:spPr>
          <a:xfrm>
            <a:off x="508000" y="736600"/>
            <a:ext cx="203200" cy="1143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273E216-963D-8E84-3CDA-2E81C72F47CD}"/>
              </a:ext>
            </a:extLst>
          </p:cNvPr>
          <p:cNvSpPr txBox="1"/>
          <p:nvPr/>
        </p:nvSpPr>
        <p:spPr>
          <a:xfrm>
            <a:off x="812800" y="711200"/>
            <a:ext cx="272382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0E7C7B"/>
                </a:solidFill>
                <a:latin typeface="Consolas" panose="020B0609020204030204" pitchFamily="49" charset="0"/>
              </a:rPr>
              <a:t>STORYBOARD · DRUG DEVELOPMENT · 2026</a:t>
            </a:r>
            <a:endParaRPr lang="ko-KR" altLang="en-US" sz="1000" b="1">
              <a:solidFill>
                <a:srgbClr val="0E7C7B"/>
              </a:solidFill>
              <a:latin typeface="Consolas" panose="020B0609020204030204" pitchFamily="49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8AE721-0498-2FFA-70CD-FAFA4993A536}"/>
              </a:ext>
            </a:extLst>
          </p:cNvPr>
          <p:cNvSpPr txBox="1"/>
          <p:nvPr/>
        </p:nvSpPr>
        <p:spPr>
          <a:xfrm>
            <a:off x="508000" y="1066800"/>
            <a:ext cx="11176000" cy="138499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200" b="1">
                <a:solidFill>
                  <a:srgbClr val="23201B"/>
                </a:solidFill>
                <a:latin typeface="맑은 고딕" panose="020B0503020000020004" pitchFamily="50" charset="-127"/>
              </a:rPr>
              <a:t>신약 하나가</a:t>
            </a:r>
          </a:p>
          <a:p>
            <a:r>
              <a:rPr lang="ko-KR" altLang="en-US" sz="4200" b="1">
                <a:solidFill>
                  <a:srgbClr val="23201B"/>
                </a:solidFill>
                <a:latin typeface="맑은 고딕" panose="020B0503020000020004" pitchFamily="50" charset="-127"/>
              </a:rPr>
              <a:t>환자에게 닿기까지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5E0A9C1-C754-72B4-ED0D-FC2A7BEAA4F4}"/>
              </a:ext>
            </a:extLst>
          </p:cNvPr>
          <p:cNvSpPr txBox="1"/>
          <p:nvPr/>
        </p:nvSpPr>
        <p:spPr>
          <a:xfrm>
            <a:off x="508000" y="2717800"/>
            <a:ext cx="91440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50">
                <a:solidFill>
                  <a:srgbClr val="8A8474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250">
                <a:solidFill>
                  <a:srgbClr val="8A8474"/>
                </a:solidFill>
                <a:latin typeface="맑은 고딕" panose="020B0503020000020004" pitchFamily="50" charset="-127"/>
              </a:rPr>
              <a:t>천</a:t>
            </a:r>
            <a:r>
              <a:rPr lang="en-US" altLang="ko-KR" sz="1250">
                <a:solidFill>
                  <a:srgbClr val="8A8474"/>
                </a:solidFill>
                <a:latin typeface="맑은 고딕" panose="020B0503020000020004" pitchFamily="50" charset="-127"/>
              </a:rPr>
              <a:t>~1</a:t>
            </a:r>
            <a:r>
              <a:rPr lang="ko-KR" altLang="en-US" sz="1250">
                <a:solidFill>
                  <a:srgbClr val="8A8474"/>
                </a:solidFill>
                <a:latin typeface="맑은 고딕" panose="020B0503020000020004" pitchFamily="50" charset="-127"/>
              </a:rPr>
              <a:t>만 개의 후보에서 시작해</a:t>
            </a:r>
            <a:r>
              <a:rPr lang="en-US" altLang="ko-KR" sz="1250">
                <a:solidFill>
                  <a:srgbClr val="8A847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8A8474"/>
                </a:solidFill>
                <a:latin typeface="맑은 고딕" panose="020B0503020000020004" pitchFamily="50" charset="-127"/>
              </a:rPr>
              <a:t>환자에게 닿는 건 단 하나 </a:t>
            </a:r>
            <a:r>
              <a:rPr lang="en-US" altLang="ko-KR" sz="1250">
                <a:solidFill>
                  <a:srgbClr val="8A847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>
                <a:solidFill>
                  <a:srgbClr val="8A8474"/>
                </a:solidFill>
                <a:latin typeface="맑은 고딕" panose="020B0503020000020004" pitchFamily="50" charset="-127"/>
              </a:rPr>
              <a:t>여섯 컷으로 보는 신약의 여정</a:t>
            </a:r>
            <a:r>
              <a:rPr lang="en-US" altLang="ko-KR" sz="1250">
                <a:solidFill>
                  <a:srgbClr val="8A847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8A847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E1726A0D-AB5E-3B1A-2E94-68495AFE421D}"/>
              </a:ext>
            </a:extLst>
          </p:cNvPr>
          <p:cNvSpPr/>
          <p:nvPr/>
        </p:nvSpPr>
        <p:spPr>
          <a:xfrm>
            <a:off x="508000" y="3657600"/>
            <a:ext cx="3589867" cy="16764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AFEEC0A-32BB-8EFA-054B-B0996FA87EB3}"/>
              </a:ext>
            </a:extLst>
          </p:cNvPr>
          <p:cNvSpPr txBox="1"/>
          <p:nvPr/>
        </p:nvSpPr>
        <p:spPr>
          <a:xfrm>
            <a:off x="736600" y="3886200"/>
            <a:ext cx="1273105" cy="58477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200" b="1">
                <a:solidFill>
                  <a:srgbClr val="0E7C7B"/>
                </a:solidFill>
                <a:latin typeface="Consolas" panose="020B0609020204030204" pitchFamily="49" charset="0"/>
              </a:rPr>
              <a:t>~10</a:t>
            </a:r>
            <a:r>
              <a:rPr lang="ko-KR" altLang="en-US" sz="3200" b="1">
                <a:solidFill>
                  <a:srgbClr val="0E7C7B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668C6C0-2196-E9A8-221F-4F09C9661FE9}"/>
              </a:ext>
            </a:extLst>
          </p:cNvPr>
          <p:cNvSpPr txBox="1"/>
          <p:nvPr/>
        </p:nvSpPr>
        <p:spPr>
          <a:xfrm>
            <a:off x="736600" y="4445000"/>
            <a:ext cx="3132667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23201B"/>
                </a:solidFill>
                <a:latin typeface="맑은 고딕" panose="020B0503020000020004" pitchFamily="50" charset="-127"/>
              </a:rPr>
              <a:t>평균 개발 기간</a:t>
            </a: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70A71717-7293-95A6-F6D3-E9B4AB2FBB9F}"/>
              </a:ext>
            </a:extLst>
          </p:cNvPr>
          <p:cNvSpPr/>
          <p:nvPr/>
        </p:nvSpPr>
        <p:spPr>
          <a:xfrm>
            <a:off x="4301067" y="3657600"/>
            <a:ext cx="3589866" cy="16764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0EA170-3974-888A-6185-FF00073E5255}"/>
              </a:ext>
            </a:extLst>
          </p:cNvPr>
          <p:cNvSpPr txBox="1"/>
          <p:nvPr/>
        </p:nvSpPr>
        <p:spPr>
          <a:xfrm>
            <a:off x="4529667" y="3886200"/>
            <a:ext cx="1540806" cy="58477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200" b="1">
                <a:solidFill>
                  <a:srgbClr val="0E7C7B"/>
                </a:solidFill>
                <a:latin typeface="Consolas" panose="020B0609020204030204" pitchFamily="49" charset="0"/>
              </a:rPr>
              <a:t>~$2.6B</a:t>
            </a:r>
            <a:endParaRPr lang="ko-KR" altLang="en-US" sz="3200" b="1">
              <a:solidFill>
                <a:srgbClr val="0E7C7B"/>
              </a:solidFill>
              <a:latin typeface="Consolas" panose="020B0609020204030204" pitchFamily="49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7474A0-B263-D192-535E-BA38D3EA3003}"/>
              </a:ext>
            </a:extLst>
          </p:cNvPr>
          <p:cNvSpPr txBox="1"/>
          <p:nvPr/>
        </p:nvSpPr>
        <p:spPr>
          <a:xfrm>
            <a:off x="4529667" y="4445000"/>
            <a:ext cx="3132667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23201B"/>
                </a:solidFill>
                <a:latin typeface="맑은 고딕" panose="020B0503020000020004" pitchFamily="50" charset="-127"/>
              </a:rPr>
              <a:t>평균 개발 비용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7BA3485-4C3D-A374-3AF9-2861834749E7}"/>
              </a:ext>
            </a:extLst>
          </p:cNvPr>
          <p:cNvSpPr txBox="1"/>
          <p:nvPr/>
        </p:nvSpPr>
        <p:spPr>
          <a:xfrm>
            <a:off x="4529667" y="4927600"/>
            <a:ext cx="3132667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850">
                <a:solidFill>
                  <a:srgbClr val="D9663B"/>
                </a:solidFill>
                <a:latin typeface="맑은 고딕" panose="020B0503020000020004" pitchFamily="50" charset="-127"/>
              </a:rPr>
              <a:t>⚠ RAND 2025 </a:t>
            </a:r>
            <a:r>
              <a:rPr lang="ko-KR" altLang="en-US" sz="850">
                <a:solidFill>
                  <a:srgbClr val="D9663B"/>
                </a:solidFill>
                <a:latin typeface="맑은 고딕" panose="020B0503020000020004" pitchFamily="50" charset="-127"/>
              </a:rPr>
              <a:t>중앙값 </a:t>
            </a:r>
            <a:r>
              <a:rPr lang="en-US" altLang="ko-KR" sz="850">
                <a:solidFill>
                  <a:srgbClr val="D9663B"/>
                </a:solidFill>
                <a:latin typeface="맑은 고딕" panose="020B0503020000020004" pitchFamily="50" charset="-127"/>
              </a:rPr>
              <a:t>$708M</a:t>
            </a:r>
            <a:endParaRPr lang="ko-KR" altLang="en-US" sz="850">
              <a:solidFill>
                <a:srgbClr val="D966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18E69583-6E2C-4AEE-08E2-230A7A533B6B}"/>
              </a:ext>
            </a:extLst>
          </p:cNvPr>
          <p:cNvSpPr/>
          <p:nvPr/>
        </p:nvSpPr>
        <p:spPr>
          <a:xfrm>
            <a:off x="8094133" y="3657600"/>
            <a:ext cx="3589867" cy="16764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E7ADCBB-C142-CE30-3C03-C2666F9758EC}"/>
              </a:ext>
            </a:extLst>
          </p:cNvPr>
          <p:cNvSpPr txBox="1"/>
          <p:nvPr/>
        </p:nvSpPr>
        <p:spPr>
          <a:xfrm>
            <a:off x="8322733" y="3886200"/>
            <a:ext cx="1088760" cy="58477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200" b="1">
                <a:solidFill>
                  <a:srgbClr val="0E7C7B"/>
                </a:solidFill>
                <a:latin typeface="Consolas" panose="020B0609020204030204" pitchFamily="49" charset="0"/>
              </a:rPr>
              <a:t>~10%</a:t>
            </a:r>
            <a:endParaRPr lang="ko-KR" altLang="en-US" sz="3200" b="1">
              <a:solidFill>
                <a:srgbClr val="0E7C7B"/>
              </a:solidFill>
              <a:latin typeface="Consolas" panose="020B0609020204030204" pitchFamily="49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07331A-0013-D7ED-9E8A-F4641CF63F6E}"/>
              </a:ext>
            </a:extLst>
          </p:cNvPr>
          <p:cNvSpPr txBox="1"/>
          <p:nvPr/>
        </p:nvSpPr>
        <p:spPr>
          <a:xfrm>
            <a:off x="8322733" y="4445000"/>
            <a:ext cx="3132667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23201B"/>
                </a:solidFill>
                <a:latin typeface="맑은 고딕" panose="020B0503020000020004" pitchFamily="50" charset="-127"/>
              </a:rPr>
              <a:t>임상 </a:t>
            </a:r>
            <a:r>
              <a:rPr lang="en-US" altLang="ko-KR" sz="1200" b="1">
                <a:solidFill>
                  <a:srgbClr val="23201B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200" b="1">
                <a:solidFill>
                  <a:srgbClr val="23201B"/>
                </a:solidFill>
                <a:latin typeface="맑은 고딕" panose="020B0503020000020004" pitchFamily="50" charset="-127"/>
              </a:rPr>
              <a:t>상→승인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DECFB95-879F-F61D-545A-E760C574066B}"/>
              </a:ext>
            </a:extLst>
          </p:cNvPr>
          <p:cNvSpPr txBox="1"/>
          <p:nvPr/>
        </p:nvSpPr>
        <p:spPr>
          <a:xfrm>
            <a:off x="8322733" y="4927600"/>
            <a:ext cx="3132667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D9663B"/>
                </a:solidFill>
                <a:latin typeface="맑은 고딕" panose="020B0503020000020004" pitchFamily="50" charset="-127"/>
              </a:rPr>
              <a:t>⚠ 출처별 </a:t>
            </a:r>
            <a:r>
              <a:rPr lang="en-US" altLang="ko-KR" sz="850">
                <a:solidFill>
                  <a:srgbClr val="D9663B"/>
                </a:solidFill>
                <a:latin typeface="맑은 고딕" panose="020B0503020000020004" pitchFamily="50" charset="-127"/>
              </a:rPr>
              <a:t>6.7~13.8%</a:t>
            </a:r>
            <a:endParaRPr lang="ko-KR" altLang="en-US" sz="850">
              <a:solidFill>
                <a:srgbClr val="D966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A903B48D-D9A4-2F96-A01E-FC905C53804C}"/>
              </a:ext>
            </a:extLst>
          </p:cNvPr>
          <p:cNvSpPr/>
          <p:nvPr/>
        </p:nvSpPr>
        <p:spPr>
          <a:xfrm>
            <a:off x="558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EC3300DE-A74F-1750-B504-6AA25EEC3AD5}"/>
              </a:ext>
            </a:extLst>
          </p:cNvPr>
          <p:cNvSpPr/>
          <p:nvPr/>
        </p:nvSpPr>
        <p:spPr>
          <a:xfrm>
            <a:off x="1024467" y="6350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95AC64C0-0258-D2D1-9817-C84E282B2714}"/>
              </a:ext>
            </a:extLst>
          </p:cNvPr>
          <p:cNvSpPr/>
          <p:nvPr/>
        </p:nvSpPr>
        <p:spPr>
          <a:xfrm>
            <a:off x="1490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20B4E814-4FBF-59CF-93BD-975A18A10799}"/>
              </a:ext>
            </a:extLst>
          </p:cNvPr>
          <p:cNvSpPr/>
          <p:nvPr/>
        </p:nvSpPr>
        <p:spPr>
          <a:xfrm>
            <a:off x="1955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8300C628-71A5-83BE-E13B-B314CB54F4BE}"/>
              </a:ext>
            </a:extLst>
          </p:cNvPr>
          <p:cNvSpPr/>
          <p:nvPr/>
        </p:nvSpPr>
        <p:spPr>
          <a:xfrm>
            <a:off x="2421467" y="6350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5ADA7EDA-9FE7-B7B9-CAF5-123EB3A26EB3}"/>
              </a:ext>
            </a:extLst>
          </p:cNvPr>
          <p:cNvSpPr/>
          <p:nvPr/>
        </p:nvSpPr>
        <p:spPr>
          <a:xfrm>
            <a:off x="2887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B3E2C616-ED23-3172-E672-2C920DFD5CDC}"/>
              </a:ext>
            </a:extLst>
          </p:cNvPr>
          <p:cNvSpPr/>
          <p:nvPr/>
        </p:nvSpPr>
        <p:spPr>
          <a:xfrm>
            <a:off x="3352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39F65677-6B50-3460-5028-396108DB27EB}"/>
              </a:ext>
            </a:extLst>
          </p:cNvPr>
          <p:cNvSpPr/>
          <p:nvPr/>
        </p:nvSpPr>
        <p:spPr>
          <a:xfrm>
            <a:off x="3818467" y="6350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2F28BB2D-2EDD-563E-99D6-FF3B3E374681}"/>
              </a:ext>
            </a:extLst>
          </p:cNvPr>
          <p:cNvSpPr/>
          <p:nvPr/>
        </p:nvSpPr>
        <p:spPr>
          <a:xfrm>
            <a:off x="4284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57A3246C-C607-ACB9-F8D3-6654A9FF85D2}"/>
              </a:ext>
            </a:extLst>
          </p:cNvPr>
          <p:cNvSpPr/>
          <p:nvPr/>
        </p:nvSpPr>
        <p:spPr>
          <a:xfrm>
            <a:off x="4749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F8D46B18-735F-55B3-A958-78C07DD947B3}"/>
              </a:ext>
            </a:extLst>
          </p:cNvPr>
          <p:cNvSpPr/>
          <p:nvPr/>
        </p:nvSpPr>
        <p:spPr>
          <a:xfrm>
            <a:off x="5215467" y="6350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7ABCC0DA-7DC4-6310-C6DA-ADA0E15FCC0A}"/>
              </a:ext>
            </a:extLst>
          </p:cNvPr>
          <p:cNvSpPr/>
          <p:nvPr/>
        </p:nvSpPr>
        <p:spPr>
          <a:xfrm>
            <a:off x="5681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1EAFB176-BE1C-5C79-09A3-541FA2D0418E}"/>
              </a:ext>
            </a:extLst>
          </p:cNvPr>
          <p:cNvSpPr/>
          <p:nvPr/>
        </p:nvSpPr>
        <p:spPr>
          <a:xfrm>
            <a:off x="6146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A2AE5B0A-7238-B353-E19A-2603AC02390E}"/>
              </a:ext>
            </a:extLst>
          </p:cNvPr>
          <p:cNvSpPr/>
          <p:nvPr/>
        </p:nvSpPr>
        <p:spPr>
          <a:xfrm>
            <a:off x="6612467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20700058-FE19-01FB-DC7A-9F4869DD2E1A}"/>
              </a:ext>
            </a:extLst>
          </p:cNvPr>
          <p:cNvSpPr/>
          <p:nvPr/>
        </p:nvSpPr>
        <p:spPr>
          <a:xfrm>
            <a:off x="7078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AAC0D0A4-F6E8-495C-DBDF-A1CD98213C51}"/>
              </a:ext>
            </a:extLst>
          </p:cNvPr>
          <p:cNvSpPr/>
          <p:nvPr/>
        </p:nvSpPr>
        <p:spPr>
          <a:xfrm>
            <a:off x="7543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35FDE8E9-1099-9612-CBD3-DA9E299828D2}"/>
              </a:ext>
            </a:extLst>
          </p:cNvPr>
          <p:cNvSpPr/>
          <p:nvPr/>
        </p:nvSpPr>
        <p:spPr>
          <a:xfrm>
            <a:off x="8009467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4C7ED2CB-5C05-985B-2386-D1A2F7CBA343}"/>
              </a:ext>
            </a:extLst>
          </p:cNvPr>
          <p:cNvSpPr/>
          <p:nvPr/>
        </p:nvSpPr>
        <p:spPr>
          <a:xfrm>
            <a:off x="8475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C8268CCC-285D-9F2C-1C9A-211F5B52ED11}"/>
              </a:ext>
            </a:extLst>
          </p:cNvPr>
          <p:cNvSpPr/>
          <p:nvPr/>
        </p:nvSpPr>
        <p:spPr>
          <a:xfrm>
            <a:off x="8940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72440C1E-A0FE-5E17-4F0A-D5B1F991A263}"/>
              </a:ext>
            </a:extLst>
          </p:cNvPr>
          <p:cNvSpPr/>
          <p:nvPr/>
        </p:nvSpPr>
        <p:spPr>
          <a:xfrm>
            <a:off x="9406467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88546FD3-A95A-56CC-58D6-DDDF38E09409}"/>
              </a:ext>
            </a:extLst>
          </p:cNvPr>
          <p:cNvSpPr/>
          <p:nvPr/>
        </p:nvSpPr>
        <p:spPr>
          <a:xfrm>
            <a:off x="9872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60EE4243-B3C9-4259-7E2F-13651DFFCFAF}"/>
              </a:ext>
            </a:extLst>
          </p:cNvPr>
          <p:cNvSpPr/>
          <p:nvPr/>
        </p:nvSpPr>
        <p:spPr>
          <a:xfrm>
            <a:off x="10337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EF7E4EE7-A3A8-360B-FE8D-E300BB70FF06}"/>
              </a:ext>
            </a:extLst>
          </p:cNvPr>
          <p:cNvSpPr/>
          <p:nvPr/>
        </p:nvSpPr>
        <p:spPr>
          <a:xfrm>
            <a:off x="10803467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CC07B04F-29E6-1D3C-B250-B8F322B2662D}"/>
              </a:ext>
            </a:extLst>
          </p:cNvPr>
          <p:cNvSpPr/>
          <p:nvPr/>
        </p:nvSpPr>
        <p:spPr>
          <a:xfrm>
            <a:off x="11269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7B209E5-A5F4-190D-1B1C-BAD4D7ACABD0}"/>
              </a:ext>
            </a:extLst>
          </p:cNvPr>
          <p:cNvSpPr txBox="1"/>
          <p:nvPr/>
        </p:nvSpPr>
        <p:spPr>
          <a:xfrm>
            <a:off x="508000" y="5588000"/>
            <a:ext cx="111760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: Tufts CSDD·DiMasi · BIO/Citeline · FDA · PhRMA · RAND(2025)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비용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성공률은 방법론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질환별 편차 큼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통상치 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대안치 병기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기간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후보 수는 평균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근사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8A8474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549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B509F6AA-98D6-4210-9104-43E458ABFD51}"/>
              </a:ext>
            </a:extLst>
          </p:cNvPr>
          <p:cNvSpPr/>
          <p:nvPr/>
        </p:nvSpPr>
        <p:spPr>
          <a:xfrm>
            <a:off x="508000" y="508000"/>
            <a:ext cx="203200" cy="1143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FAA085-5C1C-72F1-2C6C-B64730442821}"/>
              </a:ext>
            </a:extLst>
          </p:cNvPr>
          <p:cNvSpPr txBox="1"/>
          <p:nvPr/>
        </p:nvSpPr>
        <p:spPr>
          <a:xfrm>
            <a:off x="812800" y="482600"/>
            <a:ext cx="1447832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0E7C7B"/>
                </a:solidFill>
                <a:latin typeface="Consolas" panose="020B0609020204030204" pitchFamily="49" charset="0"/>
              </a:rPr>
              <a:t>01 · </a:t>
            </a:r>
            <a:r>
              <a:rPr lang="ko-KR" altLang="en-US" sz="1000" b="1">
                <a:solidFill>
                  <a:srgbClr val="0E7C7B"/>
                </a:solidFill>
                <a:latin typeface="Consolas" panose="020B0609020204030204" pitchFamily="49" charset="0"/>
              </a:rPr>
              <a:t>여섯 컷의 여정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62086A-03B8-ED90-1B6D-5D47FD002BB8}"/>
              </a:ext>
            </a:extLst>
          </p:cNvPr>
          <p:cNvSpPr txBox="1"/>
          <p:nvPr/>
        </p:nvSpPr>
        <p:spPr>
          <a:xfrm>
            <a:off x="508000" y="787400"/>
            <a:ext cx="4257897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발견에서 환자까지 </a:t>
            </a:r>
            <a:r>
              <a:rPr lang="en-US" altLang="ko-KR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여섯 단계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771E4A0-6F94-4BC4-0C39-15E8328508BF}"/>
              </a:ext>
            </a:extLst>
          </p:cNvPr>
          <p:cNvSpPr/>
          <p:nvPr/>
        </p:nvSpPr>
        <p:spPr>
          <a:xfrm>
            <a:off x="508000" y="1371600"/>
            <a:ext cx="3581400" cy="238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52DEE48E-1DAD-7F86-3D86-1A466FB5B3E7}"/>
              </a:ext>
            </a:extLst>
          </p:cNvPr>
          <p:cNvSpPr/>
          <p:nvPr/>
        </p:nvSpPr>
        <p:spPr>
          <a:xfrm>
            <a:off x="698500" y="1562100"/>
            <a:ext cx="330200" cy="3302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E4CB62-DBE4-2A58-0215-C71B51E24DA4}"/>
              </a:ext>
            </a:extLst>
          </p:cNvPr>
          <p:cNvSpPr txBox="1"/>
          <p:nvPr/>
        </p:nvSpPr>
        <p:spPr>
          <a:xfrm>
            <a:off x="694323" y="15748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01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3C84D-304C-B9DA-6DD1-8D3D30D1357C}"/>
              </a:ext>
            </a:extLst>
          </p:cNvPr>
          <p:cNvSpPr txBox="1"/>
          <p:nvPr/>
        </p:nvSpPr>
        <p:spPr>
          <a:xfrm>
            <a:off x="1130300" y="1574800"/>
            <a:ext cx="894797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발견</a:t>
            </a:r>
            <a:r>
              <a:rPr lang="en-US" altLang="ko-KR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개발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7441DC-2D32-D7E2-00DB-04C764DD876C}"/>
              </a:ext>
            </a:extLst>
          </p:cNvPr>
          <p:cNvSpPr txBox="1"/>
          <p:nvPr/>
        </p:nvSpPr>
        <p:spPr>
          <a:xfrm>
            <a:off x="1130300" y="1803400"/>
            <a:ext cx="50847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0E7C7B"/>
                </a:solidFill>
                <a:latin typeface="Consolas" panose="020B0609020204030204" pitchFamily="49" charset="0"/>
              </a:rPr>
              <a:t>3–6</a:t>
            </a:r>
            <a:r>
              <a:rPr lang="ko-KR" altLang="en-US" sz="950" b="1">
                <a:solidFill>
                  <a:srgbClr val="0E7C7B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3A7BA4-CC2B-D905-9114-6866DB07A4FD}"/>
              </a:ext>
            </a:extLst>
          </p:cNvPr>
          <p:cNvSpPr txBox="1"/>
          <p:nvPr/>
        </p:nvSpPr>
        <p:spPr>
          <a:xfrm>
            <a:off x="698500" y="2133600"/>
            <a:ext cx="1704313" cy="3693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b="1">
                <a:solidFill>
                  <a:srgbClr val="23201B"/>
                </a:solidFill>
                <a:latin typeface="Consolas" panose="020B0609020204030204" pitchFamily="49" charset="0"/>
              </a:rPr>
              <a:t>5,000–10,000</a:t>
            </a:r>
            <a:endParaRPr lang="ko-KR" altLang="en-US" b="1">
              <a:solidFill>
                <a:srgbClr val="23201B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45E71E-87FB-720C-C669-4D5B507FE4EA}"/>
              </a:ext>
            </a:extLst>
          </p:cNvPr>
          <p:cNvSpPr txBox="1"/>
          <p:nvPr/>
        </p:nvSpPr>
        <p:spPr>
          <a:xfrm>
            <a:off x="698500" y="2463800"/>
            <a:ext cx="671979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A8474"/>
                </a:solidFill>
                <a:latin typeface="맑은 고딕" panose="020B0503020000020004" pitchFamily="50" charset="-127"/>
              </a:rPr>
              <a:t>후보물질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5C9379-31D5-7048-4C13-CC01EA1E1CE3}"/>
              </a:ext>
            </a:extLst>
          </p:cNvPr>
          <p:cNvSpPr txBox="1"/>
          <p:nvPr/>
        </p:nvSpPr>
        <p:spPr>
          <a:xfrm>
            <a:off x="698500" y="3187700"/>
            <a:ext cx="3200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타깃 발굴 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후보물질 스크리닝</a:t>
            </a:r>
          </a:p>
        </p:txBody>
      </p:sp>
      <p:sp>
        <p:nvSpPr>
          <p:cNvPr id="13" name="화살표: 오른쪽 12">
            <a:extLst>
              <a:ext uri="{FF2B5EF4-FFF2-40B4-BE49-F238E27FC236}">
                <a16:creationId xmlns:a16="http://schemas.microsoft.com/office/drawing/2014/main" id="{FE0E87DC-CE19-FD7F-4BD8-6B5668FB6C45}"/>
              </a:ext>
            </a:extLst>
          </p:cNvPr>
          <p:cNvSpPr/>
          <p:nvPr/>
        </p:nvSpPr>
        <p:spPr>
          <a:xfrm>
            <a:off x="4114800" y="2451100"/>
            <a:ext cx="152400" cy="228600"/>
          </a:xfrm>
          <a:prstGeom prst="rightArrow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CC993193-F35A-BB9F-8FB5-F339E9909ADA}"/>
              </a:ext>
            </a:extLst>
          </p:cNvPr>
          <p:cNvSpPr/>
          <p:nvPr/>
        </p:nvSpPr>
        <p:spPr>
          <a:xfrm>
            <a:off x="4292600" y="1371600"/>
            <a:ext cx="3581400" cy="238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EDCB54DC-7090-0D0B-5DCA-F275550BA040}"/>
              </a:ext>
            </a:extLst>
          </p:cNvPr>
          <p:cNvSpPr/>
          <p:nvPr/>
        </p:nvSpPr>
        <p:spPr>
          <a:xfrm>
            <a:off x="4483100" y="1562100"/>
            <a:ext cx="330200" cy="3302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DA717E-16E7-D8CA-7559-6711A2486EC5}"/>
              </a:ext>
            </a:extLst>
          </p:cNvPr>
          <p:cNvSpPr txBox="1"/>
          <p:nvPr/>
        </p:nvSpPr>
        <p:spPr>
          <a:xfrm>
            <a:off x="4478923" y="15748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02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D40907-267B-5472-DCF3-67266471EDB8}"/>
              </a:ext>
            </a:extLst>
          </p:cNvPr>
          <p:cNvSpPr txBox="1"/>
          <p:nvPr/>
        </p:nvSpPr>
        <p:spPr>
          <a:xfrm>
            <a:off x="4914900" y="1574800"/>
            <a:ext cx="684803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전임상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AE16F5-B381-D607-B1A8-B3202A5500CE}"/>
              </a:ext>
            </a:extLst>
          </p:cNvPr>
          <p:cNvSpPr txBox="1"/>
          <p:nvPr/>
        </p:nvSpPr>
        <p:spPr>
          <a:xfrm>
            <a:off x="4914900" y="1803400"/>
            <a:ext cx="50847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0E7C7B"/>
                </a:solidFill>
                <a:latin typeface="Consolas" panose="020B0609020204030204" pitchFamily="49" charset="0"/>
              </a:rPr>
              <a:t>1–3</a:t>
            </a:r>
            <a:r>
              <a:rPr lang="ko-KR" altLang="en-US" sz="950" b="1">
                <a:solidFill>
                  <a:srgbClr val="0E7C7B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A2C74F-5FAC-6FB3-10C4-D58427F6E380}"/>
              </a:ext>
            </a:extLst>
          </p:cNvPr>
          <p:cNvSpPr txBox="1"/>
          <p:nvPr/>
        </p:nvSpPr>
        <p:spPr>
          <a:xfrm>
            <a:off x="4483100" y="2133600"/>
            <a:ext cx="691215" cy="3693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b="1">
                <a:solidFill>
                  <a:srgbClr val="23201B"/>
                </a:solidFill>
                <a:latin typeface="Consolas" panose="020B0609020204030204" pitchFamily="49" charset="0"/>
              </a:rPr>
              <a:t>~250</a:t>
            </a:r>
            <a:endParaRPr lang="ko-KR" altLang="en-US" b="1">
              <a:solidFill>
                <a:srgbClr val="23201B"/>
              </a:solidFill>
              <a:latin typeface="Consolas" panose="020B0609020204030204" pitchFamily="49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627B1D7-4C01-5D53-0D76-DABB9FA6BAF2}"/>
              </a:ext>
            </a:extLst>
          </p:cNvPr>
          <p:cNvSpPr txBox="1"/>
          <p:nvPr/>
        </p:nvSpPr>
        <p:spPr>
          <a:xfrm>
            <a:off x="4483100" y="2463800"/>
            <a:ext cx="1181734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A8474"/>
                </a:solidFill>
                <a:latin typeface="맑은 고딕" panose="020B0503020000020004" pitchFamily="50" charset="-127"/>
              </a:rPr>
              <a:t>후보 </a:t>
            </a:r>
            <a:r>
              <a:rPr lang="en-US" altLang="ko-KR" sz="950">
                <a:solidFill>
                  <a:srgbClr val="8A847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50">
                <a:solidFill>
                  <a:srgbClr val="8A8474"/>
                </a:solidFill>
                <a:latin typeface="맑은 고딕" panose="020B0503020000020004" pitchFamily="50" charset="-127"/>
              </a:rPr>
              <a:t>시험관</a:t>
            </a:r>
            <a:r>
              <a:rPr lang="en-US" altLang="ko-KR" sz="950">
                <a:solidFill>
                  <a:srgbClr val="8A847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50">
                <a:solidFill>
                  <a:srgbClr val="8A8474"/>
                </a:solidFill>
                <a:latin typeface="맑은 고딕" panose="020B0503020000020004" pitchFamily="50" charset="-127"/>
              </a:rPr>
              <a:t>동물</a:t>
            </a:r>
            <a:r>
              <a:rPr lang="en-US" altLang="ko-KR" sz="950">
                <a:solidFill>
                  <a:srgbClr val="8A8474"/>
                </a:solidFill>
                <a:latin typeface="맑은 고딕" panose="020B0503020000020004" pitchFamily="50" charset="-127"/>
              </a:rPr>
              <a:t>)</a:t>
            </a:r>
            <a:endParaRPr lang="ko-KR" altLang="en-US" sz="950">
              <a:solidFill>
                <a:srgbClr val="8A847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A8AC094-BA2D-D344-E050-6446514D8CB1}"/>
              </a:ext>
            </a:extLst>
          </p:cNvPr>
          <p:cNvSpPr txBox="1"/>
          <p:nvPr/>
        </p:nvSpPr>
        <p:spPr>
          <a:xfrm>
            <a:off x="4483100" y="3187700"/>
            <a:ext cx="3200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안전성 시험 → 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IND(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임상시험계획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신청</a:t>
            </a:r>
          </a:p>
        </p:txBody>
      </p:sp>
      <p:sp>
        <p:nvSpPr>
          <p:cNvPr id="22" name="화살표: 오른쪽 21">
            <a:extLst>
              <a:ext uri="{FF2B5EF4-FFF2-40B4-BE49-F238E27FC236}">
                <a16:creationId xmlns:a16="http://schemas.microsoft.com/office/drawing/2014/main" id="{989CB020-F1DE-58E8-E318-E99CFB444283}"/>
              </a:ext>
            </a:extLst>
          </p:cNvPr>
          <p:cNvSpPr/>
          <p:nvPr/>
        </p:nvSpPr>
        <p:spPr>
          <a:xfrm>
            <a:off x="7899400" y="2451100"/>
            <a:ext cx="152400" cy="228600"/>
          </a:xfrm>
          <a:prstGeom prst="rightArrow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94BFE861-E089-954F-8478-70D6F433AF87}"/>
              </a:ext>
            </a:extLst>
          </p:cNvPr>
          <p:cNvSpPr/>
          <p:nvPr/>
        </p:nvSpPr>
        <p:spPr>
          <a:xfrm>
            <a:off x="8077200" y="1371600"/>
            <a:ext cx="3581400" cy="238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2266F56C-C9BF-9171-1A47-64824DBE38A3}"/>
              </a:ext>
            </a:extLst>
          </p:cNvPr>
          <p:cNvSpPr/>
          <p:nvPr/>
        </p:nvSpPr>
        <p:spPr>
          <a:xfrm>
            <a:off x="8267700" y="1562100"/>
            <a:ext cx="330200" cy="3302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E7EC6A3-7575-AD02-0699-7A5DD89F30C7}"/>
              </a:ext>
            </a:extLst>
          </p:cNvPr>
          <p:cNvSpPr txBox="1"/>
          <p:nvPr/>
        </p:nvSpPr>
        <p:spPr>
          <a:xfrm>
            <a:off x="8263523" y="15748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03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1C26AE-B6C3-BFAF-5BA7-F98E5B27766C}"/>
              </a:ext>
            </a:extLst>
          </p:cNvPr>
          <p:cNvSpPr txBox="1"/>
          <p:nvPr/>
        </p:nvSpPr>
        <p:spPr>
          <a:xfrm>
            <a:off x="8699500" y="1574800"/>
            <a:ext cx="840295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임상 </a:t>
            </a:r>
            <a:r>
              <a:rPr lang="en-US" altLang="ko-KR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상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3149EDB-84F3-A8C9-E7BE-C5CD3433C063}"/>
              </a:ext>
            </a:extLst>
          </p:cNvPr>
          <p:cNvSpPr txBox="1"/>
          <p:nvPr/>
        </p:nvSpPr>
        <p:spPr>
          <a:xfrm>
            <a:off x="8699500" y="1803400"/>
            <a:ext cx="50847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0E7C7B"/>
                </a:solidFill>
                <a:latin typeface="Consolas" panose="020B0609020204030204" pitchFamily="49" charset="0"/>
              </a:rPr>
              <a:t>2.3</a:t>
            </a:r>
            <a:r>
              <a:rPr lang="ko-KR" altLang="en-US" sz="950" b="1">
                <a:solidFill>
                  <a:srgbClr val="0E7C7B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BE71D1E9-F892-A302-2921-BDDC991E7E68}"/>
              </a:ext>
            </a:extLst>
          </p:cNvPr>
          <p:cNvSpPr/>
          <p:nvPr/>
        </p:nvSpPr>
        <p:spPr>
          <a:xfrm>
            <a:off x="10655300" y="1562100"/>
            <a:ext cx="812800" cy="215900"/>
          </a:xfrm>
          <a:prstGeom prst="rect">
            <a:avLst/>
          </a:prstGeom>
          <a:solidFill>
            <a:srgbClr val="D9663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2905DE1-AE81-A9ED-F3C5-25C9C9E036C7}"/>
              </a:ext>
            </a:extLst>
          </p:cNvPr>
          <p:cNvSpPr txBox="1"/>
          <p:nvPr/>
        </p:nvSpPr>
        <p:spPr>
          <a:xfrm>
            <a:off x="10741740" y="1562100"/>
            <a:ext cx="639919" cy="223138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ko-KR" altLang="en-US" sz="850" b="1">
                <a:solidFill>
                  <a:srgbClr val="FFFFFF"/>
                </a:solidFill>
                <a:latin typeface="Consolas" panose="020B0609020204030204" pitchFamily="49" charset="0"/>
              </a:rPr>
              <a:t>통과 </a:t>
            </a:r>
            <a:r>
              <a:rPr lang="en-US" altLang="ko-KR" sz="850" b="1">
                <a:solidFill>
                  <a:srgbClr val="FFFFFF"/>
                </a:solidFill>
                <a:latin typeface="Consolas" panose="020B0609020204030204" pitchFamily="49" charset="0"/>
              </a:rPr>
              <a:t>47%</a:t>
            </a:r>
            <a:endParaRPr lang="ko-KR" altLang="en-US" sz="85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5FF1F37-877A-824F-4608-28F43428FE6A}"/>
              </a:ext>
            </a:extLst>
          </p:cNvPr>
          <p:cNvSpPr txBox="1"/>
          <p:nvPr/>
        </p:nvSpPr>
        <p:spPr>
          <a:xfrm>
            <a:off x="8267700" y="2133600"/>
            <a:ext cx="1175322" cy="3693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b="1">
                <a:solidFill>
                  <a:srgbClr val="23201B"/>
                </a:solidFill>
                <a:latin typeface="Consolas" panose="020B0609020204030204" pitchFamily="49" charset="0"/>
              </a:rPr>
              <a:t>20–100</a:t>
            </a:r>
            <a:r>
              <a:rPr lang="ko-KR" altLang="en-US" b="1">
                <a:solidFill>
                  <a:srgbClr val="23201B"/>
                </a:solidFill>
                <a:latin typeface="Consolas" panose="020B0609020204030204" pitchFamily="49" charset="0"/>
              </a:rPr>
              <a:t>명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D7214D-A167-BC1D-ED7F-9081A37A9F5A}"/>
              </a:ext>
            </a:extLst>
          </p:cNvPr>
          <p:cNvSpPr txBox="1"/>
          <p:nvPr/>
        </p:nvSpPr>
        <p:spPr>
          <a:xfrm>
            <a:off x="8267700" y="2463800"/>
            <a:ext cx="95891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A8474"/>
                </a:solidFill>
                <a:latin typeface="맑은 고딕" panose="020B0503020000020004" pitchFamily="50" charset="-127"/>
              </a:rPr>
              <a:t>건강한 지원자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F577E2-0BF2-9C70-5B5E-E099BCB9F275}"/>
              </a:ext>
            </a:extLst>
          </p:cNvPr>
          <p:cNvSpPr txBox="1"/>
          <p:nvPr/>
        </p:nvSpPr>
        <p:spPr>
          <a:xfrm>
            <a:off x="8267700" y="3187700"/>
            <a:ext cx="3200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안전성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적정 용량 확인</a:t>
            </a: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0F4163AA-A496-D6AB-C360-2E7C9FDC29C5}"/>
              </a:ext>
            </a:extLst>
          </p:cNvPr>
          <p:cNvSpPr/>
          <p:nvPr/>
        </p:nvSpPr>
        <p:spPr>
          <a:xfrm>
            <a:off x="508000" y="3962400"/>
            <a:ext cx="3581400" cy="238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AC57E894-810C-0AE4-5271-548F2BCF05C9}"/>
              </a:ext>
            </a:extLst>
          </p:cNvPr>
          <p:cNvSpPr/>
          <p:nvPr/>
        </p:nvSpPr>
        <p:spPr>
          <a:xfrm>
            <a:off x="698500" y="4152900"/>
            <a:ext cx="330200" cy="3302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D01C1C-8231-4EB7-CBDE-0FD1F5205048}"/>
              </a:ext>
            </a:extLst>
          </p:cNvPr>
          <p:cNvSpPr txBox="1"/>
          <p:nvPr/>
        </p:nvSpPr>
        <p:spPr>
          <a:xfrm>
            <a:off x="694323" y="41656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04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D0FF91-B13C-A4E7-B813-B153FB314C04}"/>
              </a:ext>
            </a:extLst>
          </p:cNvPr>
          <p:cNvSpPr txBox="1"/>
          <p:nvPr/>
        </p:nvSpPr>
        <p:spPr>
          <a:xfrm>
            <a:off x="1130300" y="4165600"/>
            <a:ext cx="840295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임상 </a:t>
            </a:r>
            <a:r>
              <a:rPr lang="en-US" altLang="ko-KR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상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8B76B1E-F50B-A29E-94A2-AE83D4353695}"/>
              </a:ext>
            </a:extLst>
          </p:cNvPr>
          <p:cNvSpPr txBox="1"/>
          <p:nvPr/>
        </p:nvSpPr>
        <p:spPr>
          <a:xfrm>
            <a:off x="1130300" y="4394200"/>
            <a:ext cx="50847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0E7C7B"/>
                </a:solidFill>
                <a:latin typeface="Consolas" panose="020B0609020204030204" pitchFamily="49" charset="0"/>
              </a:rPr>
              <a:t>3.6</a:t>
            </a:r>
            <a:r>
              <a:rPr lang="ko-KR" altLang="en-US" sz="950" b="1">
                <a:solidFill>
                  <a:srgbClr val="0E7C7B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2B18FD55-2BF3-A3BC-33CD-E0F29EC0814E}"/>
              </a:ext>
            </a:extLst>
          </p:cNvPr>
          <p:cNvSpPr/>
          <p:nvPr/>
        </p:nvSpPr>
        <p:spPr>
          <a:xfrm>
            <a:off x="3086100" y="4152900"/>
            <a:ext cx="812800" cy="215900"/>
          </a:xfrm>
          <a:prstGeom prst="rect">
            <a:avLst/>
          </a:prstGeom>
          <a:solidFill>
            <a:srgbClr val="D9663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251A50D-658B-EDC7-60AE-5AF166CD32CE}"/>
              </a:ext>
            </a:extLst>
          </p:cNvPr>
          <p:cNvSpPr txBox="1"/>
          <p:nvPr/>
        </p:nvSpPr>
        <p:spPr>
          <a:xfrm>
            <a:off x="3172540" y="4152900"/>
            <a:ext cx="639919" cy="223138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ko-KR" altLang="en-US" sz="850" b="1">
                <a:solidFill>
                  <a:srgbClr val="FFFFFF"/>
                </a:solidFill>
                <a:latin typeface="Consolas" panose="020B0609020204030204" pitchFamily="49" charset="0"/>
              </a:rPr>
              <a:t>통과 </a:t>
            </a:r>
            <a:r>
              <a:rPr lang="en-US" altLang="ko-KR" sz="850" b="1">
                <a:solidFill>
                  <a:srgbClr val="FFFFFF"/>
                </a:solidFill>
                <a:latin typeface="Consolas" panose="020B0609020204030204" pitchFamily="49" charset="0"/>
              </a:rPr>
              <a:t>28%</a:t>
            </a:r>
            <a:endParaRPr lang="ko-KR" altLang="en-US" sz="85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2456674-46A8-33EE-3636-9449CBA107C9}"/>
              </a:ext>
            </a:extLst>
          </p:cNvPr>
          <p:cNvSpPr txBox="1"/>
          <p:nvPr/>
        </p:nvSpPr>
        <p:spPr>
          <a:xfrm>
            <a:off x="698500" y="4724400"/>
            <a:ext cx="1003801" cy="3693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b="1">
                <a:solidFill>
                  <a:srgbClr val="23201B"/>
                </a:solidFill>
                <a:latin typeface="Consolas" panose="020B0609020204030204" pitchFamily="49" charset="0"/>
              </a:rPr>
              <a:t>수백 명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DCA1C99-A60E-D103-6972-56EF745351C9}"/>
              </a:ext>
            </a:extLst>
          </p:cNvPr>
          <p:cNvSpPr txBox="1"/>
          <p:nvPr/>
        </p:nvSpPr>
        <p:spPr>
          <a:xfrm>
            <a:off x="698500" y="50546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A8474"/>
                </a:solidFill>
                <a:latin typeface="맑은 고딕" panose="020B0503020000020004" pitchFamily="50" charset="-127"/>
              </a:rPr>
              <a:t>환자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1A5441E-A070-9937-DC85-FC88112481F8}"/>
              </a:ext>
            </a:extLst>
          </p:cNvPr>
          <p:cNvSpPr txBox="1"/>
          <p:nvPr/>
        </p:nvSpPr>
        <p:spPr>
          <a:xfrm>
            <a:off x="698500" y="5778500"/>
            <a:ext cx="3200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효능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부작용 탐색 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가장 좁은 관문</a:t>
            </a:r>
          </a:p>
        </p:txBody>
      </p:sp>
      <p:sp>
        <p:nvSpPr>
          <p:cNvPr id="43" name="화살표: 오른쪽 42">
            <a:extLst>
              <a:ext uri="{FF2B5EF4-FFF2-40B4-BE49-F238E27FC236}">
                <a16:creationId xmlns:a16="http://schemas.microsoft.com/office/drawing/2014/main" id="{FF35F97B-342C-BECB-0234-3C596DAA6A45}"/>
              </a:ext>
            </a:extLst>
          </p:cNvPr>
          <p:cNvSpPr/>
          <p:nvPr/>
        </p:nvSpPr>
        <p:spPr>
          <a:xfrm>
            <a:off x="4114800" y="5041900"/>
            <a:ext cx="152400" cy="228600"/>
          </a:xfrm>
          <a:prstGeom prst="rightArrow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0A0F2F5D-E34D-C3FB-B392-9B3254470FF9}"/>
              </a:ext>
            </a:extLst>
          </p:cNvPr>
          <p:cNvSpPr/>
          <p:nvPr/>
        </p:nvSpPr>
        <p:spPr>
          <a:xfrm>
            <a:off x="4292600" y="3962400"/>
            <a:ext cx="3581400" cy="238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5D29DA03-795C-2820-3353-78E4EC9982C7}"/>
              </a:ext>
            </a:extLst>
          </p:cNvPr>
          <p:cNvSpPr/>
          <p:nvPr/>
        </p:nvSpPr>
        <p:spPr>
          <a:xfrm>
            <a:off x="4483100" y="4152900"/>
            <a:ext cx="330200" cy="3302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64C23E5-AFB9-E035-C70F-E0FEE786CA57}"/>
              </a:ext>
            </a:extLst>
          </p:cNvPr>
          <p:cNvSpPr txBox="1"/>
          <p:nvPr/>
        </p:nvSpPr>
        <p:spPr>
          <a:xfrm>
            <a:off x="4478923" y="41656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05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A9BDE44-E047-B2BC-9117-4A912BEFEC94}"/>
              </a:ext>
            </a:extLst>
          </p:cNvPr>
          <p:cNvSpPr txBox="1"/>
          <p:nvPr/>
        </p:nvSpPr>
        <p:spPr>
          <a:xfrm>
            <a:off x="4914900" y="4165600"/>
            <a:ext cx="840295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임상 </a:t>
            </a:r>
            <a:r>
              <a:rPr lang="en-US" altLang="ko-KR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상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CD7DFB0-B65A-A35F-43F3-784DC19DC4F6}"/>
              </a:ext>
            </a:extLst>
          </p:cNvPr>
          <p:cNvSpPr txBox="1"/>
          <p:nvPr/>
        </p:nvSpPr>
        <p:spPr>
          <a:xfrm>
            <a:off x="4914900" y="4394200"/>
            <a:ext cx="50847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0E7C7B"/>
                </a:solidFill>
                <a:latin typeface="Consolas" panose="020B0609020204030204" pitchFamily="49" charset="0"/>
              </a:rPr>
              <a:t>3.3</a:t>
            </a:r>
            <a:r>
              <a:rPr lang="ko-KR" altLang="en-US" sz="950" b="1">
                <a:solidFill>
                  <a:srgbClr val="0E7C7B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5B0639B6-F33B-92D2-1C46-9B8997294140}"/>
              </a:ext>
            </a:extLst>
          </p:cNvPr>
          <p:cNvSpPr/>
          <p:nvPr/>
        </p:nvSpPr>
        <p:spPr>
          <a:xfrm>
            <a:off x="6870700" y="4152900"/>
            <a:ext cx="812800" cy="215900"/>
          </a:xfrm>
          <a:prstGeom prst="rect">
            <a:avLst/>
          </a:prstGeom>
          <a:solidFill>
            <a:srgbClr val="D9663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DE569B9-1F51-B9DE-C5FE-E472FD95B9B1}"/>
              </a:ext>
            </a:extLst>
          </p:cNvPr>
          <p:cNvSpPr txBox="1"/>
          <p:nvPr/>
        </p:nvSpPr>
        <p:spPr>
          <a:xfrm>
            <a:off x="6957140" y="4152900"/>
            <a:ext cx="639919" cy="223138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ko-KR" altLang="en-US" sz="850" b="1">
                <a:solidFill>
                  <a:srgbClr val="FFFFFF"/>
                </a:solidFill>
                <a:latin typeface="Consolas" panose="020B0609020204030204" pitchFamily="49" charset="0"/>
              </a:rPr>
              <a:t>통과 </a:t>
            </a:r>
            <a:r>
              <a:rPr lang="en-US" altLang="ko-KR" sz="850" b="1">
                <a:solidFill>
                  <a:srgbClr val="FFFFFF"/>
                </a:solidFill>
                <a:latin typeface="Consolas" panose="020B0609020204030204" pitchFamily="49" charset="0"/>
              </a:rPr>
              <a:t>55%</a:t>
            </a:r>
            <a:endParaRPr lang="ko-KR" altLang="en-US" sz="85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B1C5BD3-0BB0-80CE-AFCF-88BB59ECA388}"/>
              </a:ext>
            </a:extLst>
          </p:cNvPr>
          <p:cNvSpPr txBox="1"/>
          <p:nvPr/>
        </p:nvSpPr>
        <p:spPr>
          <a:xfrm>
            <a:off x="4483100" y="4724400"/>
            <a:ext cx="1592103" cy="3693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b="1">
                <a:solidFill>
                  <a:srgbClr val="23201B"/>
                </a:solidFill>
                <a:latin typeface="Consolas" panose="020B0609020204030204" pitchFamily="49" charset="0"/>
              </a:rPr>
              <a:t>수백</a:t>
            </a:r>
            <a:r>
              <a:rPr lang="en-US" altLang="ko-KR" b="1">
                <a:solidFill>
                  <a:srgbClr val="23201B"/>
                </a:solidFill>
                <a:latin typeface="Consolas" panose="020B0609020204030204" pitchFamily="49" charset="0"/>
              </a:rPr>
              <a:t>~</a:t>
            </a:r>
            <a:r>
              <a:rPr lang="ko-KR" altLang="en-US" b="1">
                <a:solidFill>
                  <a:srgbClr val="23201B"/>
                </a:solidFill>
                <a:latin typeface="Consolas" panose="020B0609020204030204" pitchFamily="49" charset="0"/>
              </a:rPr>
              <a:t>수천 명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7BEFE4C-30C9-3C13-9564-57B941AED7CE}"/>
              </a:ext>
            </a:extLst>
          </p:cNvPr>
          <p:cNvSpPr txBox="1"/>
          <p:nvPr/>
        </p:nvSpPr>
        <p:spPr>
          <a:xfrm>
            <a:off x="4483100" y="50546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A8474"/>
                </a:solidFill>
                <a:latin typeface="맑은 고딕" panose="020B0503020000020004" pitchFamily="50" charset="-127"/>
              </a:rPr>
              <a:t>환자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9C1A8FA-9F75-3546-0CD7-53CED217309E}"/>
              </a:ext>
            </a:extLst>
          </p:cNvPr>
          <p:cNvSpPr txBox="1"/>
          <p:nvPr/>
        </p:nvSpPr>
        <p:spPr>
          <a:xfrm>
            <a:off x="4483100" y="5778500"/>
            <a:ext cx="3200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대규모 효능 확증</a:t>
            </a:r>
          </a:p>
        </p:txBody>
      </p:sp>
      <p:sp>
        <p:nvSpPr>
          <p:cNvPr id="54" name="화살표: 오른쪽 53">
            <a:extLst>
              <a:ext uri="{FF2B5EF4-FFF2-40B4-BE49-F238E27FC236}">
                <a16:creationId xmlns:a16="http://schemas.microsoft.com/office/drawing/2014/main" id="{2F5E650B-004A-A096-0BB2-70C7654B8D86}"/>
              </a:ext>
            </a:extLst>
          </p:cNvPr>
          <p:cNvSpPr/>
          <p:nvPr/>
        </p:nvSpPr>
        <p:spPr>
          <a:xfrm>
            <a:off x="7899400" y="5041900"/>
            <a:ext cx="152400" cy="228600"/>
          </a:xfrm>
          <a:prstGeom prst="rightArrow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3CCD97DB-3D30-D630-5CB9-43803DA9BD98}"/>
              </a:ext>
            </a:extLst>
          </p:cNvPr>
          <p:cNvSpPr/>
          <p:nvPr/>
        </p:nvSpPr>
        <p:spPr>
          <a:xfrm>
            <a:off x="8077200" y="3962400"/>
            <a:ext cx="3581400" cy="238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타원 55">
            <a:extLst>
              <a:ext uri="{FF2B5EF4-FFF2-40B4-BE49-F238E27FC236}">
                <a16:creationId xmlns:a16="http://schemas.microsoft.com/office/drawing/2014/main" id="{742FEA5E-95DE-0A95-C0E6-8C53ADD12ADC}"/>
              </a:ext>
            </a:extLst>
          </p:cNvPr>
          <p:cNvSpPr/>
          <p:nvPr/>
        </p:nvSpPr>
        <p:spPr>
          <a:xfrm>
            <a:off x="8267700" y="4152900"/>
            <a:ext cx="330200" cy="3302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CCF52D3-F410-4CD6-1EDA-39EDC39D588F}"/>
              </a:ext>
            </a:extLst>
          </p:cNvPr>
          <p:cNvSpPr txBox="1"/>
          <p:nvPr/>
        </p:nvSpPr>
        <p:spPr>
          <a:xfrm>
            <a:off x="8263523" y="41656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06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F8DA0B7-2691-DE73-DC23-B739D1804392}"/>
              </a:ext>
            </a:extLst>
          </p:cNvPr>
          <p:cNvSpPr txBox="1"/>
          <p:nvPr/>
        </p:nvSpPr>
        <p:spPr>
          <a:xfrm>
            <a:off x="8699500" y="4165600"/>
            <a:ext cx="1281633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FDA </a:t>
            </a:r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승인</a:t>
            </a:r>
            <a:r>
              <a:rPr lang="en-US" altLang="ko-KR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시판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99EAEB6-A3F5-EF55-8072-9E54A47E5AE6}"/>
              </a:ext>
            </a:extLst>
          </p:cNvPr>
          <p:cNvSpPr txBox="1"/>
          <p:nvPr/>
        </p:nvSpPr>
        <p:spPr>
          <a:xfrm>
            <a:off x="8699500" y="4394200"/>
            <a:ext cx="819455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0E7C7B"/>
                </a:solidFill>
                <a:latin typeface="Consolas" panose="020B0609020204030204" pitchFamily="49" charset="0"/>
              </a:rPr>
              <a:t>검토 </a:t>
            </a:r>
            <a:r>
              <a:rPr lang="en-US" altLang="ko-KR" sz="950" b="1">
                <a:solidFill>
                  <a:srgbClr val="0E7C7B"/>
                </a:solidFill>
                <a:latin typeface="Consolas" panose="020B0609020204030204" pitchFamily="49" charset="0"/>
              </a:rPr>
              <a:t>1.3</a:t>
            </a:r>
            <a:r>
              <a:rPr lang="ko-KR" altLang="en-US" sz="950" b="1">
                <a:solidFill>
                  <a:srgbClr val="0E7C7B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7A62CB57-71FC-0529-A4FA-841BEFB66579}"/>
              </a:ext>
            </a:extLst>
          </p:cNvPr>
          <p:cNvSpPr/>
          <p:nvPr/>
        </p:nvSpPr>
        <p:spPr>
          <a:xfrm>
            <a:off x="10655300" y="4152900"/>
            <a:ext cx="812800" cy="215900"/>
          </a:xfrm>
          <a:prstGeom prst="rect">
            <a:avLst/>
          </a:prstGeom>
          <a:solidFill>
            <a:srgbClr val="D9663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B285F2E-AE78-E234-BFFA-395ED76AEC94}"/>
              </a:ext>
            </a:extLst>
          </p:cNvPr>
          <p:cNvSpPr txBox="1"/>
          <p:nvPr/>
        </p:nvSpPr>
        <p:spPr>
          <a:xfrm>
            <a:off x="10741740" y="4152900"/>
            <a:ext cx="639919" cy="223138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ko-KR" altLang="en-US" sz="850" b="1">
                <a:solidFill>
                  <a:srgbClr val="FFFFFF"/>
                </a:solidFill>
                <a:latin typeface="Consolas" panose="020B0609020204030204" pitchFamily="49" charset="0"/>
              </a:rPr>
              <a:t>통과 </a:t>
            </a:r>
            <a:r>
              <a:rPr lang="en-US" altLang="ko-KR" sz="850" b="1">
                <a:solidFill>
                  <a:srgbClr val="FFFFFF"/>
                </a:solidFill>
                <a:latin typeface="Consolas" panose="020B0609020204030204" pitchFamily="49" charset="0"/>
              </a:rPr>
              <a:t>92%</a:t>
            </a:r>
            <a:endParaRPr lang="ko-KR" altLang="en-US" sz="85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0348C84-6F5E-9B72-2A53-DD1DC0A0BE79}"/>
              </a:ext>
            </a:extLst>
          </p:cNvPr>
          <p:cNvSpPr txBox="1"/>
          <p:nvPr/>
        </p:nvSpPr>
        <p:spPr>
          <a:xfrm>
            <a:off x="8267700" y="4724400"/>
            <a:ext cx="542136" cy="3693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b="1">
                <a:solidFill>
                  <a:srgbClr val="23201B"/>
                </a:solidFill>
                <a:latin typeface="Consolas" panose="020B0609020204030204" pitchFamily="49" charset="0"/>
              </a:rPr>
              <a:t>1</a:t>
            </a:r>
            <a:r>
              <a:rPr lang="ko-KR" altLang="en-US" b="1">
                <a:solidFill>
                  <a:srgbClr val="23201B"/>
                </a:solidFill>
                <a:latin typeface="Consolas" panose="020B0609020204030204" pitchFamily="49" charset="0"/>
              </a:rPr>
              <a:t>개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D7E00DE-3831-0C02-6FFE-4F3C789DD12C}"/>
              </a:ext>
            </a:extLst>
          </p:cNvPr>
          <p:cNvSpPr txBox="1"/>
          <p:nvPr/>
        </p:nvSpPr>
        <p:spPr>
          <a:xfrm>
            <a:off x="8267700" y="5054600"/>
            <a:ext cx="715260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A8474"/>
                </a:solidFill>
                <a:latin typeface="맑은 고딕" panose="020B0503020000020004" pitchFamily="50" charset="-127"/>
              </a:rPr>
              <a:t>승인 신약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268B67D-802B-D71A-B374-2AD96E207309}"/>
              </a:ext>
            </a:extLst>
          </p:cNvPr>
          <p:cNvSpPr txBox="1"/>
          <p:nvPr/>
        </p:nvSpPr>
        <p:spPr>
          <a:xfrm>
            <a:off x="8267700" y="5778500"/>
            <a:ext cx="3200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심사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(92% 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통과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) → 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시판 </a:t>
            </a:r>
            <a:r>
              <a:rPr lang="en-US" altLang="ko-KR" sz="1000">
                <a:solidFill>
                  <a:srgbClr val="23201B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00">
                <a:solidFill>
                  <a:srgbClr val="23201B"/>
                </a:solidFill>
                <a:latin typeface="맑은 고딕" panose="020B0503020000020004" pitchFamily="50" charset="-127"/>
              </a:rPr>
              <a:t>시판후 감시</a:t>
            </a: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4E7AAED9-6824-FF2F-03D8-4DB0A29A3031}"/>
              </a:ext>
            </a:extLst>
          </p:cNvPr>
          <p:cNvSpPr/>
          <p:nvPr/>
        </p:nvSpPr>
        <p:spPr>
          <a:xfrm>
            <a:off x="508000" y="6502400"/>
            <a:ext cx="11176000" cy="10160"/>
          </a:xfrm>
          <a:prstGeom prst="rect">
            <a:avLst/>
          </a:prstGeom>
          <a:solidFill>
            <a:srgbClr val="D8D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8A37D81-3649-EB99-0060-520DDB5F02CC}"/>
              </a:ext>
            </a:extLst>
          </p:cNvPr>
          <p:cNvSpPr txBox="1"/>
          <p:nvPr/>
        </p:nvSpPr>
        <p:spPr>
          <a:xfrm>
            <a:off x="508000" y="6553200"/>
            <a:ext cx="1364476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A8474"/>
                </a:solidFill>
                <a:latin typeface="맑은 고딕" panose="020B0503020000020004" pitchFamily="50" charset="-127"/>
              </a:rPr>
              <a:t>2 / 6 · </a:t>
            </a:r>
            <a:r>
              <a:rPr lang="ko-KR" altLang="en-US" sz="850">
                <a:solidFill>
                  <a:srgbClr val="8A8474"/>
                </a:solidFill>
                <a:latin typeface="맑은 고딕" panose="020B0503020000020004" pitchFamily="50" charset="-127"/>
              </a:rPr>
              <a:t>신약 개발의 여정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67FFF63-BBC3-14B6-B8DB-05C17E5FE2BD}"/>
              </a:ext>
            </a:extLst>
          </p:cNvPr>
          <p:cNvSpPr txBox="1"/>
          <p:nvPr/>
        </p:nvSpPr>
        <p:spPr>
          <a:xfrm>
            <a:off x="10550356" y="6553200"/>
            <a:ext cx="113364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A8474"/>
                </a:solidFill>
                <a:latin typeface="Consolas" panose="020B0609020204030204" pitchFamily="49" charset="0"/>
              </a:rPr>
              <a:t>DRUG DEVELOPMENT</a:t>
            </a:r>
            <a:endParaRPr lang="ko-KR" altLang="en-US" sz="850">
              <a:solidFill>
                <a:srgbClr val="8A8474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999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F567F35-9FB1-A0F4-9DB8-C757B7E80FC5}"/>
              </a:ext>
            </a:extLst>
          </p:cNvPr>
          <p:cNvSpPr/>
          <p:nvPr/>
        </p:nvSpPr>
        <p:spPr>
          <a:xfrm>
            <a:off x="508000" y="533400"/>
            <a:ext cx="203200" cy="114300"/>
          </a:xfrm>
          <a:prstGeom prst="rect">
            <a:avLst/>
          </a:prstGeom>
          <a:solidFill>
            <a:srgbClr val="D9663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E4EDCB-AA37-0C38-9A80-46DBA1D1E88B}"/>
              </a:ext>
            </a:extLst>
          </p:cNvPr>
          <p:cNvSpPr txBox="1"/>
          <p:nvPr/>
        </p:nvSpPr>
        <p:spPr>
          <a:xfrm>
            <a:off x="812800" y="508000"/>
            <a:ext cx="124906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D9663B"/>
                </a:solidFill>
                <a:latin typeface="Consolas" panose="020B0609020204030204" pitchFamily="49" charset="0"/>
              </a:rPr>
              <a:t>02 · </a:t>
            </a:r>
            <a:r>
              <a:rPr lang="ko-KR" altLang="en-US" sz="1000" b="1">
                <a:solidFill>
                  <a:srgbClr val="D9663B"/>
                </a:solidFill>
                <a:latin typeface="Consolas" panose="020B0609020204030204" pitchFamily="49" charset="0"/>
              </a:rPr>
              <a:t>감소의 해부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0D3F22-D7BB-1700-C48B-45C836274B5D}"/>
              </a:ext>
            </a:extLst>
          </p:cNvPr>
          <p:cNvSpPr txBox="1"/>
          <p:nvPr/>
        </p:nvSpPr>
        <p:spPr>
          <a:xfrm>
            <a:off x="508000" y="812800"/>
            <a:ext cx="4397358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깔때기</a:t>
            </a:r>
            <a:r>
              <a:rPr lang="en-US" altLang="ko-KR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넓게 시작해</a:t>
            </a:r>
            <a:r>
              <a:rPr lang="en-US" altLang="ko-KR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좁게 끝난다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6AAF44F-4334-4625-72E0-611E08172D2B}"/>
              </a:ext>
            </a:extLst>
          </p:cNvPr>
          <p:cNvSpPr/>
          <p:nvPr/>
        </p:nvSpPr>
        <p:spPr>
          <a:xfrm>
            <a:off x="1270000" y="1498600"/>
            <a:ext cx="6604000" cy="5842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A41B04-A147-FD9C-D662-E5DF8EF0E651}"/>
              </a:ext>
            </a:extLst>
          </p:cNvPr>
          <p:cNvSpPr txBox="1"/>
          <p:nvPr/>
        </p:nvSpPr>
        <p:spPr>
          <a:xfrm>
            <a:off x="3758315" y="1498600"/>
            <a:ext cx="1627369" cy="353943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700" b="1">
                <a:solidFill>
                  <a:srgbClr val="FFFFFF"/>
                </a:solidFill>
                <a:latin typeface="Consolas" panose="020B0609020204030204" pitchFamily="49" charset="0"/>
              </a:rPr>
              <a:t>5,000–10,000</a:t>
            </a:r>
            <a:endParaRPr lang="ko-KR" altLang="en-US" sz="17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B6AAA6-79B4-B7D2-8BBF-5A428884FA85}"/>
              </a:ext>
            </a:extLst>
          </p:cNvPr>
          <p:cNvSpPr txBox="1"/>
          <p:nvPr/>
        </p:nvSpPr>
        <p:spPr>
          <a:xfrm>
            <a:off x="8255000" y="1651000"/>
            <a:ext cx="518091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발견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39A0F3-9CD6-EA93-2E82-48A0403AF510}"/>
              </a:ext>
            </a:extLst>
          </p:cNvPr>
          <p:cNvSpPr txBox="1"/>
          <p:nvPr/>
        </p:nvSpPr>
        <p:spPr>
          <a:xfrm>
            <a:off x="4618499" y="2133600"/>
            <a:ext cx="364202" cy="30777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ko-KR" altLang="en-US" sz="1400">
                <a:solidFill>
                  <a:srgbClr val="8A8474"/>
                </a:solidFill>
                <a:latin typeface="맑은 고딕" panose="020B0503020000020004" pitchFamily="50" charset="-127"/>
              </a:rPr>
              <a:t>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333E2A-7203-C0B9-8E60-61D2701D407A}"/>
              </a:ext>
            </a:extLst>
          </p:cNvPr>
          <p:cNvSpPr txBox="1"/>
          <p:nvPr/>
        </p:nvSpPr>
        <p:spPr>
          <a:xfrm>
            <a:off x="5080000" y="2159000"/>
            <a:ext cx="1370888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D9663B"/>
                </a:solidFill>
                <a:latin typeface="맑은 고딕" panose="020B0503020000020004" pitchFamily="50" charset="-127"/>
              </a:rPr>
              <a:t>스크리닝 통과 </a:t>
            </a:r>
            <a:r>
              <a:rPr lang="en-US" altLang="ko-KR" sz="950" b="1">
                <a:solidFill>
                  <a:srgbClr val="D9663B"/>
                </a:solidFill>
                <a:latin typeface="맑은 고딕" panose="020B0503020000020004" pitchFamily="50" charset="-127"/>
              </a:rPr>
              <a:t>~2.5%</a:t>
            </a:r>
            <a:endParaRPr lang="ko-KR" altLang="en-US" sz="950" b="1">
              <a:solidFill>
                <a:srgbClr val="D966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01C965A-9B08-341E-3C9E-241EAC1BA58C}"/>
              </a:ext>
            </a:extLst>
          </p:cNvPr>
          <p:cNvSpPr/>
          <p:nvPr/>
        </p:nvSpPr>
        <p:spPr>
          <a:xfrm>
            <a:off x="2667000" y="2667000"/>
            <a:ext cx="3810000" cy="5842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B0B6A8-EE06-D3AF-1F55-C26707DD5C8C}"/>
              </a:ext>
            </a:extLst>
          </p:cNvPr>
          <p:cNvSpPr txBox="1"/>
          <p:nvPr/>
        </p:nvSpPr>
        <p:spPr>
          <a:xfrm>
            <a:off x="4239216" y="2667000"/>
            <a:ext cx="665567" cy="353943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700" b="1">
                <a:solidFill>
                  <a:srgbClr val="FFFFFF"/>
                </a:solidFill>
                <a:latin typeface="Consolas" panose="020B0609020204030204" pitchFamily="49" charset="0"/>
              </a:rPr>
              <a:t>~250</a:t>
            </a:r>
            <a:endParaRPr lang="ko-KR" altLang="en-US" sz="17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508D72-ACB8-ECE6-1102-2E81B4060866}"/>
              </a:ext>
            </a:extLst>
          </p:cNvPr>
          <p:cNvSpPr txBox="1"/>
          <p:nvPr/>
        </p:nvSpPr>
        <p:spPr>
          <a:xfrm>
            <a:off x="8255000" y="2819400"/>
            <a:ext cx="684803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전임상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667F97-4521-6B63-9E4F-8F1DFC684B30}"/>
              </a:ext>
            </a:extLst>
          </p:cNvPr>
          <p:cNvSpPr txBox="1"/>
          <p:nvPr/>
        </p:nvSpPr>
        <p:spPr>
          <a:xfrm>
            <a:off x="4618499" y="3302000"/>
            <a:ext cx="364202" cy="30777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ko-KR" altLang="en-US" sz="1400">
                <a:solidFill>
                  <a:srgbClr val="8A8474"/>
                </a:solidFill>
                <a:latin typeface="맑은 고딕" panose="020B0503020000020004" pitchFamily="50" charset="-127"/>
              </a:rPr>
              <a:t>▼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6FF735-C12D-5DAF-03F7-0BA90D91FC0E}"/>
              </a:ext>
            </a:extLst>
          </p:cNvPr>
          <p:cNvSpPr txBox="1"/>
          <p:nvPr/>
        </p:nvSpPr>
        <p:spPr>
          <a:xfrm>
            <a:off x="5080000" y="3327400"/>
            <a:ext cx="1024639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D9663B"/>
                </a:solidFill>
                <a:latin typeface="맑은 고딕" panose="020B0503020000020004" pitchFamily="50" charset="-127"/>
              </a:rPr>
              <a:t>임상 진입 </a:t>
            </a:r>
            <a:r>
              <a:rPr lang="en-US" altLang="ko-KR" sz="950" b="1">
                <a:solidFill>
                  <a:srgbClr val="D9663B"/>
                </a:solidFill>
                <a:latin typeface="맑은 고딕" panose="020B0503020000020004" pitchFamily="50" charset="-127"/>
              </a:rPr>
              <a:t>~2%</a:t>
            </a:r>
            <a:endParaRPr lang="ko-KR" altLang="en-US" sz="950" b="1">
              <a:solidFill>
                <a:srgbClr val="D966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7CC17C7-E6B8-9281-7EA4-96D64ECD2B49}"/>
              </a:ext>
            </a:extLst>
          </p:cNvPr>
          <p:cNvSpPr/>
          <p:nvPr/>
        </p:nvSpPr>
        <p:spPr>
          <a:xfrm>
            <a:off x="3619500" y="3835400"/>
            <a:ext cx="1905000" cy="5842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F3DA2D4-166C-0DE1-52BF-966955C7B513}"/>
              </a:ext>
            </a:extLst>
          </p:cNvPr>
          <p:cNvSpPr txBox="1"/>
          <p:nvPr/>
        </p:nvSpPr>
        <p:spPr>
          <a:xfrm>
            <a:off x="4419554" y="3835400"/>
            <a:ext cx="304892" cy="353943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700" b="1">
                <a:solidFill>
                  <a:srgbClr val="FFFFFF"/>
                </a:solidFill>
                <a:latin typeface="Consolas" panose="020B0609020204030204" pitchFamily="49" charset="0"/>
              </a:rPr>
              <a:t>5</a:t>
            </a:r>
            <a:endParaRPr lang="ko-KR" altLang="en-US" sz="17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4C0263-CD8C-92EE-49E8-C0AE556C6082}"/>
              </a:ext>
            </a:extLst>
          </p:cNvPr>
          <p:cNvSpPr txBox="1"/>
          <p:nvPr/>
        </p:nvSpPr>
        <p:spPr>
          <a:xfrm>
            <a:off x="8255000" y="3987800"/>
            <a:ext cx="910827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임상 진입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2ACE73-1EC0-4E39-6601-59CD121F8339}"/>
              </a:ext>
            </a:extLst>
          </p:cNvPr>
          <p:cNvSpPr txBox="1"/>
          <p:nvPr/>
        </p:nvSpPr>
        <p:spPr>
          <a:xfrm>
            <a:off x="4618499" y="4470400"/>
            <a:ext cx="364202" cy="30777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ko-KR" altLang="en-US" sz="1400">
                <a:solidFill>
                  <a:srgbClr val="8A8474"/>
                </a:solidFill>
                <a:latin typeface="맑은 고딕" panose="020B0503020000020004" pitchFamily="50" charset="-127"/>
              </a:rPr>
              <a:t>▼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E3CA37-8BBA-34C5-A950-D9270D6FB9DC}"/>
              </a:ext>
            </a:extLst>
          </p:cNvPr>
          <p:cNvSpPr txBox="1"/>
          <p:nvPr/>
        </p:nvSpPr>
        <p:spPr>
          <a:xfrm>
            <a:off x="5080000" y="4495800"/>
            <a:ext cx="1173719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D9663B"/>
                </a:solidFill>
                <a:latin typeface="맑은 고딕" panose="020B0503020000020004" pitchFamily="50" charset="-127"/>
              </a:rPr>
              <a:t>임상→승인 </a:t>
            </a:r>
            <a:r>
              <a:rPr lang="en-US" altLang="ko-KR" sz="950" b="1">
                <a:solidFill>
                  <a:srgbClr val="D9663B"/>
                </a:solidFill>
                <a:latin typeface="맑은 고딕" panose="020B0503020000020004" pitchFamily="50" charset="-127"/>
              </a:rPr>
              <a:t>~10%</a:t>
            </a:r>
            <a:endParaRPr lang="ko-KR" altLang="en-US" sz="950" b="1">
              <a:solidFill>
                <a:srgbClr val="D966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0E29DCF-90BA-B361-FC7F-AEA045F9AF74}"/>
              </a:ext>
            </a:extLst>
          </p:cNvPr>
          <p:cNvSpPr/>
          <p:nvPr/>
        </p:nvSpPr>
        <p:spPr>
          <a:xfrm>
            <a:off x="4127500" y="5003800"/>
            <a:ext cx="889000" cy="584200"/>
          </a:xfrm>
          <a:prstGeom prst="rect">
            <a:avLst/>
          </a:prstGeom>
          <a:solidFill>
            <a:srgbClr val="D9663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6B38BF-8B65-AD8F-73AB-057E8C6BAFD1}"/>
              </a:ext>
            </a:extLst>
          </p:cNvPr>
          <p:cNvSpPr txBox="1"/>
          <p:nvPr/>
        </p:nvSpPr>
        <p:spPr>
          <a:xfrm>
            <a:off x="4419554" y="5003800"/>
            <a:ext cx="304892" cy="353943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700" b="1">
                <a:solidFill>
                  <a:srgbClr val="FFFFFF"/>
                </a:solidFill>
                <a:latin typeface="Consolas" panose="020B0609020204030204" pitchFamily="49" charset="0"/>
              </a:rPr>
              <a:t>1</a:t>
            </a:r>
            <a:endParaRPr lang="ko-KR" altLang="en-US" sz="17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1FA462-143B-F4FF-9334-DF8105174EE3}"/>
              </a:ext>
            </a:extLst>
          </p:cNvPr>
          <p:cNvSpPr txBox="1"/>
          <p:nvPr/>
        </p:nvSpPr>
        <p:spPr>
          <a:xfrm>
            <a:off x="8255000" y="5156200"/>
            <a:ext cx="518091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 b="1">
                <a:solidFill>
                  <a:srgbClr val="23201B"/>
                </a:solidFill>
                <a:latin typeface="맑은 고딕" panose="020B0503020000020004" pitchFamily="50" charset="-127"/>
              </a:rPr>
              <a:t>승인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2CAB54-A8EF-FFF5-EFD7-9D32E3B309C9}"/>
              </a:ext>
            </a:extLst>
          </p:cNvPr>
          <p:cNvSpPr txBox="1"/>
          <p:nvPr/>
        </p:nvSpPr>
        <p:spPr>
          <a:xfrm>
            <a:off x="508000" y="6197600"/>
            <a:ext cx="481253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8A8474"/>
                </a:solidFill>
                <a:latin typeface="맑은 고딕" panose="020B0503020000020004" pitchFamily="50" charset="-127"/>
              </a:rPr>
              <a:t>※ </a:t>
            </a:r>
            <a:r>
              <a:rPr lang="ko-KR" altLang="en-US" sz="900">
                <a:solidFill>
                  <a:srgbClr val="8A8474"/>
                </a:solidFill>
                <a:latin typeface="맑은 고딕" panose="020B0503020000020004" pitchFamily="50" charset="-127"/>
              </a:rPr>
              <a:t>막대 폭은 도식 </a:t>
            </a:r>
            <a:r>
              <a:rPr lang="en-US" altLang="ko-KR" sz="900">
                <a:solidFill>
                  <a:srgbClr val="8A847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900">
                <a:solidFill>
                  <a:srgbClr val="8A8474"/>
                </a:solidFill>
                <a:latin typeface="맑은 고딕" panose="020B0503020000020004" pitchFamily="50" charset="-127"/>
              </a:rPr>
              <a:t>실제 비율</a:t>
            </a:r>
            <a:r>
              <a:rPr lang="en-US" altLang="ko-KR" sz="900">
                <a:solidFill>
                  <a:srgbClr val="8A847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00">
                <a:solidFill>
                  <a:srgbClr val="8A8474"/>
                </a:solidFill>
                <a:latin typeface="맑은 고딕" panose="020B0503020000020004" pitchFamily="50" charset="-127"/>
              </a:rPr>
              <a:t>로그 스케일</a:t>
            </a:r>
            <a:r>
              <a:rPr lang="en-US" altLang="ko-KR" sz="900">
                <a:solidFill>
                  <a:srgbClr val="8A8474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900">
                <a:solidFill>
                  <a:srgbClr val="8A8474"/>
                </a:solidFill>
                <a:latin typeface="맑은 고딕" panose="020B0503020000020004" pitchFamily="50" charset="-127"/>
              </a:rPr>
              <a:t>이 아님</a:t>
            </a:r>
            <a:r>
              <a:rPr lang="en-US" altLang="ko-KR" sz="900">
                <a:solidFill>
                  <a:srgbClr val="8A847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900">
                <a:solidFill>
                  <a:srgbClr val="8A8474"/>
                </a:solidFill>
                <a:latin typeface="맑은 고딕" panose="020B0503020000020004" pitchFamily="50" charset="-127"/>
              </a:rPr>
              <a:t>후보 수는 통상 인용치</a:t>
            </a:r>
            <a:r>
              <a:rPr lang="en-US" altLang="ko-KR" sz="900">
                <a:solidFill>
                  <a:srgbClr val="8A8474"/>
                </a:solidFill>
                <a:latin typeface="맑은 고딕" panose="020B0503020000020004" pitchFamily="50" charset="-127"/>
              </a:rPr>
              <a:t>(FDA·PhRMA).</a:t>
            </a:r>
            <a:endParaRPr lang="ko-KR" altLang="en-US" sz="900">
              <a:solidFill>
                <a:srgbClr val="8A847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7BEDCDA-24E7-8051-F866-2C8924F9093B}"/>
              </a:ext>
            </a:extLst>
          </p:cNvPr>
          <p:cNvSpPr/>
          <p:nvPr/>
        </p:nvSpPr>
        <p:spPr>
          <a:xfrm>
            <a:off x="508000" y="6502400"/>
            <a:ext cx="11176000" cy="10160"/>
          </a:xfrm>
          <a:prstGeom prst="rect">
            <a:avLst/>
          </a:prstGeom>
          <a:solidFill>
            <a:srgbClr val="D8D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0C1C8F-AD1E-A67F-1302-D80DE2111DC3}"/>
              </a:ext>
            </a:extLst>
          </p:cNvPr>
          <p:cNvSpPr txBox="1"/>
          <p:nvPr/>
        </p:nvSpPr>
        <p:spPr>
          <a:xfrm>
            <a:off x="508000" y="6553200"/>
            <a:ext cx="1364476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A8474"/>
                </a:solidFill>
                <a:latin typeface="맑은 고딕" panose="020B0503020000020004" pitchFamily="50" charset="-127"/>
              </a:rPr>
              <a:t>3 / 6 · </a:t>
            </a:r>
            <a:r>
              <a:rPr lang="ko-KR" altLang="en-US" sz="850">
                <a:solidFill>
                  <a:srgbClr val="8A8474"/>
                </a:solidFill>
                <a:latin typeface="맑은 고딕" panose="020B0503020000020004" pitchFamily="50" charset="-127"/>
              </a:rPr>
              <a:t>신약 개발의 여정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1128B2-766B-0576-EE25-EEF821F3F692}"/>
              </a:ext>
            </a:extLst>
          </p:cNvPr>
          <p:cNvSpPr txBox="1"/>
          <p:nvPr/>
        </p:nvSpPr>
        <p:spPr>
          <a:xfrm>
            <a:off x="10550356" y="6553200"/>
            <a:ext cx="113364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A8474"/>
                </a:solidFill>
                <a:latin typeface="Consolas" panose="020B0609020204030204" pitchFamily="49" charset="0"/>
              </a:rPr>
              <a:t>DRUG DEVELOPMENT</a:t>
            </a:r>
            <a:endParaRPr lang="ko-KR" altLang="en-US" sz="850">
              <a:solidFill>
                <a:srgbClr val="8A8474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85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218E57F-5658-D740-E78B-CF01164D43AB}"/>
              </a:ext>
            </a:extLst>
          </p:cNvPr>
          <p:cNvSpPr/>
          <p:nvPr/>
        </p:nvSpPr>
        <p:spPr>
          <a:xfrm>
            <a:off x="508000" y="533400"/>
            <a:ext cx="203200" cy="1143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958BA9-9E32-5A9D-B8C7-3C9747D42C1A}"/>
              </a:ext>
            </a:extLst>
          </p:cNvPr>
          <p:cNvSpPr txBox="1"/>
          <p:nvPr/>
        </p:nvSpPr>
        <p:spPr>
          <a:xfrm>
            <a:off x="812800" y="508000"/>
            <a:ext cx="126188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0E7C7B"/>
                </a:solidFill>
                <a:latin typeface="Consolas" panose="020B0609020204030204" pitchFamily="49" charset="0"/>
              </a:rPr>
              <a:t>03 · </a:t>
            </a:r>
            <a:r>
              <a:rPr lang="ko-KR" altLang="en-US" sz="1000" b="1">
                <a:solidFill>
                  <a:srgbClr val="0E7C7B"/>
                </a:solidFill>
                <a:latin typeface="Consolas" panose="020B0609020204030204" pitchFamily="49" charset="0"/>
              </a:rPr>
              <a:t>비용 </a:t>
            </a:r>
            <a:r>
              <a:rPr lang="en-US" altLang="ko-KR" sz="1000" b="1">
                <a:solidFill>
                  <a:srgbClr val="0E7C7B"/>
                </a:solidFill>
                <a:latin typeface="Consolas" panose="020B0609020204030204" pitchFamily="49" charset="0"/>
              </a:rPr>
              <a:t>· </a:t>
            </a:r>
            <a:r>
              <a:rPr lang="ko-KR" altLang="en-US" sz="1000" b="1">
                <a:solidFill>
                  <a:srgbClr val="0E7C7B"/>
                </a:solidFill>
                <a:latin typeface="Consolas" panose="020B0609020204030204" pitchFamily="49" charset="0"/>
              </a:rPr>
              <a:t>시간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4682E-631C-BD73-75E9-887E11CFF031}"/>
              </a:ext>
            </a:extLst>
          </p:cNvPr>
          <p:cNvSpPr txBox="1"/>
          <p:nvPr/>
        </p:nvSpPr>
        <p:spPr>
          <a:xfrm>
            <a:off x="508000" y="812800"/>
            <a:ext cx="3704860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년이 어디로</a:t>
            </a:r>
            <a:r>
              <a:rPr lang="en-US" altLang="ko-KR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비용은 얼마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6F757B5-7063-83AA-C78A-3594608423FB}"/>
              </a:ext>
            </a:extLst>
          </p:cNvPr>
          <p:cNvSpPr/>
          <p:nvPr/>
        </p:nvSpPr>
        <p:spPr>
          <a:xfrm>
            <a:off x="508000" y="1397000"/>
            <a:ext cx="5969000" cy="45720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E9C28-8D74-2E7C-ECF4-738C19EEBEFA}"/>
              </a:ext>
            </a:extLst>
          </p:cNvPr>
          <p:cNvSpPr txBox="1"/>
          <p:nvPr/>
        </p:nvSpPr>
        <p:spPr>
          <a:xfrm>
            <a:off x="787400" y="1625600"/>
            <a:ext cx="2127505" cy="28469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50" b="1">
                <a:solidFill>
                  <a:srgbClr val="23201B"/>
                </a:solidFill>
                <a:latin typeface="맑은 고딕" panose="020B0503020000020004" pitchFamily="50" charset="-127"/>
              </a:rPr>
              <a:t>임상 단계별 평균 기간 </a:t>
            </a:r>
            <a:r>
              <a:rPr lang="en-US" altLang="ko-KR" sz="1250" b="1">
                <a:solidFill>
                  <a:srgbClr val="23201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 b="1">
                <a:solidFill>
                  <a:srgbClr val="23201B"/>
                </a:solidFill>
                <a:latin typeface="맑은 고딕" panose="020B0503020000020004" pitchFamily="50" charset="-127"/>
              </a:rPr>
              <a:t>년</a:t>
            </a:r>
            <a:r>
              <a:rPr lang="en-US" altLang="ko-KR" sz="1250" b="1">
                <a:solidFill>
                  <a:srgbClr val="23201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50" b="1">
              <a:solidFill>
                <a:srgbClr val="23201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20D1BA-5723-8BC7-CD69-DC64147173B7}"/>
              </a:ext>
            </a:extLst>
          </p:cNvPr>
          <p:cNvSpPr txBox="1"/>
          <p:nvPr/>
        </p:nvSpPr>
        <p:spPr>
          <a:xfrm>
            <a:off x="787400" y="2184400"/>
            <a:ext cx="710451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23201B"/>
                </a:solidFill>
                <a:latin typeface="맑은 고딕" panose="020B0503020000020004" pitchFamily="50" charset="-127"/>
              </a:rPr>
              <a:t>임상 </a:t>
            </a:r>
            <a:r>
              <a:rPr lang="en-US" altLang="ko-KR" sz="1050">
                <a:solidFill>
                  <a:srgbClr val="23201B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050">
                <a:solidFill>
                  <a:srgbClr val="23201B"/>
                </a:solidFill>
                <a:latin typeface="맑은 고딕" panose="020B0503020000020004" pitchFamily="50" charset="-127"/>
              </a:rPr>
              <a:t>상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636DE65-47B5-6811-D8E7-B5A3C381DBA9}"/>
              </a:ext>
            </a:extLst>
          </p:cNvPr>
          <p:cNvSpPr/>
          <p:nvPr/>
        </p:nvSpPr>
        <p:spPr>
          <a:xfrm>
            <a:off x="2032000" y="2133600"/>
            <a:ext cx="2069042" cy="2794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28A511-BC26-B994-6C9F-1E0C41057D31}"/>
              </a:ext>
            </a:extLst>
          </p:cNvPr>
          <p:cNvSpPr txBox="1"/>
          <p:nvPr/>
        </p:nvSpPr>
        <p:spPr>
          <a:xfrm>
            <a:off x="4202642" y="2171700"/>
            <a:ext cx="52450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8A8474"/>
                </a:solidFill>
                <a:latin typeface="Consolas" panose="020B0609020204030204" pitchFamily="49" charset="0"/>
              </a:rPr>
              <a:t>2.3</a:t>
            </a:r>
            <a:r>
              <a:rPr lang="ko-KR" altLang="en-US" sz="1000" b="1">
                <a:solidFill>
                  <a:srgbClr val="8A8474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FD40CA-A54C-F2B3-1C3E-C625613589AA}"/>
              </a:ext>
            </a:extLst>
          </p:cNvPr>
          <p:cNvSpPr txBox="1"/>
          <p:nvPr/>
        </p:nvSpPr>
        <p:spPr>
          <a:xfrm>
            <a:off x="787400" y="2743200"/>
            <a:ext cx="710451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23201B"/>
                </a:solidFill>
                <a:latin typeface="맑은 고딕" panose="020B0503020000020004" pitchFamily="50" charset="-127"/>
              </a:rPr>
              <a:t>임상 </a:t>
            </a:r>
            <a:r>
              <a:rPr lang="en-US" altLang="ko-KR" sz="1050">
                <a:solidFill>
                  <a:srgbClr val="23201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50">
                <a:solidFill>
                  <a:srgbClr val="23201B"/>
                </a:solidFill>
                <a:latin typeface="맑은 고딕" panose="020B0503020000020004" pitchFamily="50" charset="-127"/>
              </a:rPr>
              <a:t>상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EFEF381-27B9-01F4-D21C-FA48748586F9}"/>
              </a:ext>
            </a:extLst>
          </p:cNvPr>
          <p:cNvSpPr/>
          <p:nvPr/>
        </p:nvSpPr>
        <p:spPr>
          <a:xfrm>
            <a:off x="2032000" y="2692400"/>
            <a:ext cx="3238500" cy="2794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BE33F1-C509-6736-11C6-64007B2128A5}"/>
              </a:ext>
            </a:extLst>
          </p:cNvPr>
          <p:cNvSpPr txBox="1"/>
          <p:nvPr/>
        </p:nvSpPr>
        <p:spPr>
          <a:xfrm>
            <a:off x="5372100" y="2730500"/>
            <a:ext cx="52450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8A8474"/>
                </a:solidFill>
                <a:latin typeface="Consolas" panose="020B0609020204030204" pitchFamily="49" charset="0"/>
              </a:rPr>
              <a:t>3.6</a:t>
            </a:r>
            <a:r>
              <a:rPr lang="ko-KR" altLang="en-US" sz="1000" b="1">
                <a:solidFill>
                  <a:srgbClr val="8A8474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41B34C-6145-04BA-D6FB-731A4230C7E2}"/>
              </a:ext>
            </a:extLst>
          </p:cNvPr>
          <p:cNvSpPr txBox="1"/>
          <p:nvPr/>
        </p:nvSpPr>
        <p:spPr>
          <a:xfrm>
            <a:off x="787400" y="3302000"/>
            <a:ext cx="710451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23201B"/>
                </a:solidFill>
                <a:latin typeface="맑은 고딕" panose="020B0503020000020004" pitchFamily="50" charset="-127"/>
              </a:rPr>
              <a:t>임상 </a:t>
            </a:r>
            <a:r>
              <a:rPr lang="en-US" altLang="ko-KR" sz="1050">
                <a:solidFill>
                  <a:srgbClr val="23201B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050">
                <a:solidFill>
                  <a:srgbClr val="23201B"/>
                </a:solidFill>
                <a:latin typeface="맑은 고딕" panose="020B0503020000020004" pitchFamily="50" charset="-127"/>
              </a:rPr>
              <a:t>상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2D9D0D45-BF69-AEF1-E3DF-9065230AD40A}"/>
              </a:ext>
            </a:extLst>
          </p:cNvPr>
          <p:cNvSpPr/>
          <p:nvPr/>
        </p:nvSpPr>
        <p:spPr>
          <a:xfrm>
            <a:off x="2032000" y="3251200"/>
            <a:ext cx="2968625" cy="2794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CEB4A3-8B1F-4D83-4680-854833AB7CC4}"/>
              </a:ext>
            </a:extLst>
          </p:cNvPr>
          <p:cNvSpPr txBox="1"/>
          <p:nvPr/>
        </p:nvSpPr>
        <p:spPr>
          <a:xfrm>
            <a:off x="5102225" y="3289300"/>
            <a:ext cx="52450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8A8474"/>
                </a:solidFill>
                <a:latin typeface="Consolas" panose="020B0609020204030204" pitchFamily="49" charset="0"/>
              </a:rPr>
              <a:t>3.3</a:t>
            </a:r>
            <a:r>
              <a:rPr lang="ko-KR" altLang="en-US" sz="1000" b="1">
                <a:solidFill>
                  <a:srgbClr val="8A8474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2FA676-8B43-4E34-7D6F-94B526CE4F0C}"/>
              </a:ext>
            </a:extLst>
          </p:cNvPr>
          <p:cNvSpPr txBox="1"/>
          <p:nvPr/>
        </p:nvSpPr>
        <p:spPr>
          <a:xfrm>
            <a:off x="787400" y="3860800"/>
            <a:ext cx="753732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>
                <a:solidFill>
                  <a:srgbClr val="23201B"/>
                </a:solidFill>
                <a:latin typeface="맑은 고딕" panose="020B0503020000020004" pitchFamily="50" charset="-127"/>
              </a:rPr>
              <a:t>FDA </a:t>
            </a:r>
            <a:r>
              <a:rPr lang="ko-KR" altLang="en-US" sz="1050">
                <a:solidFill>
                  <a:srgbClr val="23201B"/>
                </a:solidFill>
                <a:latin typeface="맑은 고딕" panose="020B0503020000020004" pitchFamily="50" charset="-127"/>
              </a:rPr>
              <a:t>검토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60495C23-7707-A9CB-EB06-D46C5CD0E1AD}"/>
              </a:ext>
            </a:extLst>
          </p:cNvPr>
          <p:cNvSpPr/>
          <p:nvPr/>
        </p:nvSpPr>
        <p:spPr>
          <a:xfrm>
            <a:off x="2032000" y="3810000"/>
            <a:ext cx="1169458" cy="2794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868ED8-6E3F-C0C9-D0FC-70FF97C7DA0A}"/>
              </a:ext>
            </a:extLst>
          </p:cNvPr>
          <p:cNvSpPr txBox="1"/>
          <p:nvPr/>
        </p:nvSpPr>
        <p:spPr>
          <a:xfrm>
            <a:off x="3303058" y="3848100"/>
            <a:ext cx="52450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8A8474"/>
                </a:solidFill>
                <a:latin typeface="Consolas" panose="020B0609020204030204" pitchFamily="49" charset="0"/>
              </a:rPr>
              <a:t>1.3</a:t>
            </a:r>
            <a:r>
              <a:rPr lang="ko-KR" altLang="en-US" sz="1000" b="1">
                <a:solidFill>
                  <a:srgbClr val="8A8474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8753944B-B0AF-92EA-2D70-1F15B588F7ED}"/>
              </a:ext>
            </a:extLst>
          </p:cNvPr>
          <p:cNvSpPr/>
          <p:nvPr/>
        </p:nvSpPr>
        <p:spPr>
          <a:xfrm>
            <a:off x="787400" y="4445000"/>
            <a:ext cx="5410200" cy="10160"/>
          </a:xfrm>
          <a:prstGeom prst="rect">
            <a:avLst/>
          </a:prstGeom>
          <a:solidFill>
            <a:srgbClr val="D8D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928131-8E34-66C6-540D-DF1B763C6243}"/>
              </a:ext>
            </a:extLst>
          </p:cNvPr>
          <p:cNvSpPr txBox="1"/>
          <p:nvPr/>
        </p:nvSpPr>
        <p:spPr>
          <a:xfrm>
            <a:off x="787400" y="4572000"/>
            <a:ext cx="2904962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임상</a:t>
            </a:r>
            <a:r>
              <a:rPr lang="en-US" altLang="ko-KR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~</a:t>
            </a:r>
            <a:r>
              <a:rPr lang="ko-KR" altLang="en-US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검토 합계 </a:t>
            </a:r>
            <a:r>
              <a:rPr lang="en-US" altLang="ko-KR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~10.5</a:t>
            </a:r>
            <a:r>
              <a:rPr lang="ko-KR" altLang="en-US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발견</a:t>
            </a:r>
            <a:r>
              <a:rPr lang="en-US" altLang="ko-KR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 b="1">
                <a:solidFill>
                  <a:srgbClr val="0E7C7B"/>
                </a:solidFill>
                <a:latin typeface="맑은 고딕" panose="020B0503020000020004" pitchFamily="50" charset="-127"/>
              </a:rPr>
              <a:t>전임상 별도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2286FBDF-3929-04F9-726B-BB7F13782051}"/>
              </a:ext>
            </a:extLst>
          </p:cNvPr>
          <p:cNvSpPr/>
          <p:nvPr/>
        </p:nvSpPr>
        <p:spPr>
          <a:xfrm>
            <a:off x="6756400" y="1397000"/>
            <a:ext cx="4927600" cy="45720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AA6D6F-ABC8-E7C4-C010-EAA147B4EC41}"/>
              </a:ext>
            </a:extLst>
          </p:cNvPr>
          <p:cNvSpPr txBox="1"/>
          <p:nvPr/>
        </p:nvSpPr>
        <p:spPr>
          <a:xfrm>
            <a:off x="7035800" y="1625600"/>
            <a:ext cx="2287806" cy="28469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50" b="1">
                <a:solidFill>
                  <a:srgbClr val="23201B"/>
                </a:solidFill>
                <a:latin typeface="맑은 고딕" panose="020B0503020000020004" pitchFamily="50" charset="-127"/>
              </a:rPr>
              <a:t>평균 개발 비용 </a:t>
            </a:r>
            <a:r>
              <a:rPr lang="en-US" altLang="ko-KR" sz="1250" b="1">
                <a:solidFill>
                  <a:srgbClr val="23201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 b="1">
                <a:solidFill>
                  <a:srgbClr val="23201B"/>
                </a:solidFill>
                <a:latin typeface="맑은 고딕" panose="020B0503020000020004" pitchFamily="50" charset="-127"/>
              </a:rPr>
              <a:t>정의에 따라</a:t>
            </a:r>
            <a:r>
              <a:rPr lang="en-US" altLang="ko-KR" sz="1250" b="1">
                <a:solidFill>
                  <a:srgbClr val="23201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50" b="1">
              <a:solidFill>
                <a:srgbClr val="23201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19BCE6-C58F-6C17-6A22-AA60E1692E37}"/>
              </a:ext>
            </a:extLst>
          </p:cNvPr>
          <p:cNvSpPr txBox="1"/>
          <p:nvPr/>
        </p:nvSpPr>
        <p:spPr>
          <a:xfrm>
            <a:off x="7035800" y="2133600"/>
            <a:ext cx="1595309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0E7C7B"/>
                </a:solidFill>
                <a:latin typeface="Consolas" panose="020B0609020204030204" pitchFamily="49" charset="0"/>
              </a:rPr>
              <a:t>$2.6B</a:t>
            </a:r>
            <a:endParaRPr lang="ko-KR" altLang="en-US" sz="4000" b="1">
              <a:solidFill>
                <a:srgbClr val="0E7C7B"/>
              </a:solidFill>
              <a:latin typeface="Consolas" panose="020B0609020204030204" pitchFamily="49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5668065-B5D4-F8A6-F686-BE00A169C1C0}"/>
              </a:ext>
            </a:extLst>
          </p:cNvPr>
          <p:cNvSpPr txBox="1"/>
          <p:nvPr/>
        </p:nvSpPr>
        <p:spPr>
          <a:xfrm>
            <a:off x="7035800" y="2819400"/>
            <a:ext cx="4368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8A8474"/>
                </a:solidFill>
                <a:latin typeface="맑은 고딕" panose="020B0503020000020004" pitchFamily="50" charset="-127"/>
              </a:rPr>
              <a:t>Tufts/DiMasi · </a:t>
            </a:r>
            <a:r>
              <a:rPr lang="ko-KR" altLang="en-US" sz="1000">
                <a:solidFill>
                  <a:srgbClr val="8A8474"/>
                </a:solidFill>
                <a:latin typeface="맑은 고딕" panose="020B0503020000020004" pitchFamily="50" charset="-127"/>
              </a:rPr>
              <a:t>실패</a:t>
            </a:r>
            <a:r>
              <a:rPr lang="en-US" altLang="ko-KR" sz="1000">
                <a:solidFill>
                  <a:srgbClr val="8A847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A8474"/>
                </a:solidFill>
                <a:latin typeface="맑은 고딕" panose="020B0503020000020004" pitchFamily="50" charset="-127"/>
              </a:rPr>
              <a:t>자본비용 포함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394811AC-EE11-E216-4BEE-C187B9BA31E4}"/>
              </a:ext>
            </a:extLst>
          </p:cNvPr>
          <p:cNvSpPr/>
          <p:nvPr/>
        </p:nvSpPr>
        <p:spPr>
          <a:xfrm>
            <a:off x="7035800" y="3403600"/>
            <a:ext cx="4368800" cy="10160"/>
          </a:xfrm>
          <a:prstGeom prst="rect">
            <a:avLst/>
          </a:prstGeom>
          <a:solidFill>
            <a:srgbClr val="D8D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D0C1319-3C90-161A-43C0-74B38B5832FC}"/>
              </a:ext>
            </a:extLst>
          </p:cNvPr>
          <p:cNvSpPr txBox="1"/>
          <p:nvPr/>
        </p:nvSpPr>
        <p:spPr>
          <a:xfrm>
            <a:off x="7035800" y="3581400"/>
            <a:ext cx="1242648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D9663B"/>
                </a:solidFill>
                <a:latin typeface="Consolas" panose="020B0609020204030204" pitchFamily="49" charset="0"/>
              </a:rPr>
              <a:t>$708M</a:t>
            </a:r>
            <a:endParaRPr lang="ko-KR" altLang="en-US" sz="3000" b="1">
              <a:solidFill>
                <a:srgbClr val="D9663B"/>
              </a:solidFill>
              <a:latin typeface="Consolas" panose="020B0609020204030204" pitchFamily="49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D27C2E0-6163-2FC3-C58B-79B2F10079B7}"/>
              </a:ext>
            </a:extLst>
          </p:cNvPr>
          <p:cNvSpPr txBox="1"/>
          <p:nvPr/>
        </p:nvSpPr>
        <p:spPr>
          <a:xfrm>
            <a:off x="7035800" y="4140200"/>
            <a:ext cx="4368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8A8474"/>
                </a:solidFill>
                <a:latin typeface="맑은 고딕" panose="020B0503020000020004" pitchFamily="50" charset="-127"/>
              </a:rPr>
              <a:t>RAND 2025 · </a:t>
            </a:r>
            <a:r>
              <a:rPr lang="ko-KR" altLang="en-US" sz="1000">
                <a:solidFill>
                  <a:srgbClr val="8A8474"/>
                </a:solidFill>
                <a:latin typeface="맑은 고딕" panose="020B0503020000020004" pitchFamily="50" charset="-127"/>
              </a:rPr>
              <a:t>중앙값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37E5D8-5B2C-A755-8D2A-CD5C40B4DE43}"/>
              </a:ext>
            </a:extLst>
          </p:cNvPr>
          <p:cNvSpPr txBox="1"/>
          <p:nvPr/>
        </p:nvSpPr>
        <p:spPr>
          <a:xfrm>
            <a:off x="7035800" y="5334000"/>
            <a:ext cx="43688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00">
                <a:solidFill>
                  <a:srgbClr val="D9663B"/>
                </a:solidFill>
                <a:latin typeface="맑은 고딕" panose="020B0503020000020004" pitchFamily="50" charset="-127"/>
              </a:rPr>
              <a:t>⚠ 무엇을 비용으로 세느냐의 차이 </a:t>
            </a:r>
            <a:r>
              <a:rPr lang="en-US" altLang="ko-KR" sz="900">
                <a:solidFill>
                  <a:srgbClr val="D9663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900">
                <a:solidFill>
                  <a:srgbClr val="D9663B"/>
                </a:solidFill>
                <a:latin typeface="맑은 고딕" panose="020B0503020000020004" pitchFamily="50" charset="-127"/>
              </a:rPr>
              <a:t>통상치</a:t>
            </a:r>
            <a:r>
              <a:rPr lang="en-US" altLang="ko-KR" sz="900">
                <a:solidFill>
                  <a:srgbClr val="D966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D9663B"/>
                </a:solidFill>
                <a:latin typeface="맑은 고딕" panose="020B0503020000020004" pitchFamily="50" charset="-127"/>
              </a:rPr>
              <a:t>대안치 병기</a:t>
            </a:r>
            <a:r>
              <a:rPr lang="en-US" altLang="ko-KR" sz="900">
                <a:solidFill>
                  <a:srgbClr val="D9663B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D966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D802696B-4877-D4D5-79E9-9A713AEA89F4}"/>
              </a:ext>
            </a:extLst>
          </p:cNvPr>
          <p:cNvSpPr/>
          <p:nvPr/>
        </p:nvSpPr>
        <p:spPr>
          <a:xfrm>
            <a:off x="508000" y="6502400"/>
            <a:ext cx="11176000" cy="10160"/>
          </a:xfrm>
          <a:prstGeom prst="rect">
            <a:avLst/>
          </a:prstGeom>
          <a:solidFill>
            <a:srgbClr val="D8D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761931-B359-B9EF-42DF-EFDDFDA5F215}"/>
              </a:ext>
            </a:extLst>
          </p:cNvPr>
          <p:cNvSpPr txBox="1"/>
          <p:nvPr/>
        </p:nvSpPr>
        <p:spPr>
          <a:xfrm>
            <a:off x="508000" y="6553200"/>
            <a:ext cx="1364476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A8474"/>
                </a:solidFill>
                <a:latin typeface="맑은 고딕" panose="020B0503020000020004" pitchFamily="50" charset="-127"/>
              </a:rPr>
              <a:t>4 / 6 · </a:t>
            </a:r>
            <a:r>
              <a:rPr lang="ko-KR" altLang="en-US" sz="850">
                <a:solidFill>
                  <a:srgbClr val="8A8474"/>
                </a:solidFill>
                <a:latin typeface="맑은 고딕" panose="020B0503020000020004" pitchFamily="50" charset="-127"/>
              </a:rPr>
              <a:t>신약 개발의 여정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C0073FC-2D3C-A60E-DA55-17D37A72676E}"/>
              </a:ext>
            </a:extLst>
          </p:cNvPr>
          <p:cNvSpPr txBox="1"/>
          <p:nvPr/>
        </p:nvSpPr>
        <p:spPr>
          <a:xfrm>
            <a:off x="10550356" y="6553200"/>
            <a:ext cx="113364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A8474"/>
                </a:solidFill>
                <a:latin typeface="Consolas" panose="020B0609020204030204" pitchFamily="49" charset="0"/>
              </a:rPr>
              <a:t>DRUG DEVELOPMENT</a:t>
            </a:r>
            <a:endParaRPr lang="ko-KR" altLang="en-US" sz="850">
              <a:solidFill>
                <a:srgbClr val="8A8474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71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7269BBDE-3022-932F-4293-7D738408D6A5}"/>
              </a:ext>
            </a:extLst>
          </p:cNvPr>
          <p:cNvSpPr/>
          <p:nvPr/>
        </p:nvSpPr>
        <p:spPr>
          <a:xfrm>
            <a:off x="508000" y="533400"/>
            <a:ext cx="203200" cy="114300"/>
          </a:xfrm>
          <a:prstGeom prst="rect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D542B5-A8DF-4D9A-47E7-E14913E9EA95}"/>
              </a:ext>
            </a:extLst>
          </p:cNvPr>
          <p:cNvSpPr txBox="1"/>
          <p:nvPr/>
        </p:nvSpPr>
        <p:spPr>
          <a:xfrm>
            <a:off x="812800" y="508000"/>
            <a:ext cx="105028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0E7C7B"/>
                </a:solidFill>
                <a:latin typeface="Consolas" panose="020B0609020204030204" pitchFamily="49" charset="0"/>
              </a:rPr>
              <a:t>04 · </a:t>
            </a:r>
            <a:r>
              <a:rPr lang="ko-KR" altLang="en-US" sz="1000" b="1">
                <a:solidFill>
                  <a:srgbClr val="0E7C7B"/>
                </a:solidFill>
                <a:latin typeface="Consolas" panose="020B0609020204030204" pitchFamily="49" charset="0"/>
              </a:rPr>
              <a:t>인사이트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910308-E846-E121-1792-0B42E7296AE4}"/>
              </a:ext>
            </a:extLst>
          </p:cNvPr>
          <p:cNvSpPr txBox="1"/>
          <p:nvPr/>
        </p:nvSpPr>
        <p:spPr>
          <a:xfrm>
            <a:off x="508000" y="812800"/>
            <a:ext cx="1511952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23201B"/>
                </a:solidFill>
                <a:latin typeface="맑은 고딕" panose="020B0503020000020004" pitchFamily="50" charset="-127"/>
              </a:rPr>
              <a:t>세 줄 요약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C4F1CDE-B167-45FC-1321-B9CBAEE4F0B3}"/>
              </a:ext>
            </a:extLst>
          </p:cNvPr>
          <p:cNvSpPr/>
          <p:nvPr/>
        </p:nvSpPr>
        <p:spPr>
          <a:xfrm>
            <a:off x="508000" y="1473200"/>
            <a:ext cx="11176000" cy="14732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86275E05-1F37-09C6-66FC-349A2AF8CD1C}"/>
              </a:ext>
            </a:extLst>
          </p:cNvPr>
          <p:cNvSpPr/>
          <p:nvPr/>
        </p:nvSpPr>
        <p:spPr>
          <a:xfrm>
            <a:off x="787400" y="1778000"/>
            <a:ext cx="381000" cy="3810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EBD8C6-683F-932E-ECD5-9AF654B6E4E0}"/>
              </a:ext>
            </a:extLst>
          </p:cNvPr>
          <p:cNvSpPr txBox="1"/>
          <p:nvPr/>
        </p:nvSpPr>
        <p:spPr>
          <a:xfrm>
            <a:off x="808623" y="17907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01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13A88D-54BE-5E33-1762-F7AC77778357}"/>
              </a:ext>
            </a:extLst>
          </p:cNvPr>
          <p:cNvSpPr txBox="1"/>
          <p:nvPr/>
        </p:nvSpPr>
        <p:spPr>
          <a:xfrm>
            <a:off x="1397000" y="1752600"/>
            <a:ext cx="1933543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23201B"/>
                </a:solidFill>
                <a:latin typeface="맑은 고딕" panose="020B0503020000020004" pitchFamily="50" charset="-127"/>
              </a:rPr>
              <a:t>끝까지 가는 건 </a:t>
            </a:r>
            <a:r>
              <a:rPr lang="en-US" altLang="ko-KR" sz="1500" b="1">
                <a:solidFill>
                  <a:srgbClr val="23201B"/>
                </a:solidFill>
                <a:latin typeface="맑은 고딕" panose="020B0503020000020004" pitchFamily="50" charset="-127"/>
              </a:rPr>
              <a:t>10%</a:t>
            </a:r>
            <a:endParaRPr lang="ko-KR" altLang="en-US" sz="1500" b="1">
              <a:solidFill>
                <a:srgbClr val="23201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7FCA56-0205-AC75-E396-6474776DFABE}"/>
              </a:ext>
            </a:extLst>
          </p:cNvPr>
          <p:cNvSpPr txBox="1"/>
          <p:nvPr/>
        </p:nvSpPr>
        <p:spPr>
          <a:xfrm>
            <a:off x="1397000" y="2133600"/>
            <a:ext cx="9906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임상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상에 들어간 약의 약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10%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만 승인에 도달한다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출처별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6.7~13.8%). 2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상이 가장 좁은 관문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통과율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28%.</a:t>
            </a:r>
            <a:endParaRPr lang="ko-KR" altLang="en-US" sz="1100">
              <a:solidFill>
                <a:srgbClr val="5A544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1DAEF8E-F08E-53D3-6DE7-AE1C1F1E206B}"/>
              </a:ext>
            </a:extLst>
          </p:cNvPr>
          <p:cNvSpPr/>
          <p:nvPr/>
        </p:nvSpPr>
        <p:spPr>
          <a:xfrm>
            <a:off x="508000" y="3098800"/>
            <a:ext cx="11176000" cy="14732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ED8A2A31-C424-EC4D-B78B-7182021008CD}"/>
              </a:ext>
            </a:extLst>
          </p:cNvPr>
          <p:cNvSpPr/>
          <p:nvPr/>
        </p:nvSpPr>
        <p:spPr>
          <a:xfrm>
            <a:off x="787400" y="3403600"/>
            <a:ext cx="381000" cy="3810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61BCB9-0836-7164-1FE1-D7BD6F750A32}"/>
              </a:ext>
            </a:extLst>
          </p:cNvPr>
          <p:cNvSpPr txBox="1"/>
          <p:nvPr/>
        </p:nvSpPr>
        <p:spPr>
          <a:xfrm>
            <a:off x="808623" y="34163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02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A10A0F-036F-BB0E-86CD-B386C6240374}"/>
              </a:ext>
            </a:extLst>
          </p:cNvPr>
          <p:cNvSpPr txBox="1"/>
          <p:nvPr/>
        </p:nvSpPr>
        <p:spPr>
          <a:xfrm>
            <a:off x="1397000" y="3378200"/>
            <a:ext cx="1665841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23201B"/>
                </a:solidFill>
                <a:latin typeface="맑은 고딕" panose="020B0503020000020004" pitchFamily="50" charset="-127"/>
              </a:rPr>
              <a:t>비용은 정의 싸움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19E66B-02E3-8361-4F1B-4CB339FBDD2C}"/>
              </a:ext>
            </a:extLst>
          </p:cNvPr>
          <p:cNvSpPr txBox="1"/>
          <p:nvPr/>
        </p:nvSpPr>
        <p:spPr>
          <a:xfrm>
            <a:off x="1397000" y="3759200"/>
            <a:ext cx="9906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통상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$2.6B(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실패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자본비용 포함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, Tufts)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과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RAND $708M(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중앙값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의 차이는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무엇을 비용으로 세느냐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의 차이다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5A544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8139162-6E9C-88F6-5196-B0E4DABE998C}"/>
              </a:ext>
            </a:extLst>
          </p:cNvPr>
          <p:cNvSpPr/>
          <p:nvPr/>
        </p:nvSpPr>
        <p:spPr>
          <a:xfrm>
            <a:off x="508000" y="4724400"/>
            <a:ext cx="11176000" cy="1473200"/>
          </a:xfrm>
          <a:prstGeom prst="rect">
            <a:avLst/>
          </a:prstGeom>
          <a:solidFill>
            <a:srgbClr val="FFFFFF"/>
          </a:solidFill>
          <a:ln w="19050">
            <a:solidFill>
              <a:srgbClr val="3A35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3EB2D1C3-1F68-DB4F-C3A4-7869C7F65C10}"/>
              </a:ext>
            </a:extLst>
          </p:cNvPr>
          <p:cNvSpPr/>
          <p:nvPr/>
        </p:nvSpPr>
        <p:spPr>
          <a:xfrm>
            <a:off x="787400" y="5029200"/>
            <a:ext cx="381000" cy="381000"/>
          </a:xfrm>
          <a:prstGeom prst="ellipse">
            <a:avLst/>
          </a:prstGeom>
          <a:solidFill>
            <a:srgbClr val="0E7C7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5633E5-EC78-9D22-0AF6-7C362A91D51E}"/>
              </a:ext>
            </a:extLst>
          </p:cNvPr>
          <p:cNvSpPr txBox="1"/>
          <p:nvPr/>
        </p:nvSpPr>
        <p:spPr>
          <a:xfrm>
            <a:off x="808623" y="5041900"/>
            <a:ext cx="33855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US" altLang="ko-KR" sz="1100" b="1">
                <a:solidFill>
                  <a:srgbClr val="FFFFFF"/>
                </a:solidFill>
                <a:latin typeface="Consolas" panose="020B0609020204030204" pitchFamily="49" charset="0"/>
              </a:rPr>
              <a:t>03</a:t>
            </a:r>
            <a:endParaRPr lang="ko-KR" altLang="en-US" sz="11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49D4EF-02AA-C274-1D65-A87CB9E99DE6}"/>
              </a:ext>
            </a:extLst>
          </p:cNvPr>
          <p:cNvSpPr txBox="1"/>
          <p:nvPr/>
        </p:nvSpPr>
        <p:spPr>
          <a:xfrm>
            <a:off x="1397000" y="5003800"/>
            <a:ext cx="1598515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23201B"/>
                </a:solidFill>
                <a:latin typeface="맑은 고딕" panose="020B0503020000020004" pitchFamily="50" charset="-127"/>
              </a:rPr>
              <a:t>질환마다 다르다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C43929-0159-154B-9F8A-59362C5ED787}"/>
              </a:ext>
            </a:extLst>
          </p:cNvPr>
          <p:cNvSpPr txBox="1"/>
          <p:nvPr/>
        </p:nvSpPr>
        <p:spPr>
          <a:xfrm>
            <a:off x="1397000" y="5384800"/>
            <a:ext cx="9906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항암은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5~7%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로 성공률이 가장 낮고 심혈관은 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~20%. </a:t>
            </a:r>
            <a:r>
              <a:rPr lang="ko-KR" altLang="en-US" sz="1100">
                <a:solidFill>
                  <a:srgbClr val="5A5446"/>
                </a:solidFill>
                <a:latin typeface="맑은 고딕" panose="020B0503020000020004" pitchFamily="50" charset="-127"/>
              </a:rPr>
              <a:t>하나의 평균값으로는 담기지 않는다</a:t>
            </a:r>
            <a:r>
              <a:rPr lang="en-US" altLang="ko-KR" sz="1100">
                <a:solidFill>
                  <a:srgbClr val="5A544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5A544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3A8BE030-B12E-858C-E7A4-7E50F7618E4C}"/>
              </a:ext>
            </a:extLst>
          </p:cNvPr>
          <p:cNvSpPr/>
          <p:nvPr/>
        </p:nvSpPr>
        <p:spPr>
          <a:xfrm>
            <a:off x="508000" y="6502400"/>
            <a:ext cx="11176000" cy="10160"/>
          </a:xfrm>
          <a:prstGeom prst="rect">
            <a:avLst/>
          </a:prstGeom>
          <a:solidFill>
            <a:srgbClr val="D8D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E52F711-ED00-A54D-2AB4-13A5A31020F9}"/>
              </a:ext>
            </a:extLst>
          </p:cNvPr>
          <p:cNvSpPr txBox="1"/>
          <p:nvPr/>
        </p:nvSpPr>
        <p:spPr>
          <a:xfrm>
            <a:off x="508000" y="6553200"/>
            <a:ext cx="1364476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A8474"/>
                </a:solidFill>
                <a:latin typeface="맑은 고딕" panose="020B0503020000020004" pitchFamily="50" charset="-127"/>
              </a:rPr>
              <a:t>5 / 6 · </a:t>
            </a:r>
            <a:r>
              <a:rPr lang="ko-KR" altLang="en-US" sz="850">
                <a:solidFill>
                  <a:srgbClr val="8A8474"/>
                </a:solidFill>
                <a:latin typeface="맑은 고딕" panose="020B0503020000020004" pitchFamily="50" charset="-127"/>
              </a:rPr>
              <a:t>신약 개발의 여정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6136E9-D9F2-365E-194A-FB8BDA76E9FF}"/>
              </a:ext>
            </a:extLst>
          </p:cNvPr>
          <p:cNvSpPr txBox="1"/>
          <p:nvPr/>
        </p:nvSpPr>
        <p:spPr>
          <a:xfrm>
            <a:off x="10550356" y="6553200"/>
            <a:ext cx="113364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A8474"/>
                </a:solidFill>
                <a:latin typeface="Consolas" panose="020B0609020204030204" pitchFamily="49" charset="0"/>
              </a:rPr>
              <a:t>DRUG DEVELOPMENT</a:t>
            </a:r>
            <a:endParaRPr lang="ko-KR" altLang="en-US" sz="850">
              <a:solidFill>
                <a:srgbClr val="8A8474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03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6FCC74F-CACC-5A5E-DEC0-F3C20612BF5F}"/>
              </a:ext>
            </a:extLst>
          </p:cNvPr>
          <p:cNvSpPr/>
          <p:nvPr/>
        </p:nvSpPr>
        <p:spPr>
          <a:xfrm>
            <a:off x="558800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4F623B6-A01C-7CC6-8FA0-138BA3EE2185}"/>
              </a:ext>
            </a:extLst>
          </p:cNvPr>
          <p:cNvSpPr/>
          <p:nvPr/>
        </p:nvSpPr>
        <p:spPr>
          <a:xfrm>
            <a:off x="1024467" y="381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B3C736C-6D7C-6C3C-CF82-DA40C77C7F22}"/>
              </a:ext>
            </a:extLst>
          </p:cNvPr>
          <p:cNvSpPr/>
          <p:nvPr/>
        </p:nvSpPr>
        <p:spPr>
          <a:xfrm>
            <a:off x="1490133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1D89B12-DCE2-BE7B-C876-2FB4B5926DA2}"/>
              </a:ext>
            </a:extLst>
          </p:cNvPr>
          <p:cNvSpPr/>
          <p:nvPr/>
        </p:nvSpPr>
        <p:spPr>
          <a:xfrm>
            <a:off x="1955800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7BAB1C2-A30C-C6A2-8D12-116929159296}"/>
              </a:ext>
            </a:extLst>
          </p:cNvPr>
          <p:cNvSpPr/>
          <p:nvPr/>
        </p:nvSpPr>
        <p:spPr>
          <a:xfrm>
            <a:off x="2421467" y="381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57CBCC18-0B87-8291-4D2A-EDBFE059037A}"/>
              </a:ext>
            </a:extLst>
          </p:cNvPr>
          <p:cNvSpPr/>
          <p:nvPr/>
        </p:nvSpPr>
        <p:spPr>
          <a:xfrm>
            <a:off x="2887133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277173E-549D-1E4F-08B4-074D87A50FE2}"/>
              </a:ext>
            </a:extLst>
          </p:cNvPr>
          <p:cNvSpPr/>
          <p:nvPr/>
        </p:nvSpPr>
        <p:spPr>
          <a:xfrm>
            <a:off x="3352800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5A60554-B5F6-8568-234A-B8A72482213C}"/>
              </a:ext>
            </a:extLst>
          </p:cNvPr>
          <p:cNvSpPr/>
          <p:nvPr/>
        </p:nvSpPr>
        <p:spPr>
          <a:xfrm>
            <a:off x="3818467" y="381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02F4CB5-A486-6161-30BD-76BC4B7240F1}"/>
              </a:ext>
            </a:extLst>
          </p:cNvPr>
          <p:cNvSpPr/>
          <p:nvPr/>
        </p:nvSpPr>
        <p:spPr>
          <a:xfrm>
            <a:off x="4284133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3266B070-00C9-04F5-7DC8-033B70BEC754}"/>
              </a:ext>
            </a:extLst>
          </p:cNvPr>
          <p:cNvSpPr/>
          <p:nvPr/>
        </p:nvSpPr>
        <p:spPr>
          <a:xfrm>
            <a:off x="4749800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20F35B4C-C737-82AF-9538-6EA517120A15}"/>
              </a:ext>
            </a:extLst>
          </p:cNvPr>
          <p:cNvSpPr/>
          <p:nvPr/>
        </p:nvSpPr>
        <p:spPr>
          <a:xfrm>
            <a:off x="5215467" y="381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7E7E8600-8579-3F4E-0CCB-49BCEEBD137E}"/>
              </a:ext>
            </a:extLst>
          </p:cNvPr>
          <p:cNvSpPr/>
          <p:nvPr/>
        </p:nvSpPr>
        <p:spPr>
          <a:xfrm>
            <a:off x="5681133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DED40F3-0808-5D25-AFD6-14B65E5B60FA}"/>
              </a:ext>
            </a:extLst>
          </p:cNvPr>
          <p:cNvSpPr/>
          <p:nvPr/>
        </p:nvSpPr>
        <p:spPr>
          <a:xfrm>
            <a:off x="6146800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FF5662B-ECB6-A703-52A9-778989C552F0}"/>
              </a:ext>
            </a:extLst>
          </p:cNvPr>
          <p:cNvSpPr/>
          <p:nvPr/>
        </p:nvSpPr>
        <p:spPr>
          <a:xfrm>
            <a:off x="6612467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9EDA953-9359-1338-F154-CAE687463D8A}"/>
              </a:ext>
            </a:extLst>
          </p:cNvPr>
          <p:cNvSpPr/>
          <p:nvPr/>
        </p:nvSpPr>
        <p:spPr>
          <a:xfrm>
            <a:off x="7078133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BAA21659-AEDC-D292-5E70-8A92981E4929}"/>
              </a:ext>
            </a:extLst>
          </p:cNvPr>
          <p:cNvSpPr/>
          <p:nvPr/>
        </p:nvSpPr>
        <p:spPr>
          <a:xfrm>
            <a:off x="7543800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F02339B-DE7F-406E-6153-6227EEEBB9C0}"/>
              </a:ext>
            </a:extLst>
          </p:cNvPr>
          <p:cNvSpPr/>
          <p:nvPr/>
        </p:nvSpPr>
        <p:spPr>
          <a:xfrm>
            <a:off x="8009467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DB1D7458-C541-94FA-B60A-4F686B51C61B}"/>
              </a:ext>
            </a:extLst>
          </p:cNvPr>
          <p:cNvSpPr/>
          <p:nvPr/>
        </p:nvSpPr>
        <p:spPr>
          <a:xfrm>
            <a:off x="8475133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B4E3DDF-EABA-5D4F-4A13-2F156B42F994}"/>
              </a:ext>
            </a:extLst>
          </p:cNvPr>
          <p:cNvSpPr/>
          <p:nvPr/>
        </p:nvSpPr>
        <p:spPr>
          <a:xfrm>
            <a:off x="8940800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FABD2AA8-F670-27D6-DA60-45992716CDA8}"/>
              </a:ext>
            </a:extLst>
          </p:cNvPr>
          <p:cNvSpPr/>
          <p:nvPr/>
        </p:nvSpPr>
        <p:spPr>
          <a:xfrm>
            <a:off x="9406467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09599B76-E5CB-9300-C1D3-F1D49980C419}"/>
              </a:ext>
            </a:extLst>
          </p:cNvPr>
          <p:cNvSpPr/>
          <p:nvPr/>
        </p:nvSpPr>
        <p:spPr>
          <a:xfrm>
            <a:off x="9872133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9337A062-32B6-77D8-289F-EC9A456CA146}"/>
              </a:ext>
            </a:extLst>
          </p:cNvPr>
          <p:cNvSpPr/>
          <p:nvPr/>
        </p:nvSpPr>
        <p:spPr>
          <a:xfrm>
            <a:off x="10337800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38CAA404-9608-325F-6A85-EBFCBEE5243F}"/>
              </a:ext>
            </a:extLst>
          </p:cNvPr>
          <p:cNvSpPr/>
          <p:nvPr/>
        </p:nvSpPr>
        <p:spPr>
          <a:xfrm>
            <a:off x="10803467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395E8164-DEF5-69D6-6D13-181C39B72A6E}"/>
              </a:ext>
            </a:extLst>
          </p:cNvPr>
          <p:cNvSpPr/>
          <p:nvPr/>
        </p:nvSpPr>
        <p:spPr>
          <a:xfrm>
            <a:off x="11269133" y="381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E01EF4F-28CA-1961-F618-2DF4B5D63ACB}"/>
              </a:ext>
            </a:extLst>
          </p:cNvPr>
          <p:cNvSpPr/>
          <p:nvPr/>
        </p:nvSpPr>
        <p:spPr>
          <a:xfrm>
            <a:off x="508000" y="1397000"/>
            <a:ext cx="11176000" cy="3632200"/>
          </a:xfrm>
          <a:prstGeom prst="rect">
            <a:avLst/>
          </a:prstGeom>
          <a:solidFill>
            <a:srgbClr val="0E2A2A"/>
          </a:solidFill>
          <a:ln w="19050">
            <a:solidFill>
              <a:srgbClr val="0E2A2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8125362B-6577-ED7B-B12A-9EB0896675CE}"/>
              </a:ext>
            </a:extLst>
          </p:cNvPr>
          <p:cNvSpPr/>
          <p:nvPr/>
        </p:nvSpPr>
        <p:spPr>
          <a:xfrm>
            <a:off x="863600" y="1778000"/>
            <a:ext cx="203200" cy="114300"/>
          </a:xfrm>
          <a:prstGeom prst="rect">
            <a:avLst/>
          </a:prstGeom>
          <a:solidFill>
            <a:srgbClr val="6FD0C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704543A-0F79-3ADB-6225-C9A4A52ACBA0}"/>
              </a:ext>
            </a:extLst>
          </p:cNvPr>
          <p:cNvSpPr txBox="1"/>
          <p:nvPr/>
        </p:nvSpPr>
        <p:spPr>
          <a:xfrm>
            <a:off x="1168400" y="1752600"/>
            <a:ext cx="147348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6FD0CE"/>
                </a:solidFill>
                <a:latin typeface="Consolas" panose="020B0609020204030204" pitchFamily="49" charset="0"/>
              </a:rPr>
              <a:t>CLOSING · </a:t>
            </a:r>
            <a:r>
              <a:rPr lang="ko-KR" altLang="en-US" sz="1000" b="1">
                <a:solidFill>
                  <a:srgbClr val="6FD0CE"/>
                </a:solidFill>
                <a:latin typeface="Consolas" panose="020B0609020204030204" pitchFamily="49" charset="0"/>
              </a:rPr>
              <a:t>마지막 컷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2797D9-F2F3-642B-1F55-675FD07E8086}"/>
              </a:ext>
            </a:extLst>
          </p:cNvPr>
          <p:cNvSpPr txBox="1"/>
          <p:nvPr/>
        </p:nvSpPr>
        <p:spPr>
          <a:xfrm>
            <a:off x="863600" y="2311400"/>
            <a:ext cx="10464800" cy="92333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천</a:t>
            </a:r>
            <a:r>
              <a:rPr lang="en-US" altLang="ko-KR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~1</a:t>
            </a:r>
            <a:r>
              <a:rPr lang="ko-KR" altLang="en-US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만 개에서 시작해</a:t>
            </a:r>
            <a:r>
              <a:rPr lang="en-US" altLang="ko-KR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환자에게 닿는 건 단 하나</a:t>
            </a:r>
            <a:r>
              <a:rPr lang="en-US" altLang="ko-KR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ko-KR" altLang="en-US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그 사이에 </a:t>
            </a:r>
            <a:r>
              <a:rPr lang="en-US" altLang="ko-KR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년과 수십억 달러가 있다</a:t>
            </a:r>
            <a:r>
              <a:rPr lang="en-US" altLang="ko-KR" sz="2700" b="1">
                <a:solidFill>
                  <a:srgbClr val="F1EEE6"/>
                </a:solidFill>
                <a:latin typeface="맑은 고딕" panose="020B0503020000020004" pitchFamily="50" charset="-127"/>
              </a:rPr>
              <a:t>.</a:t>
            </a:r>
            <a:endParaRPr lang="ko-KR" altLang="en-US" sz="2700" b="1">
              <a:solidFill>
                <a:srgbClr val="F1EEE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1C787A5D-177C-E423-6CB4-9AD762758DC8}"/>
              </a:ext>
            </a:extLst>
          </p:cNvPr>
          <p:cNvSpPr/>
          <p:nvPr/>
        </p:nvSpPr>
        <p:spPr>
          <a:xfrm>
            <a:off x="863600" y="4064000"/>
            <a:ext cx="1143000" cy="50800"/>
          </a:xfrm>
          <a:prstGeom prst="rect">
            <a:avLst/>
          </a:prstGeom>
          <a:solidFill>
            <a:srgbClr val="D9663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4CCBF78-85A6-190E-206D-C09D567F3B4C}"/>
              </a:ext>
            </a:extLst>
          </p:cNvPr>
          <p:cNvSpPr txBox="1"/>
          <p:nvPr/>
        </p:nvSpPr>
        <p:spPr>
          <a:xfrm>
            <a:off x="863600" y="4267200"/>
            <a:ext cx="104648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>
                <a:solidFill>
                  <a:srgbClr val="BFD6D4"/>
                </a:solidFill>
                <a:latin typeface="맑은 고딕" panose="020B0503020000020004" pitchFamily="50" charset="-127"/>
              </a:rPr>
              <a:t>성공률</a:t>
            </a:r>
            <a:r>
              <a:rPr lang="en-US" altLang="ko-KR" sz="1250">
                <a:solidFill>
                  <a:srgbClr val="BFD6D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BFD6D4"/>
                </a:solidFill>
                <a:latin typeface="맑은 고딕" panose="020B0503020000020004" pitchFamily="50" charset="-127"/>
              </a:rPr>
              <a:t>비용은 출처마다 다르지만 깔때기의 모양은 같다 </a:t>
            </a:r>
            <a:r>
              <a:rPr lang="en-US" altLang="ko-KR" sz="1250">
                <a:solidFill>
                  <a:srgbClr val="BFD6D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>
                <a:solidFill>
                  <a:srgbClr val="BFD6D4"/>
                </a:solidFill>
                <a:latin typeface="맑은 고딕" panose="020B0503020000020004" pitchFamily="50" charset="-127"/>
              </a:rPr>
              <a:t>넓게 시작해</a:t>
            </a:r>
            <a:r>
              <a:rPr lang="en-US" altLang="ko-KR" sz="1250">
                <a:solidFill>
                  <a:srgbClr val="BFD6D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BFD6D4"/>
                </a:solidFill>
                <a:latin typeface="맑은 고딕" panose="020B0503020000020004" pitchFamily="50" charset="-127"/>
              </a:rPr>
              <a:t>좁게 끝난다</a:t>
            </a:r>
            <a:r>
              <a:rPr lang="en-US" altLang="ko-KR" sz="1250">
                <a:solidFill>
                  <a:srgbClr val="BFD6D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BFD6D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19B144B5-F4CB-A106-FB72-0A374DEDE2E6}"/>
              </a:ext>
            </a:extLst>
          </p:cNvPr>
          <p:cNvSpPr/>
          <p:nvPr/>
        </p:nvSpPr>
        <p:spPr>
          <a:xfrm>
            <a:off x="558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DD5DB818-FD7C-A65B-DFF2-7CD51B87F668}"/>
              </a:ext>
            </a:extLst>
          </p:cNvPr>
          <p:cNvSpPr/>
          <p:nvPr/>
        </p:nvSpPr>
        <p:spPr>
          <a:xfrm>
            <a:off x="1024467" y="6350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E96B9746-1C14-7083-D8AD-61AEAB867484}"/>
              </a:ext>
            </a:extLst>
          </p:cNvPr>
          <p:cNvSpPr/>
          <p:nvPr/>
        </p:nvSpPr>
        <p:spPr>
          <a:xfrm>
            <a:off x="1490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E5A52086-9EA6-2F20-7353-EFF67491D2A4}"/>
              </a:ext>
            </a:extLst>
          </p:cNvPr>
          <p:cNvSpPr/>
          <p:nvPr/>
        </p:nvSpPr>
        <p:spPr>
          <a:xfrm>
            <a:off x="1955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C01F07F0-CB0D-A3D6-C782-2CEDB3F962E3}"/>
              </a:ext>
            </a:extLst>
          </p:cNvPr>
          <p:cNvSpPr/>
          <p:nvPr/>
        </p:nvSpPr>
        <p:spPr>
          <a:xfrm>
            <a:off x="2421467" y="6350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8185D62B-6D8C-B87B-ACF1-29F72BB03D15}"/>
              </a:ext>
            </a:extLst>
          </p:cNvPr>
          <p:cNvSpPr/>
          <p:nvPr/>
        </p:nvSpPr>
        <p:spPr>
          <a:xfrm>
            <a:off x="2887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56EAE5B2-DA77-6FB4-531F-FDC9B5724D5C}"/>
              </a:ext>
            </a:extLst>
          </p:cNvPr>
          <p:cNvSpPr/>
          <p:nvPr/>
        </p:nvSpPr>
        <p:spPr>
          <a:xfrm>
            <a:off x="3352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E1016211-2DE8-09D4-8E9F-DC087297E5A8}"/>
              </a:ext>
            </a:extLst>
          </p:cNvPr>
          <p:cNvSpPr/>
          <p:nvPr/>
        </p:nvSpPr>
        <p:spPr>
          <a:xfrm>
            <a:off x="3818467" y="6350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B4404177-140C-EA85-5F87-C41B4D8E3A5A}"/>
              </a:ext>
            </a:extLst>
          </p:cNvPr>
          <p:cNvSpPr/>
          <p:nvPr/>
        </p:nvSpPr>
        <p:spPr>
          <a:xfrm>
            <a:off x="4284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7CECDC15-B72A-DE11-0FAA-FB3A31523B6D}"/>
              </a:ext>
            </a:extLst>
          </p:cNvPr>
          <p:cNvSpPr/>
          <p:nvPr/>
        </p:nvSpPr>
        <p:spPr>
          <a:xfrm>
            <a:off x="4749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B7BA0079-890F-D5BD-0CBA-3C541965A3E3}"/>
              </a:ext>
            </a:extLst>
          </p:cNvPr>
          <p:cNvSpPr/>
          <p:nvPr/>
        </p:nvSpPr>
        <p:spPr>
          <a:xfrm>
            <a:off x="5215467" y="6350000"/>
            <a:ext cx="313266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A63EB381-ED42-3969-300A-0D4AFC720EA4}"/>
              </a:ext>
            </a:extLst>
          </p:cNvPr>
          <p:cNvSpPr/>
          <p:nvPr/>
        </p:nvSpPr>
        <p:spPr>
          <a:xfrm>
            <a:off x="5681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73591C60-CCDF-2503-1101-2BF62D7F1565}"/>
              </a:ext>
            </a:extLst>
          </p:cNvPr>
          <p:cNvSpPr/>
          <p:nvPr/>
        </p:nvSpPr>
        <p:spPr>
          <a:xfrm>
            <a:off x="6146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348F94AE-7398-C116-D974-8EFE409969A7}"/>
              </a:ext>
            </a:extLst>
          </p:cNvPr>
          <p:cNvSpPr/>
          <p:nvPr/>
        </p:nvSpPr>
        <p:spPr>
          <a:xfrm>
            <a:off x="6612467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F4539A54-4649-EE4D-310A-FA175A77B841}"/>
              </a:ext>
            </a:extLst>
          </p:cNvPr>
          <p:cNvSpPr/>
          <p:nvPr/>
        </p:nvSpPr>
        <p:spPr>
          <a:xfrm>
            <a:off x="7078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C984BB19-E715-7C84-1201-3D2B1BA03A7B}"/>
              </a:ext>
            </a:extLst>
          </p:cNvPr>
          <p:cNvSpPr/>
          <p:nvPr/>
        </p:nvSpPr>
        <p:spPr>
          <a:xfrm>
            <a:off x="7543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E69A0E65-E8DC-10C9-2FC4-E91A74B08C3D}"/>
              </a:ext>
            </a:extLst>
          </p:cNvPr>
          <p:cNvSpPr/>
          <p:nvPr/>
        </p:nvSpPr>
        <p:spPr>
          <a:xfrm>
            <a:off x="8009467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C809CE83-C935-0288-93F2-C706D6A5A7C1}"/>
              </a:ext>
            </a:extLst>
          </p:cNvPr>
          <p:cNvSpPr/>
          <p:nvPr/>
        </p:nvSpPr>
        <p:spPr>
          <a:xfrm>
            <a:off x="8475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16DF8D3E-2C41-F362-5F30-FB00824AEE7E}"/>
              </a:ext>
            </a:extLst>
          </p:cNvPr>
          <p:cNvSpPr/>
          <p:nvPr/>
        </p:nvSpPr>
        <p:spPr>
          <a:xfrm>
            <a:off x="8940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0D5624C3-BE43-D968-E0AD-22F1353B6A69}"/>
              </a:ext>
            </a:extLst>
          </p:cNvPr>
          <p:cNvSpPr/>
          <p:nvPr/>
        </p:nvSpPr>
        <p:spPr>
          <a:xfrm>
            <a:off x="9406467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98A1B526-4F77-E692-B25F-1458B709BF54}"/>
              </a:ext>
            </a:extLst>
          </p:cNvPr>
          <p:cNvSpPr/>
          <p:nvPr/>
        </p:nvSpPr>
        <p:spPr>
          <a:xfrm>
            <a:off x="9872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AF144C11-5BAB-F987-49AC-65C43E11894F}"/>
              </a:ext>
            </a:extLst>
          </p:cNvPr>
          <p:cNvSpPr/>
          <p:nvPr/>
        </p:nvSpPr>
        <p:spPr>
          <a:xfrm>
            <a:off x="10337800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4EDC9C4A-97A0-701D-2B51-0C866A9FF905}"/>
              </a:ext>
            </a:extLst>
          </p:cNvPr>
          <p:cNvSpPr/>
          <p:nvPr/>
        </p:nvSpPr>
        <p:spPr>
          <a:xfrm>
            <a:off x="10803467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2203DB50-DE1F-0773-181B-15843E677A41}"/>
              </a:ext>
            </a:extLst>
          </p:cNvPr>
          <p:cNvSpPr/>
          <p:nvPr/>
        </p:nvSpPr>
        <p:spPr>
          <a:xfrm>
            <a:off x="11269133" y="6350000"/>
            <a:ext cx="313267" cy="76200"/>
          </a:xfrm>
          <a:prstGeom prst="rect">
            <a:avLst/>
          </a:prstGeom>
          <a:solidFill>
            <a:srgbClr val="CFC8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54107F-DD3C-CB26-19D9-DE77A3669B27}"/>
              </a:ext>
            </a:extLst>
          </p:cNvPr>
          <p:cNvSpPr txBox="1"/>
          <p:nvPr/>
        </p:nvSpPr>
        <p:spPr>
          <a:xfrm>
            <a:off x="508000" y="5969000"/>
            <a:ext cx="111760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: Tufts CSDD·DiMasi · BIO/Citeline · FDA · PhRMA · RAND(2025)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비용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성공률은 방법론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질환별 편차 큼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통상치 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대안치 병기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기간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후보 수는 평균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8A8474"/>
                </a:solidFill>
                <a:latin typeface="맑은 고딕" panose="020B0503020000020004" pitchFamily="50" charset="-127"/>
              </a:rPr>
              <a:t>근사</a:t>
            </a:r>
            <a:r>
              <a:rPr lang="en-US" altLang="ko-KR" sz="800">
                <a:solidFill>
                  <a:srgbClr val="8A8474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8A8474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6176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590</Words>
  <Application>Microsoft Office PowerPoint</Application>
  <PresentationFormat>와이드스크린</PresentationFormat>
  <Paragraphs>114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18</cp:revision>
  <dcterms:created xsi:type="dcterms:W3CDTF">2026-06-15T11:49:20Z</dcterms:created>
  <dcterms:modified xsi:type="dcterms:W3CDTF">2026-06-15T11:49:36Z</dcterms:modified>
</cp:coreProperties>
</file>