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%</c:v>
          </c:tx>
          <c:spPr>
            <a:solidFill>
              <a:srgbClr val="C0824A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B1A1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F6E-47EB-AF2C-46BF224D6245}"/>
              </c:ext>
            </c:extLst>
          </c:dPt>
          <c:dPt>
            <c:idx val="1"/>
            <c:invertIfNegative val="0"/>
            <c:bubble3D val="0"/>
            <c:spPr>
              <a:solidFill>
                <a:srgbClr val="5C714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F6E-47EB-AF2C-46BF224D6245}"/>
              </c:ext>
            </c:extLst>
          </c:dPt>
          <c:dPt>
            <c:idx val="4"/>
            <c:invertIfNegative val="0"/>
            <c:bubble3D val="0"/>
            <c:spPr>
              <a:solidFill>
                <a:srgbClr val="DDCDB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F6E-47EB-AF2C-46BF224D62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브라질</c:v>
              </c:pt>
              <c:pt idx="1">
                <c:v>베트남</c:v>
              </c:pt>
              <c:pt idx="2">
                <c:v>콜롬비아</c:v>
              </c:pt>
              <c:pt idx="3">
                <c:v>인도네시아</c:v>
              </c:pt>
              <c:pt idx="4">
                <c:v>기타</c:v>
              </c:pt>
            </c:strLit>
          </c:cat>
          <c:val>
            <c:numLit>
              <c:formatCode>General</c:formatCode>
              <c:ptCount val="5"/>
              <c:pt idx="0">
                <c:v>38</c:v>
              </c:pt>
              <c:pt idx="1">
                <c:v>16</c:v>
              </c:pt>
              <c:pt idx="2">
                <c:v>8</c:v>
              </c:pt>
              <c:pt idx="3">
                <c:v>6</c:v>
              </c:pt>
              <c:pt idx="4">
                <c:v>32</c:v>
              </c:pt>
            </c:numLit>
          </c:val>
          <c:extLst>
            <c:ext xmlns:c16="http://schemas.microsoft.com/office/drawing/2014/chart" uri="{C3380CC4-5D6E-409C-BE32-E72D297353CC}">
              <c16:uniqueId val="{00000000-9F6E-47EB-AF2C-46BF224D6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50409472"/>
        <c:axId val="1450409952"/>
      </c:barChart>
      <c:catAx>
        <c:axId val="1450409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450409952"/>
        <c:crosses val="autoZero"/>
        <c:auto val="1"/>
        <c:lblAlgn val="ctr"/>
        <c:lblOffset val="100"/>
        <c:noMultiLvlLbl val="0"/>
      </c:catAx>
      <c:valAx>
        <c:axId val="1450409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45040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342C0-E0CF-638C-D2AB-D97289549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B0E7D3C-A40F-F3F3-1917-83E34659B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FF3E4-70EA-5A74-05F2-EFE116ADB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103BBD-E3B3-B002-2C1A-D8F501D6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27D607-58E2-AC1A-88E9-2D41047B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31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60CAC9-7C6B-EB64-D0AB-BF089DD13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475B7C9-17A5-1A48-FF2F-82514C68D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C90A0-B7EA-07C1-54AF-66C5340A3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2804C-48A2-EAA1-C4BC-199FF82E5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21832-0497-1A5E-640A-1B7B43720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41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7146829-02F5-E24A-5071-54DE05A421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B5A2EF-F368-3203-74ED-B57007836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0E7E42-AC4E-7A2E-B16B-F951135C6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D9C736-6837-5C39-EB78-F0E6D9275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92FF3-C897-02B3-6A76-12F12A34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609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0886A8-DDA8-CE9F-EF18-20375D64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E36205-A74A-A218-4D0B-A8EE4C60A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F93BA1-DFE1-8905-F56D-E4CA1A27C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07F48B-828A-D790-DA90-193AA2BD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CFA50D-2810-05CE-B7D1-B5D55D53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212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7D559C-CA1C-CE70-F4B5-6AA393B8F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E828630-EEDB-4859-44CA-9C278C880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6971B7-C8F9-A1AD-FB35-98A853C68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22A413-EC87-933C-B258-83AAD99A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AEBAA8-8253-0609-693B-F9FEC38B1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57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2DE117-3414-1084-9D44-A9D6B24BB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8B9239B-5813-60B9-FC1B-3075BED49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4236436-F7E5-CFE1-32C1-1D5147006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16BA64-156C-6507-4B3A-A0A424F3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CA8AD63-FB9A-BBF6-647A-39BB5953F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D5CEF42-B627-27F7-665F-801ED669D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852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0515FA-4325-7818-FD2A-673A210BB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06DE719-18E8-9C37-AD04-1FEA8D92C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6E7B6D5-68B0-3D87-6013-10ADAD7B5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A41042F-EA6F-D3F1-6BFD-8E2E6EE7C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62CD486-16C6-849A-FCE4-922FB1781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6DABE0A-8DAB-9DCD-D950-6E5A73B9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19B1507-0706-4C50-2F31-15BDDBDC4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74004C1-E835-3440-21C0-294989FB3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67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8A78E9-6515-825D-A458-CF014F1F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F323683-643A-C1CD-2425-97460FD8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EDF614B-4966-223D-F358-65B048A9F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A8A5D21-7F32-4498-4F0D-F6FE5D11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1369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0162DBB-FA5A-A07F-F3D6-2A08256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7D614B2-461B-E121-EC4A-73233365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2ADA5E-7F41-C2B5-9BE3-CD76E59D2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83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63F81-F637-46D4-644E-5F840BC8F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E3E090-51D2-B7CE-50D1-5EB152D08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CF4460-78DD-6BBF-5864-6AC6754DE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505BD05-04D0-78B1-2C1A-A691F546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D945C5-A593-443D-F94D-ED1B74B37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239A2F-8591-E5D8-51F0-E5E94F09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682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6FD093-3132-B7D9-2669-7B31FCEF1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330E20E-05A5-E5A5-43AA-6B5BE2781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E540761-E1DA-C21D-AB89-C33AFA0C7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3B896-30B8-87D1-34C1-52553A8F9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A3D413-2F37-90C6-3D1E-608EB447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2AE05EE-924E-BE91-CDF7-7FE5F0B9B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476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9171ABB-ED45-289B-1271-33C7973F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8AE09F-E7DD-66A6-A3EB-AD937E8C3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54930B-72C0-AD75-72F0-EE7D3108D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CEACB0-F729-413D-8585-A35ACD8701B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374387-9930-3E78-1C16-AD4BF23DD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D47072-F259-1C01-BEA4-B0EEB2FA3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01579E-671E-46E4-B07C-AE500D6201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25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1A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ACD6BE4-D260-4392-FECA-45AB1B1288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42B44095-06DD-6B26-78BB-EE736EE52E4F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2B1A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30C2D1E6-453B-7954-A90E-9DEF2F93546E}"/>
              </a:ext>
            </a:extLst>
          </p:cNvPr>
          <p:cNvSpPr/>
          <p:nvPr/>
        </p:nvSpPr>
        <p:spPr>
          <a:xfrm>
            <a:off x="609600" y="711200"/>
            <a:ext cx="304800" cy="381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A9AD0-8DFF-37A6-1182-CD1109F840F8}"/>
              </a:ext>
            </a:extLst>
          </p:cNvPr>
          <p:cNvSpPr txBox="1"/>
          <p:nvPr/>
        </p:nvSpPr>
        <p:spPr>
          <a:xfrm>
            <a:off x="609600" y="812800"/>
            <a:ext cx="159530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C0824A"/>
                </a:solidFill>
                <a:latin typeface="Consolas" panose="020B0609020204030204" pitchFamily="49" charset="0"/>
              </a:rPr>
              <a:t>GLOBAL COFFEE · 2026</a:t>
            </a:r>
            <a:endParaRPr lang="ko-KR" altLang="en-US" sz="1000" b="1">
              <a:solidFill>
                <a:srgbClr val="C0824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35CBB6-7432-CBC4-0B70-8F40CF73567D}"/>
              </a:ext>
            </a:extLst>
          </p:cNvPr>
          <p:cNvSpPr txBox="1"/>
          <p:nvPr/>
        </p:nvSpPr>
        <p:spPr>
          <a:xfrm>
            <a:off x="609600" y="1905000"/>
            <a:ext cx="4876800" cy="169277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5200" b="1">
                <a:solidFill>
                  <a:srgbClr val="F0E6D6"/>
                </a:solidFill>
                <a:latin typeface="맑은 고딕" panose="020B0503020000020004" pitchFamily="50" charset="-127"/>
              </a:rPr>
              <a:t>원두 한 잔의</a:t>
            </a:r>
          </a:p>
          <a:p>
            <a:r>
              <a:rPr lang="ko-KR" altLang="en-US" sz="5200" b="1">
                <a:solidFill>
                  <a:srgbClr val="F0E6D6"/>
                </a:solidFill>
                <a:latin typeface="맑은 고딕" panose="020B0503020000020004" pitchFamily="50" charset="-127"/>
              </a:rPr>
              <a:t>경제학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3CF357F-69FA-A87C-BD42-D10B82D82497}"/>
              </a:ext>
            </a:extLst>
          </p:cNvPr>
          <p:cNvSpPr/>
          <p:nvPr/>
        </p:nvSpPr>
        <p:spPr>
          <a:xfrm>
            <a:off x="609600" y="4318000"/>
            <a:ext cx="1016000" cy="508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97A3DE-57F4-5865-9CF4-77495885886A}"/>
              </a:ext>
            </a:extLst>
          </p:cNvPr>
          <p:cNvSpPr txBox="1"/>
          <p:nvPr/>
        </p:nvSpPr>
        <p:spPr>
          <a:xfrm>
            <a:off x="609600" y="4521200"/>
            <a:ext cx="4876800" cy="52322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400">
                <a:solidFill>
                  <a:srgbClr val="D9B68A"/>
                </a:solidFill>
                <a:latin typeface="맑은 고딕" panose="020B0503020000020004" pitchFamily="50" charset="-127"/>
              </a:rPr>
              <a:t>글로벌 커피 </a:t>
            </a:r>
            <a:r>
              <a:rPr lang="en-US" altLang="ko-KR" sz="1400">
                <a:solidFill>
                  <a:srgbClr val="D9B68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400">
                <a:solidFill>
                  <a:srgbClr val="D9B68A"/>
                </a:solidFill>
                <a:latin typeface="맑은 고딕" panose="020B0503020000020004" pitchFamily="50" charset="-127"/>
              </a:rPr>
              <a:t>공급은 두 나라에 쏠리고</a:t>
            </a:r>
            <a:r>
              <a:rPr lang="en-US" altLang="ko-KR" sz="1400">
                <a:solidFill>
                  <a:srgbClr val="D9B68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>
                <a:solidFill>
                  <a:srgbClr val="D9B68A"/>
                </a:solidFill>
                <a:latin typeface="맑은 고딕" panose="020B0503020000020004" pitchFamily="50" charset="-127"/>
              </a:rPr>
              <a:t>가격은 </a:t>
            </a:r>
            <a:r>
              <a:rPr lang="en-US" altLang="ko-KR" sz="1400">
                <a:solidFill>
                  <a:srgbClr val="D9B68A"/>
                </a:solidFill>
                <a:latin typeface="맑은 고딕" panose="020B0503020000020004" pitchFamily="50" charset="-127"/>
              </a:rPr>
              <a:t>13</a:t>
            </a:r>
            <a:r>
              <a:rPr lang="ko-KR" altLang="en-US" sz="1400">
                <a:solidFill>
                  <a:srgbClr val="D9B68A"/>
                </a:solidFill>
                <a:latin typeface="맑은 고딕" panose="020B0503020000020004" pitchFamily="50" charset="-127"/>
              </a:rPr>
              <a:t>년 만의 최고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E2EEE-E7DF-B49A-30BD-60386839069B}"/>
              </a:ext>
            </a:extLst>
          </p:cNvPr>
          <p:cNvSpPr txBox="1"/>
          <p:nvPr/>
        </p:nvSpPr>
        <p:spPr>
          <a:xfrm>
            <a:off x="609600" y="5969000"/>
            <a:ext cx="85792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>
                <a:solidFill>
                  <a:srgbClr val="8A7763"/>
                </a:solidFill>
                <a:latin typeface="Consolas" panose="020B0609020204030204" pitchFamily="49" charset="0"/>
              </a:rPr>
              <a:t>2026-06-15</a:t>
            </a:r>
            <a:endParaRPr lang="ko-KR" altLang="en-US" sz="950">
              <a:solidFill>
                <a:srgbClr val="8A7763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756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E0C0F0E-397A-42A5-AE49-4DD44A513F7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6DE5445F-2137-C184-482E-B020C32FAA0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0E6D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D4CEAF83-2298-8945-1791-7BBCBD762F64}"/>
              </a:ext>
            </a:extLst>
          </p:cNvPr>
          <p:cNvSpPr/>
          <p:nvPr/>
        </p:nvSpPr>
        <p:spPr>
          <a:xfrm>
            <a:off x="6705600" y="711200"/>
            <a:ext cx="304800" cy="381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E03539-0881-C9E0-C1BC-B1894F98B87D}"/>
              </a:ext>
            </a:extLst>
          </p:cNvPr>
          <p:cNvSpPr txBox="1"/>
          <p:nvPr/>
        </p:nvSpPr>
        <p:spPr>
          <a:xfrm>
            <a:off x="6705600" y="812800"/>
            <a:ext cx="96051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C0824A"/>
                </a:solidFill>
                <a:latin typeface="Consolas" panose="020B0609020204030204" pitchFamily="49" charset="0"/>
              </a:rPr>
              <a:t>MARKET SIZE</a:t>
            </a:r>
            <a:endParaRPr lang="ko-KR" altLang="en-US" sz="1000" b="1">
              <a:solidFill>
                <a:srgbClr val="C0824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CB4F4A-009C-8D76-F9F4-337491036670}"/>
              </a:ext>
            </a:extLst>
          </p:cNvPr>
          <p:cNvSpPr txBox="1"/>
          <p:nvPr/>
        </p:nvSpPr>
        <p:spPr>
          <a:xfrm>
            <a:off x="6705600" y="1219200"/>
            <a:ext cx="3866764" cy="50783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700" b="1">
                <a:solidFill>
                  <a:srgbClr val="241712"/>
                </a:solidFill>
                <a:latin typeface="맑은 고딕" panose="020B0503020000020004" pitchFamily="50" charset="-127"/>
              </a:rPr>
              <a:t>잔이 모여 </a:t>
            </a:r>
            <a:r>
              <a:rPr lang="en-US" altLang="ko-KR" sz="2700" b="1">
                <a:solidFill>
                  <a:srgbClr val="241712"/>
                </a:solidFill>
                <a:latin typeface="맑은 고딕" panose="020B0503020000020004" pitchFamily="50" charset="-127"/>
              </a:rPr>
              <a:t>1,380</a:t>
            </a:r>
            <a:r>
              <a:rPr lang="ko-KR" altLang="en-US" sz="2700" b="1">
                <a:solidFill>
                  <a:srgbClr val="241712"/>
                </a:solidFill>
                <a:latin typeface="맑은 고딕" panose="020B0503020000020004" pitchFamily="50" charset="-127"/>
              </a:rPr>
              <a:t>억 달러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B7C483-29F4-8F43-2E9B-4FAD582A3371}"/>
              </a:ext>
            </a:extLst>
          </p:cNvPr>
          <p:cNvSpPr txBox="1"/>
          <p:nvPr/>
        </p:nvSpPr>
        <p:spPr>
          <a:xfrm>
            <a:off x="6705600" y="2133600"/>
            <a:ext cx="3454792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800" b="1">
                <a:solidFill>
                  <a:srgbClr val="2B1A12"/>
                </a:solidFill>
                <a:latin typeface="Consolas" panose="020B0609020204030204" pitchFamily="49" charset="0"/>
              </a:rPr>
              <a:t>$137.97B</a:t>
            </a:r>
            <a:endParaRPr lang="ko-KR" altLang="en-US" sz="5800" b="1">
              <a:solidFill>
                <a:srgbClr val="2B1A12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6CD464-F45F-F2D6-3617-BCFCE1443733}"/>
              </a:ext>
            </a:extLst>
          </p:cNvPr>
          <p:cNvSpPr txBox="1"/>
          <p:nvPr/>
        </p:nvSpPr>
        <p:spPr>
          <a:xfrm>
            <a:off x="6705600" y="3022600"/>
            <a:ext cx="48768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2024 </a:t>
            </a:r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글로벌 커피 시장 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정의별 편차 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A776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7DC6321-90F9-570D-CAC1-F6CBBB673CF5}"/>
              </a:ext>
            </a:extLst>
          </p:cNvPr>
          <p:cNvSpPr/>
          <p:nvPr/>
        </p:nvSpPr>
        <p:spPr>
          <a:xfrm>
            <a:off x="6705600" y="3632200"/>
            <a:ext cx="4876800" cy="15240"/>
          </a:xfrm>
          <a:prstGeom prst="rect">
            <a:avLst/>
          </a:prstGeom>
          <a:solidFill>
            <a:srgbClr val="DDCDB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622805-C7A2-930A-1044-10BC5555E4A6}"/>
              </a:ext>
            </a:extLst>
          </p:cNvPr>
          <p:cNvSpPr txBox="1"/>
          <p:nvPr/>
        </p:nvSpPr>
        <p:spPr>
          <a:xfrm>
            <a:off x="6705600" y="3810000"/>
            <a:ext cx="4876800" cy="30777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400" b="1">
                <a:solidFill>
                  <a:srgbClr val="5C7148"/>
                </a:solidFill>
                <a:latin typeface="맑은 고딕" panose="020B0503020000020004" pitchFamily="50" charset="-127"/>
              </a:rPr>
              <a:t>+6.2% CAGR → $223.25B (2032 </a:t>
            </a:r>
            <a:r>
              <a:rPr lang="ko-KR" altLang="en-US" sz="1400" b="1">
                <a:solidFill>
                  <a:srgbClr val="5C7148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400" b="1">
                <a:solidFill>
                  <a:srgbClr val="5C7148"/>
                </a:solidFill>
                <a:latin typeface="맑은 고딕" panose="020B0503020000020004" pitchFamily="50" charset="-127"/>
              </a:rPr>
              <a:t>)</a:t>
            </a:r>
            <a:endParaRPr lang="ko-KR" altLang="en-US" sz="1400" b="1">
              <a:solidFill>
                <a:srgbClr val="5C714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92F9D7-2084-727E-C138-DB4AB0280C83}"/>
              </a:ext>
            </a:extLst>
          </p:cNvPr>
          <p:cNvSpPr txBox="1"/>
          <p:nvPr/>
        </p:nvSpPr>
        <p:spPr>
          <a:xfrm>
            <a:off x="6705600" y="4368800"/>
            <a:ext cx="48768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8A7763"/>
                </a:solidFill>
                <a:latin typeface="맑은 고딕" panose="020B0503020000020004" pitchFamily="50" charset="-127"/>
              </a:rPr>
              <a:t>프리미엄</a:t>
            </a:r>
            <a:r>
              <a:rPr lang="en-US" altLang="ko-KR" sz="1200">
                <a:solidFill>
                  <a:srgbClr val="8A776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>
                <a:solidFill>
                  <a:srgbClr val="8A7763"/>
                </a:solidFill>
                <a:latin typeface="맑은 고딕" panose="020B0503020000020004" pitchFamily="50" charset="-127"/>
              </a:rPr>
              <a:t>스페셜티 전환과 가격 상승이 시장 가치를 끌어올린다</a:t>
            </a:r>
            <a:r>
              <a:rPr lang="en-US" altLang="ko-KR" sz="1200">
                <a:solidFill>
                  <a:srgbClr val="8A7763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A7763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785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40481D4-2EFA-0EFC-B1E5-5C8B4961660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7F2AEC5A-3FE5-F688-C787-227539FD144D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0E6D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533FC8-254D-1D10-F5E8-C78F668F118E}"/>
              </a:ext>
            </a:extLst>
          </p:cNvPr>
          <p:cNvSpPr/>
          <p:nvPr/>
        </p:nvSpPr>
        <p:spPr>
          <a:xfrm>
            <a:off x="609600" y="711200"/>
            <a:ext cx="304800" cy="38100"/>
          </a:xfrm>
          <a:prstGeom prst="rect">
            <a:avLst/>
          </a:prstGeom>
          <a:solidFill>
            <a:srgbClr val="5C71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7DB29B-A5BF-6424-2029-30937C7292C6}"/>
              </a:ext>
            </a:extLst>
          </p:cNvPr>
          <p:cNvSpPr txBox="1"/>
          <p:nvPr/>
        </p:nvSpPr>
        <p:spPr>
          <a:xfrm>
            <a:off x="609600" y="812800"/>
            <a:ext cx="60785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C7148"/>
                </a:solidFill>
                <a:latin typeface="Consolas" panose="020B0609020204030204" pitchFamily="49" charset="0"/>
              </a:rPr>
              <a:t>SUPPLY</a:t>
            </a:r>
            <a:endParaRPr lang="ko-KR" altLang="en-US" sz="1000" b="1">
              <a:solidFill>
                <a:srgbClr val="5C7148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0A2CC4-01DD-0435-8405-40D3252D5881}"/>
              </a:ext>
            </a:extLst>
          </p:cNvPr>
          <p:cNvSpPr txBox="1"/>
          <p:nvPr/>
        </p:nvSpPr>
        <p:spPr>
          <a:xfrm>
            <a:off x="609600" y="1219200"/>
            <a:ext cx="3406702" cy="47705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500" b="1">
                <a:solidFill>
                  <a:srgbClr val="241712"/>
                </a:solidFill>
                <a:latin typeface="맑은 고딕" panose="020B0503020000020004" pitchFamily="50" charset="-127"/>
              </a:rPr>
              <a:t>두 나라가 세계의 절반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95F2E1-1412-E12D-D567-56C1949FFBCD}"/>
              </a:ext>
            </a:extLst>
          </p:cNvPr>
          <p:cNvSpPr txBox="1"/>
          <p:nvPr/>
        </p:nvSpPr>
        <p:spPr>
          <a:xfrm>
            <a:off x="609600" y="1752600"/>
            <a:ext cx="48768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브라질 한 나라가 세계 공급의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38%.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브라질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베트남 둘이 절반을 넘긴다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두 나라의 날씨가 곧 세계의 커피값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8A776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CB82C-F58F-D1D2-CE92-EBF7A21C62B5}"/>
              </a:ext>
            </a:extLst>
          </p:cNvPr>
          <p:cNvSpPr txBox="1"/>
          <p:nvPr/>
        </p:nvSpPr>
        <p:spPr>
          <a:xfrm>
            <a:off x="609600" y="5969000"/>
            <a:ext cx="3004349" cy="21544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800">
                <a:solidFill>
                  <a:srgbClr val="8A7763"/>
                </a:solidFill>
                <a:latin typeface="Consolas" panose="020B0609020204030204" pitchFamily="49" charset="0"/>
              </a:rPr>
              <a:t>* 생산 비중</a:t>
            </a:r>
            <a:r>
              <a:rPr lang="en-US" altLang="ko-KR" sz="800">
                <a:solidFill>
                  <a:srgbClr val="8A7763"/>
                </a:solidFill>
                <a:latin typeface="Consolas" panose="020B0609020204030204" pitchFamily="49" charset="0"/>
              </a:rPr>
              <a:t>(2024/25) — </a:t>
            </a:r>
            <a:r>
              <a:rPr lang="ko-KR" altLang="en-US" sz="800">
                <a:solidFill>
                  <a:srgbClr val="8A7763"/>
                </a:solidFill>
                <a:latin typeface="Consolas" panose="020B0609020204030204" pitchFamily="49" charset="0"/>
              </a:rPr>
              <a:t>브라질 외 수치는 근사</a:t>
            </a:r>
            <a:r>
              <a:rPr lang="en-US" altLang="ko-KR" sz="800">
                <a:solidFill>
                  <a:srgbClr val="8A7763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800">
                <a:solidFill>
                  <a:srgbClr val="8A7763"/>
                </a:solidFill>
                <a:latin typeface="Consolas" panose="020B0609020204030204" pitchFamily="49" charset="0"/>
              </a:rPr>
              <a:t>플래그</a:t>
            </a:r>
            <a:r>
              <a:rPr lang="en-US" altLang="ko-KR" sz="800">
                <a:solidFill>
                  <a:srgbClr val="8A7763"/>
                </a:solidFill>
                <a:latin typeface="Consolas" panose="020B0609020204030204" pitchFamily="49" charset="0"/>
              </a:rPr>
              <a:t>).</a:t>
            </a:r>
            <a:endParaRPr lang="ko-KR" altLang="en-US" sz="800">
              <a:solidFill>
                <a:srgbClr val="8A7763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10" name="차트 9">
            <a:extLst>
              <a:ext uri="{FF2B5EF4-FFF2-40B4-BE49-F238E27FC236}">
                <a16:creationId xmlns:a16="http://schemas.microsoft.com/office/drawing/2014/main" id="{8213114B-5FFD-B8F9-1C70-7F043E4A70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741309"/>
              </p:ext>
            </p:extLst>
          </p:nvPr>
        </p:nvGraphicFramePr>
        <p:xfrm>
          <a:off x="533400" y="2667000"/>
          <a:ext cx="5029200" cy="317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561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1A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B1724BC-1ABB-6937-FEF1-6CD9EBB559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C259E635-71FC-57C4-562E-5568C32ABF8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2B1A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216031E-C2D8-D6FF-1BD0-7D192873B437}"/>
              </a:ext>
            </a:extLst>
          </p:cNvPr>
          <p:cNvSpPr/>
          <p:nvPr/>
        </p:nvSpPr>
        <p:spPr>
          <a:xfrm>
            <a:off x="6705600" y="711200"/>
            <a:ext cx="304800" cy="381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3CA684-3F76-7694-9FB3-7DD52C559B03}"/>
              </a:ext>
            </a:extLst>
          </p:cNvPr>
          <p:cNvSpPr txBox="1"/>
          <p:nvPr/>
        </p:nvSpPr>
        <p:spPr>
          <a:xfrm>
            <a:off x="6705600" y="812800"/>
            <a:ext cx="96051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C0824A"/>
                </a:solidFill>
                <a:latin typeface="Consolas" panose="020B0609020204030204" pitchFamily="49" charset="0"/>
              </a:rPr>
              <a:t>PRICE SHOCK</a:t>
            </a:r>
            <a:endParaRPr lang="ko-KR" altLang="en-US" sz="1000" b="1">
              <a:solidFill>
                <a:srgbClr val="C0824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ADB5D2-ED85-1275-C141-3F6D5D4BD3EC}"/>
              </a:ext>
            </a:extLst>
          </p:cNvPr>
          <p:cNvSpPr txBox="1"/>
          <p:nvPr/>
        </p:nvSpPr>
        <p:spPr>
          <a:xfrm>
            <a:off x="6705600" y="1219200"/>
            <a:ext cx="2807179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600" b="1">
                <a:solidFill>
                  <a:srgbClr val="F0E6D6"/>
                </a:solidFill>
                <a:latin typeface="맑은 고딕" panose="020B0503020000020004" pitchFamily="50" charset="-127"/>
              </a:rPr>
              <a:t>13</a:t>
            </a:r>
            <a:r>
              <a:rPr lang="ko-KR" altLang="en-US" sz="2600" b="1">
                <a:solidFill>
                  <a:srgbClr val="F0E6D6"/>
                </a:solidFill>
                <a:latin typeface="맑은 고딕" panose="020B0503020000020004" pitchFamily="50" charset="-127"/>
              </a:rPr>
              <a:t>년 만의 최고가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484859-BF42-CEE9-98BD-763998FE3DEC}"/>
              </a:ext>
            </a:extLst>
          </p:cNvPr>
          <p:cNvSpPr txBox="1"/>
          <p:nvPr/>
        </p:nvSpPr>
        <p:spPr>
          <a:xfrm>
            <a:off x="6705600" y="1981200"/>
            <a:ext cx="1595309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C0824A"/>
                </a:solidFill>
                <a:latin typeface="Consolas" panose="020B0609020204030204" pitchFamily="49" charset="0"/>
              </a:rPr>
              <a:t>+80%</a:t>
            </a:r>
            <a:endParaRPr lang="ko-KR" altLang="en-US" sz="5000" b="1">
              <a:solidFill>
                <a:srgbClr val="C0824A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B2E6BD-072F-049D-D049-1E855003DA24}"/>
              </a:ext>
            </a:extLst>
          </p:cNvPr>
          <p:cNvSpPr txBox="1"/>
          <p:nvPr/>
        </p:nvSpPr>
        <p:spPr>
          <a:xfrm>
            <a:off x="6705600" y="2743200"/>
            <a:ext cx="2411238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>
                <a:solidFill>
                  <a:srgbClr val="D9B68A"/>
                </a:solidFill>
                <a:latin typeface="맑은 고딕" panose="020B0503020000020004" pitchFamily="50" charset="-127"/>
              </a:rPr>
              <a:t>아라비카 </a:t>
            </a:r>
            <a:r>
              <a:rPr lang="en-US" altLang="ko-KR" sz="1100">
                <a:solidFill>
                  <a:srgbClr val="D9B68A"/>
                </a:solidFill>
                <a:latin typeface="맑은 고딕" panose="020B0503020000020004" pitchFamily="50" charset="-127"/>
              </a:rPr>
              <a:t>— $264.88/60kg (</a:t>
            </a:r>
            <a:r>
              <a:rPr lang="ko-KR" altLang="en-US" sz="1100">
                <a:solidFill>
                  <a:srgbClr val="D9B68A"/>
                </a:solidFill>
                <a:latin typeface="맑은 고딕" panose="020B0503020000020004" pitchFamily="50" charset="-127"/>
              </a:rPr>
              <a:t>전년比</a:t>
            </a:r>
            <a:r>
              <a:rPr lang="en-US" altLang="ko-KR" sz="1100">
                <a:solidFill>
                  <a:srgbClr val="D9B68A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D9B68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0C8BAB-65BF-B1CE-A7DC-1E4507E93757}"/>
              </a:ext>
            </a:extLst>
          </p:cNvPr>
          <p:cNvSpPr txBox="1"/>
          <p:nvPr/>
        </p:nvSpPr>
        <p:spPr>
          <a:xfrm>
            <a:off x="6705600" y="3225800"/>
            <a:ext cx="1947969" cy="86177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000" b="1">
                <a:solidFill>
                  <a:srgbClr val="E0A05A"/>
                </a:solidFill>
                <a:latin typeface="Consolas" panose="020B0609020204030204" pitchFamily="49" charset="0"/>
              </a:rPr>
              <a:t>+120%</a:t>
            </a:r>
            <a:endParaRPr lang="ko-KR" altLang="en-US" sz="5000" b="1">
              <a:solidFill>
                <a:srgbClr val="E0A05A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6D078B-FF2F-029C-4095-6A25AD7F226B}"/>
              </a:ext>
            </a:extLst>
          </p:cNvPr>
          <p:cNvSpPr txBox="1"/>
          <p:nvPr/>
        </p:nvSpPr>
        <p:spPr>
          <a:xfrm>
            <a:off x="6705600" y="3987800"/>
            <a:ext cx="2411238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>
                <a:solidFill>
                  <a:srgbClr val="D9B68A"/>
                </a:solidFill>
                <a:latin typeface="맑은 고딕" panose="020B0503020000020004" pitchFamily="50" charset="-127"/>
              </a:rPr>
              <a:t>로부스타 </a:t>
            </a:r>
            <a:r>
              <a:rPr lang="en-US" altLang="ko-KR" sz="1100">
                <a:solidFill>
                  <a:srgbClr val="D9B68A"/>
                </a:solidFill>
                <a:latin typeface="맑은 고딕" panose="020B0503020000020004" pitchFamily="50" charset="-127"/>
              </a:rPr>
              <a:t>— $251.88/60kg (</a:t>
            </a:r>
            <a:r>
              <a:rPr lang="ko-KR" altLang="en-US" sz="1100">
                <a:solidFill>
                  <a:srgbClr val="D9B68A"/>
                </a:solidFill>
                <a:latin typeface="맑은 고딕" panose="020B0503020000020004" pitchFamily="50" charset="-127"/>
              </a:rPr>
              <a:t>전년比</a:t>
            </a:r>
            <a:r>
              <a:rPr lang="en-US" altLang="ko-KR" sz="1100">
                <a:solidFill>
                  <a:srgbClr val="D9B68A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D9B68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CE68F4E-0B3E-56AD-2EA4-AF8A89B6BEA0}"/>
              </a:ext>
            </a:extLst>
          </p:cNvPr>
          <p:cNvSpPr/>
          <p:nvPr/>
        </p:nvSpPr>
        <p:spPr>
          <a:xfrm>
            <a:off x="6705600" y="4470400"/>
            <a:ext cx="4876800" cy="15240"/>
          </a:xfrm>
          <a:prstGeom prst="rect">
            <a:avLst/>
          </a:prstGeom>
          <a:solidFill>
            <a:srgbClr val="5A443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E8D8EA-AC1B-22F0-8454-16FD7E21D02F}"/>
              </a:ext>
            </a:extLst>
          </p:cNvPr>
          <p:cNvSpPr txBox="1"/>
          <p:nvPr/>
        </p:nvSpPr>
        <p:spPr>
          <a:xfrm>
            <a:off x="6705600" y="4648200"/>
            <a:ext cx="4876800" cy="62324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세계 커피값 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+37% — 2024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년 아라비카는 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80%, 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로부스타는 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120% 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뛰었다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브라질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베트남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인도네시아의 공급 차질이 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13</a:t>
            </a:r>
            <a:r>
              <a:rPr lang="ko-KR" altLang="en-US" sz="1150">
                <a:solidFill>
                  <a:srgbClr val="D9B68A"/>
                </a:solidFill>
                <a:latin typeface="맑은 고딕" panose="020B0503020000020004" pitchFamily="50" charset="-127"/>
              </a:rPr>
              <a:t>년 만의 최고가를 만들었다</a:t>
            </a:r>
            <a:r>
              <a:rPr lang="en-US" altLang="ko-KR" sz="1150">
                <a:solidFill>
                  <a:srgbClr val="D9B68A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D9B68A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763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F815349-C24F-D909-1E9A-4BE551ADA3E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B9FB1F1E-31E6-1D7E-E1B7-6BD362F831F9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0E6D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87CCA16-FC7D-B4DB-10F3-35324691FF5B}"/>
              </a:ext>
            </a:extLst>
          </p:cNvPr>
          <p:cNvSpPr/>
          <p:nvPr/>
        </p:nvSpPr>
        <p:spPr>
          <a:xfrm>
            <a:off x="609600" y="711200"/>
            <a:ext cx="304800" cy="38100"/>
          </a:xfrm>
          <a:prstGeom prst="rect">
            <a:avLst/>
          </a:prstGeom>
          <a:solidFill>
            <a:srgbClr val="5C71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78FF9D-B70E-0663-08B9-2A3FAD3FAB4E}"/>
              </a:ext>
            </a:extLst>
          </p:cNvPr>
          <p:cNvSpPr txBox="1"/>
          <p:nvPr/>
        </p:nvSpPr>
        <p:spPr>
          <a:xfrm>
            <a:off x="609600" y="812800"/>
            <a:ext cx="110158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C7148"/>
                </a:solidFill>
                <a:latin typeface="Consolas" panose="020B0609020204030204" pitchFamily="49" charset="0"/>
              </a:rPr>
              <a:t>BRAZIL EXPORT</a:t>
            </a:r>
            <a:endParaRPr lang="ko-KR" altLang="en-US" sz="1000" b="1">
              <a:solidFill>
                <a:srgbClr val="5C7148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E03BD7-072D-4E6F-ED31-4BD7FBF217A6}"/>
              </a:ext>
            </a:extLst>
          </p:cNvPr>
          <p:cNvSpPr txBox="1"/>
          <p:nvPr/>
        </p:nvSpPr>
        <p:spPr>
          <a:xfrm>
            <a:off x="609600" y="1219200"/>
            <a:ext cx="2419252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600" b="1">
                <a:solidFill>
                  <a:srgbClr val="241712"/>
                </a:solidFill>
                <a:latin typeface="맑은 고딕" panose="020B0503020000020004" pitchFamily="50" charset="-127"/>
              </a:rPr>
              <a:t>사상 최대 수출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327FBE-6A1B-272F-64C7-5AFE8A0F4F84}"/>
              </a:ext>
            </a:extLst>
          </p:cNvPr>
          <p:cNvSpPr txBox="1"/>
          <p:nvPr/>
        </p:nvSpPr>
        <p:spPr>
          <a:xfrm>
            <a:off x="609600" y="2032000"/>
            <a:ext cx="2156360" cy="95410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600" b="1">
                <a:solidFill>
                  <a:srgbClr val="2B1A12"/>
                </a:solidFill>
                <a:latin typeface="Consolas" panose="020B0609020204030204" pitchFamily="49" charset="0"/>
              </a:rPr>
              <a:t>47.3M</a:t>
            </a:r>
            <a:endParaRPr lang="ko-KR" altLang="en-US" sz="5600" b="1">
              <a:solidFill>
                <a:srgbClr val="2B1A12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382C0B-C188-47E0-10CF-430F87F97AB6}"/>
              </a:ext>
            </a:extLst>
          </p:cNvPr>
          <p:cNvSpPr txBox="1"/>
          <p:nvPr/>
        </p:nvSpPr>
        <p:spPr>
          <a:xfrm>
            <a:off x="609600" y="2895600"/>
            <a:ext cx="487680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자루 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· 2023/24 </a:t>
            </a:r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브라질 수출 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8A7763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050">
                <a:solidFill>
                  <a:srgbClr val="8A7763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8A776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021C9CA-C40A-6281-2EA5-386594F9D24D}"/>
              </a:ext>
            </a:extLst>
          </p:cNvPr>
          <p:cNvSpPr/>
          <p:nvPr/>
        </p:nvSpPr>
        <p:spPr>
          <a:xfrm>
            <a:off x="609600" y="3403600"/>
            <a:ext cx="1524000" cy="558800"/>
          </a:xfrm>
          <a:prstGeom prst="rect">
            <a:avLst/>
          </a:prstGeom>
          <a:solidFill>
            <a:srgbClr val="5C714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0812FB-3D4E-D13D-EB21-43039F34B33C}"/>
              </a:ext>
            </a:extLst>
          </p:cNvPr>
          <p:cNvSpPr txBox="1"/>
          <p:nvPr/>
        </p:nvSpPr>
        <p:spPr>
          <a:xfrm>
            <a:off x="787400" y="3403600"/>
            <a:ext cx="1117614" cy="43088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2200" b="1">
                <a:solidFill>
                  <a:srgbClr val="F0E6D6"/>
                </a:solidFill>
                <a:latin typeface="Consolas" panose="020B0609020204030204" pitchFamily="49" charset="0"/>
              </a:rPr>
              <a:t>+32.7%</a:t>
            </a:r>
            <a:endParaRPr lang="ko-KR" altLang="en-US" sz="2200" b="1">
              <a:solidFill>
                <a:srgbClr val="F0E6D6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A043FB-AF6C-32E1-6392-1C94845C75BA}"/>
              </a:ext>
            </a:extLst>
          </p:cNvPr>
          <p:cNvSpPr txBox="1"/>
          <p:nvPr/>
        </p:nvSpPr>
        <p:spPr>
          <a:xfrm>
            <a:off x="609600" y="4140200"/>
            <a:ext cx="48768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브라질은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2023/24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시즌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4,730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만 자루를 수출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+32.7%. </a:t>
            </a:r>
            <a:r>
              <a:rPr lang="ko-KR" altLang="en-US" sz="1150">
                <a:solidFill>
                  <a:srgbClr val="8A7763"/>
                </a:solidFill>
                <a:latin typeface="맑은 고딕" panose="020B0503020000020004" pitchFamily="50" charset="-127"/>
              </a:rPr>
              <a:t>가격 급등이 곧 수출액 급증으로</a:t>
            </a:r>
            <a:r>
              <a:rPr lang="en-US" altLang="ko-KR" sz="1150">
                <a:solidFill>
                  <a:srgbClr val="8A7763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8A7763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427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1A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7CE547F-647A-2DF4-A62F-2365A67C2F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B5882204-2C57-35E4-D56C-CD9B342DB692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2B1A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A7E38C2-6CBD-BE45-DEEC-3956722E0DE0}"/>
              </a:ext>
            </a:extLst>
          </p:cNvPr>
          <p:cNvSpPr/>
          <p:nvPr/>
        </p:nvSpPr>
        <p:spPr>
          <a:xfrm>
            <a:off x="6705600" y="711200"/>
            <a:ext cx="304800" cy="381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5A169A-BEEA-B8CC-D160-045FEAB2C896}"/>
              </a:ext>
            </a:extLst>
          </p:cNvPr>
          <p:cNvSpPr txBox="1"/>
          <p:nvPr/>
        </p:nvSpPr>
        <p:spPr>
          <a:xfrm>
            <a:off x="6705600" y="812800"/>
            <a:ext cx="819455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C0824A"/>
                </a:solidFill>
                <a:latin typeface="Consolas" panose="020B0609020204030204" pitchFamily="49" charset="0"/>
              </a:rPr>
              <a:t>LAST DROP</a:t>
            </a:r>
            <a:endParaRPr lang="ko-KR" altLang="en-US" sz="1000" b="1">
              <a:solidFill>
                <a:srgbClr val="C0824A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4007AB-E03B-8FA8-5E7A-E48DEF4142A5}"/>
              </a:ext>
            </a:extLst>
          </p:cNvPr>
          <p:cNvSpPr txBox="1"/>
          <p:nvPr/>
        </p:nvSpPr>
        <p:spPr>
          <a:xfrm>
            <a:off x="6705600" y="1651000"/>
            <a:ext cx="4876800" cy="101566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000" b="1">
                <a:solidFill>
                  <a:srgbClr val="F0E6D6"/>
                </a:solidFill>
                <a:latin typeface="맑은 고딕" panose="020B0503020000020004" pitchFamily="50" charset="-127"/>
              </a:rPr>
              <a:t>당신의 한 잔 값은</a:t>
            </a:r>
          </a:p>
          <a:p>
            <a:r>
              <a:rPr lang="ko-KR" altLang="en-US" sz="3000" b="1">
                <a:solidFill>
                  <a:srgbClr val="F0E6D6"/>
                </a:solidFill>
                <a:latin typeface="맑은 고딕" panose="020B0503020000020004" pitchFamily="50" charset="-127"/>
              </a:rPr>
              <a:t>두 나라의 날씨가 정한다</a:t>
            </a:r>
            <a:r>
              <a:rPr lang="en-US" altLang="ko-KR" sz="3000" b="1">
                <a:solidFill>
                  <a:srgbClr val="F0E6D6"/>
                </a:solidFill>
                <a:latin typeface="맑은 고딕" panose="020B0503020000020004" pitchFamily="50" charset="-127"/>
              </a:rPr>
              <a:t>.</a:t>
            </a:r>
            <a:endParaRPr lang="ko-KR" altLang="en-US" sz="3000" b="1">
              <a:solidFill>
                <a:srgbClr val="F0E6D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44A800A-234C-6C4B-665A-E426BB4208EE}"/>
              </a:ext>
            </a:extLst>
          </p:cNvPr>
          <p:cNvSpPr/>
          <p:nvPr/>
        </p:nvSpPr>
        <p:spPr>
          <a:xfrm>
            <a:off x="6705600" y="4064000"/>
            <a:ext cx="1016000" cy="50800"/>
          </a:xfrm>
          <a:prstGeom prst="rect">
            <a:avLst/>
          </a:prstGeom>
          <a:solidFill>
            <a:srgbClr val="C0824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D43947-A8A8-FCDA-514C-9A2F424DCB3A}"/>
              </a:ext>
            </a:extLst>
          </p:cNvPr>
          <p:cNvSpPr txBox="1"/>
          <p:nvPr/>
        </p:nvSpPr>
        <p:spPr>
          <a:xfrm>
            <a:off x="6705600" y="4318000"/>
            <a:ext cx="48768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 b="1">
                <a:solidFill>
                  <a:srgbClr val="D9B68A"/>
                </a:solidFill>
                <a:latin typeface="맑은 고딕" panose="020B0503020000020004" pitchFamily="50" charset="-127"/>
              </a:rPr>
              <a:t>브라질 </a:t>
            </a:r>
            <a:r>
              <a:rPr lang="en-US" altLang="ko-KR" sz="1300" b="1">
                <a:solidFill>
                  <a:srgbClr val="D9B68A"/>
                </a:solidFill>
                <a:latin typeface="맑은 고딕" panose="020B0503020000020004" pitchFamily="50" charset="-127"/>
              </a:rPr>
              <a:t>38% · 13</a:t>
            </a:r>
            <a:r>
              <a:rPr lang="ko-KR" altLang="en-US" sz="1300" b="1">
                <a:solidFill>
                  <a:srgbClr val="D9B68A"/>
                </a:solidFill>
                <a:latin typeface="맑은 고딕" panose="020B0503020000020004" pitchFamily="50" charset="-127"/>
              </a:rPr>
              <a:t>년 최고가 </a:t>
            </a:r>
            <a:r>
              <a:rPr lang="en-US" altLang="ko-KR" sz="1300" b="1">
                <a:solidFill>
                  <a:srgbClr val="D9B68A"/>
                </a:solidFill>
                <a:latin typeface="맑은 고딕" panose="020B0503020000020004" pitchFamily="50" charset="-127"/>
              </a:rPr>
              <a:t>· $137.97B</a:t>
            </a:r>
            <a:endParaRPr lang="ko-KR" altLang="en-US" sz="1300" b="1">
              <a:solidFill>
                <a:srgbClr val="D9B68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AEB253-0728-3318-87DD-F50EB196BAD7}"/>
              </a:ext>
            </a:extLst>
          </p:cNvPr>
          <p:cNvSpPr txBox="1"/>
          <p:nvPr/>
        </p:nvSpPr>
        <p:spPr>
          <a:xfrm>
            <a:off x="6705600" y="5461000"/>
            <a:ext cx="48768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00">
                <a:solidFill>
                  <a:srgbClr val="8A7763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00">
                <a:solidFill>
                  <a:srgbClr val="8A7763"/>
                </a:solidFill>
                <a:latin typeface="맑은 고딕" panose="020B0503020000020004" pitchFamily="50" charset="-127"/>
              </a:rPr>
              <a:t>: USDA FAS Coffee Annual · Visual Capitalist · Grand View Research (2+ </a:t>
            </a:r>
            <a:r>
              <a:rPr lang="ko-KR" altLang="en-US" sz="900">
                <a:solidFill>
                  <a:srgbClr val="8A7763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900">
                <a:solidFill>
                  <a:srgbClr val="8A7763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00">
                <a:solidFill>
                  <a:srgbClr val="8A7763"/>
                </a:solidFill>
                <a:latin typeface="맑은 고딕" panose="020B0503020000020004" pitchFamily="50" charset="-127"/>
              </a:rPr>
              <a:t>시장 규모는 정의별 편차 </a:t>
            </a:r>
            <a:r>
              <a:rPr lang="en-US" altLang="ko-KR" sz="900">
                <a:solidFill>
                  <a:srgbClr val="8A776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8A7763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900">
                <a:solidFill>
                  <a:srgbClr val="8A7763"/>
                </a:solidFill>
                <a:latin typeface="맑은 고딕" panose="020B0503020000020004" pitchFamily="50" charset="-127"/>
              </a:rPr>
              <a:t>) · </a:t>
            </a:r>
            <a:r>
              <a:rPr lang="ko-KR" altLang="en-US" sz="900">
                <a:solidFill>
                  <a:srgbClr val="8A7763"/>
                </a:solidFill>
                <a:latin typeface="맑은 고딕" panose="020B0503020000020004" pitchFamily="50" charset="-127"/>
              </a:rPr>
              <a:t>공개정보 분석</a:t>
            </a:r>
          </a:p>
        </p:txBody>
      </p:sp>
    </p:spTree>
    <p:extLst>
      <p:ext uri="{BB962C8B-B14F-4D97-AF65-F5344CB8AC3E}">
        <p14:creationId xmlns:p14="http://schemas.microsoft.com/office/powerpoint/2010/main" val="1308329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와이드스크린</PresentationFormat>
  <Paragraphs>33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26</cp:revision>
  <dcterms:created xsi:type="dcterms:W3CDTF">2026-06-15T10:27:22Z</dcterms:created>
  <dcterms:modified xsi:type="dcterms:W3CDTF">2026-06-15T10:27:33Z</dcterms:modified>
</cp:coreProperties>
</file>