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207" d="100"/>
          <a:sy n="207" d="100"/>
        </p:scale>
        <p:origin x="216" y="9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v>주가</c:v>
          </c:tx>
          <c:spPr>
            <a:solidFill>
              <a:srgbClr val="3DAEFF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ko-K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Lit>
              <c:ptCount val="4"/>
              <c:pt idx="0">
                <c:v>공모가</c:v>
              </c:pt>
              <c:pt idx="1">
                <c:v>시가</c:v>
              </c:pt>
              <c:pt idx="2">
                <c:v>장중 고가</c:v>
              </c:pt>
              <c:pt idx="3">
                <c:v>종가</c:v>
              </c:pt>
            </c:strLit>
          </c:cat>
          <c:val>
            <c:numLit>
              <c:formatCode>General</c:formatCode>
              <c:ptCount val="4"/>
              <c:pt idx="0">
                <c:v>135</c:v>
              </c:pt>
              <c:pt idx="1">
                <c:v>150</c:v>
              </c:pt>
              <c:pt idx="2">
                <c:v>176.52</c:v>
              </c:pt>
              <c:pt idx="3">
                <c:v>160.94999999999999</c:v>
              </c:pt>
            </c:numLit>
          </c:val>
          <c:extLst>
            <c:ext xmlns:c16="http://schemas.microsoft.com/office/drawing/2014/chart" uri="{C3380CC4-5D6E-409C-BE32-E72D297353CC}">
              <c16:uniqueId val="{00000000-568B-49DD-979D-9C4743F027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236508896"/>
        <c:axId val="1236499296"/>
      </c:barChart>
      <c:catAx>
        <c:axId val="12365088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ko-KR"/>
          </a:p>
        </c:txPr>
        <c:crossAx val="1236499296"/>
        <c:crosses val="autoZero"/>
        <c:auto val="1"/>
        <c:lblAlgn val="ctr"/>
        <c:lblOffset val="100"/>
        <c:noMultiLvlLbl val="0"/>
      </c:catAx>
      <c:valAx>
        <c:axId val="123649929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ko-KR"/>
          </a:p>
        </c:txPr>
        <c:crossAx val="123650889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ko-KR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v>기업가치</c:v>
          </c:tx>
          <c:spPr>
            <a:solidFill>
              <a:srgbClr val="3DAEFF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ko-K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Lit>
              <c:ptCount val="7"/>
              <c:pt idx="0">
                <c:v>'23.1</c:v>
              </c:pt>
              <c:pt idx="1">
                <c:v>'24.6</c:v>
              </c:pt>
              <c:pt idx="2">
                <c:v>'24.12</c:v>
              </c:pt>
              <c:pt idx="3">
                <c:v>'25.7</c:v>
              </c:pt>
              <c:pt idx="4">
                <c:v>'25.12</c:v>
              </c:pt>
              <c:pt idx="5">
                <c:v>IPO</c:v>
              </c:pt>
              <c:pt idx="6">
                <c:v>데뷔</c:v>
              </c:pt>
            </c:strLit>
          </c:cat>
          <c:val>
            <c:numLit>
              <c:formatCode>General</c:formatCode>
              <c:ptCount val="7"/>
              <c:pt idx="0">
                <c:v>137</c:v>
              </c:pt>
              <c:pt idx="1">
                <c:v>210</c:v>
              </c:pt>
              <c:pt idx="2">
                <c:v>350</c:v>
              </c:pt>
              <c:pt idx="3">
                <c:v>400</c:v>
              </c:pt>
              <c:pt idx="4">
                <c:v>800</c:v>
              </c:pt>
              <c:pt idx="5">
                <c:v>1750</c:v>
              </c:pt>
              <c:pt idx="6">
                <c:v>2200</c:v>
              </c:pt>
            </c:numLit>
          </c:val>
          <c:extLst>
            <c:ext xmlns:c16="http://schemas.microsoft.com/office/drawing/2014/chart" uri="{C3380CC4-5D6E-409C-BE32-E72D297353CC}">
              <c16:uniqueId val="{00000000-6C31-4071-BC3E-6754856DB53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236515616"/>
        <c:axId val="1236514176"/>
      </c:barChart>
      <c:catAx>
        <c:axId val="12365156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ko-KR"/>
          </a:p>
        </c:txPr>
        <c:crossAx val="1236514176"/>
        <c:crosses val="autoZero"/>
        <c:auto val="1"/>
        <c:lblAlgn val="ctr"/>
        <c:lblOffset val="100"/>
        <c:noMultiLvlLbl val="0"/>
      </c:catAx>
      <c:valAx>
        <c:axId val="123651417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ko-KR"/>
          </a:p>
        </c:txPr>
        <c:crossAx val="123651561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ko-KR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v>매출</c:v>
          </c:tx>
          <c:spPr>
            <a:solidFill>
              <a:srgbClr val="3DAEFF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ko-K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Lit>
              <c:ptCount val="4"/>
              <c:pt idx="0">
                <c:v>2022</c:v>
              </c:pt>
              <c:pt idx="1">
                <c:v>2023</c:v>
              </c:pt>
              <c:pt idx="2">
                <c:v>2024</c:v>
              </c:pt>
              <c:pt idx="3">
                <c:v>2025</c:v>
              </c:pt>
            </c:strLit>
          </c:cat>
          <c:val>
            <c:numLit>
              <c:formatCode>General</c:formatCode>
              <c:ptCount val="4"/>
              <c:pt idx="0">
                <c:v>4.5999999999999996</c:v>
              </c:pt>
              <c:pt idx="1">
                <c:v>8.6999999999999993</c:v>
              </c:pt>
              <c:pt idx="2">
                <c:v>13.1</c:v>
              </c:pt>
              <c:pt idx="3">
                <c:v>18.7</c:v>
              </c:pt>
            </c:numLit>
          </c:val>
          <c:extLst>
            <c:ext xmlns:c16="http://schemas.microsoft.com/office/drawing/2014/chart" uri="{C3380CC4-5D6E-409C-BE32-E72D297353CC}">
              <c16:uniqueId val="{00000000-65D2-413F-8F22-A86A39866F3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236496416"/>
        <c:axId val="1236510816"/>
      </c:barChart>
      <c:catAx>
        <c:axId val="12364964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ko-KR"/>
          </a:p>
        </c:txPr>
        <c:crossAx val="1236510816"/>
        <c:crosses val="autoZero"/>
        <c:auto val="1"/>
        <c:lblAlgn val="ctr"/>
        <c:lblOffset val="100"/>
        <c:noMultiLvlLbl val="0"/>
      </c:catAx>
      <c:valAx>
        <c:axId val="123651081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ko-KR"/>
          </a:p>
        </c:txPr>
        <c:crossAx val="123649641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ko-KR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v>Starlink 매출</c:v>
          </c:tx>
          <c:spPr>
            <a:solidFill>
              <a:srgbClr val="3DAEFF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ko-K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Lit>
              <c:ptCount val="3"/>
              <c:pt idx="0">
                <c:v>2023</c:v>
              </c:pt>
              <c:pt idx="1">
                <c:v>2024</c:v>
              </c:pt>
              <c:pt idx="2">
                <c:v>2025</c:v>
              </c:pt>
            </c:strLit>
          </c:cat>
          <c:val>
            <c:numLit>
              <c:formatCode>General</c:formatCode>
              <c:ptCount val="3"/>
              <c:pt idx="0">
                <c:v>4.2</c:v>
              </c:pt>
              <c:pt idx="1">
                <c:v>7.7</c:v>
              </c:pt>
              <c:pt idx="2">
                <c:v>11.4</c:v>
              </c:pt>
            </c:numLit>
          </c:val>
          <c:extLst>
            <c:ext xmlns:c16="http://schemas.microsoft.com/office/drawing/2014/chart" uri="{C3380CC4-5D6E-409C-BE32-E72D297353CC}">
              <c16:uniqueId val="{00000000-1B42-4071-B85F-D2580DB365D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236519456"/>
        <c:axId val="1236503136"/>
      </c:barChart>
      <c:catAx>
        <c:axId val="12365194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ko-KR"/>
          </a:p>
        </c:txPr>
        <c:crossAx val="1236503136"/>
        <c:crosses val="autoZero"/>
        <c:auto val="1"/>
        <c:lblAlgn val="ctr"/>
        <c:lblOffset val="100"/>
        <c:noMultiLvlLbl val="0"/>
      </c:catAx>
      <c:valAx>
        <c:axId val="123650313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ko-KR"/>
          </a:p>
        </c:txPr>
        <c:crossAx val="123651945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ko-K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B01713C-99D3-401E-B3F4-B3C1E1D29F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3DE0B574-26C3-D181-FB80-16FA1A0BFC0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B6FECBAA-D2B6-CFFF-E9F0-CBA96C9B0C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7984A-E242-4794-A676-7A2D1432D30A}" type="datetimeFigureOut">
              <a:rPr lang="ko-KR" altLang="en-US" smtClean="0"/>
              <a:t>2026-06-15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EC2D1D69-E0DD-71B0-B7F2-16D40BDCAA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36611AFF-266B-FAF1-72A0-A7259189D1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5BECC-3D25-4343-82E9-4A3758C3FF3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297783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3C26781-A9BB-43B8-1B9E-2D78478CD8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74F89E29-2313-1A6D-4B68-03168D5304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675CE66A-6F65-4C3E-F267-8F4A1606A8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7984A-E242-4794-A676-7A2D1432D30A}" type="datetimeFigureOut">
              <a:rPr lang="ko-KR" altLang="en-US" smtClean="0"/>
              <a:t>2026-06-15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FD23A01-9E81-F21C-AF29-0E03924BA4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3E101376-6E2A-C025-A273-C006D17A5D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5BECC-3D25-4343-82E9-4A3758C3FF3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66571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FA012F99-B45D-80FD-6BB9-1991CC9435F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565E6B17-7935-C8B9-5DE2-6B4137FA7A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B8D8430-8A74-B23E-800C-5C9B52194F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7984A-E242-4794-A676-7A2D1432D30A}" type="datetimeFigureOut">
              <a:rPr lang="ko-KR" altLang="en-US" smtClean="0"/>
              <a:t>2026-06-15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D2A6D060-F186-8DBE-7FC6-5C880702D1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113F5342-5CDE-C152-4F45-6623954524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5BECC-3D25-4343-82E9-4A3758C3FF3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234541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8CF1EAB-BF3E-949E-0967-35483B1155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929E21FF-C106-E0E8-B0F2-7B4C35E70D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491A0F4B-D2DB-9918-097E-57010F9F18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7984A-E242-4794-A676-7A2D1432D30A}" type="datetimeFigureOut">
              <a:rPr lang="ko-KR" altLang="en-US" smtClean="0"/>
              <a:t>2026-06-15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6C3952A-25F7-0ABB-2214-27ED97CFA2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AF921F42-5014-2E94-E8C5-1F5C427A52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5BECC-3D25-4343-82E9-4A3758C3FF3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71686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EE1ED0E-0109-5164-DEBA-5B387D20CA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53B756BF-8F0A-AE91-2878-83C36575D8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2839069-A75C-ACCB-B185-3B4712B1BB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7984A-E242-4794-A676-7A2D1432D30A}" type="datetimeFigureOut">
              <a:rPr lang="ko-KR" altLang="en-US" smtClean="0"/>
              <a:t>2026-06-15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3C2EACAF-6D87-CC0F-1377-2A884EE87A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AEA6571C-3B18-AD68-FDC2-10BDAAFEE2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5BECC-3D25-4343-82E9-4A3758C3FF3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76033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3028C66-1804-97A9-3503-77C699B79B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935E69C1-6778-877B-CEFB-1BFBD8FF8BB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F7CF7464-01DF-04DE-9405-B3396F44CE8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2DBDE647-5EB9-B827-AD8F-DFD61B2092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7984A-E242-4794-A676-7A2D1432D30A}" type="datetimeFigureOut">
              <a:rPr lang="ko-KR" altLang="en-US" smtClean="0"/>
              <a:t>2026-06-15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97DCE882-7B5F-CA6B-8747-BDCF30ACDF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D7F89D73-AEA0-DCB8-73B5-8F0E4F2F9F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5BECC-3D25-4343-82E9-4A3758C3FF3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888059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F32D740-3604-3636-C756-4D1F3E616D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8497A0A0-FF24-03F5-2640-8CB09FF8B0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F16AA2A0-64B3-A0D4-ACB2-B4A03FA207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DBEAA296-17E5-05A1-DBE9-69B25C5098E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2D86CA10-7D5B-A0F0-E1DC-D867126A4F7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7A4F0FEF-8AD4-9F89-50A5-B86A0BF9F8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7984A-E242-4794-A676-7A2D1432D30A}" type="datetimeFigureOut">
              <a:rPr lang="ko-KR" altLang="en-US" smtClean="0"/>
              <a:t>2026-06-15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1ED49EFB-EE3B-E466-CD61-F04E1B79B0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61EF3138-D3DA-A042-AB78-63C64EBAAE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5BECC-3D25-4343-82E9-4A3758C3FF3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996937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C656EEA-1926-C67B-74E6-B938753BAC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D20FBD57-224A-B1C0-DF3E-19FB3DC803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7984A-E242-4794-A676-7A2D1432D30A}" type="datetimeFigureOut">
              <a:rPr lang="ko-KR" altLang="en-US" smtClean="0"/>
              <a:t>2026-06-15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4B5799F3-D511-8345-AFB8-16B10A2E23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740D2451-9BA3-5F31-D755-60E7F55B5E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5BECC-3D25-4343-82E9-4A3758C3FF3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833616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D60AC359-9A73-67E4-7841-B3A2534947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7984A-E242-4794-A676-7A2D1432D30A}" type="datetimeFigureOut">
              <a:rPr lang="ko-KR" altLang="en-US" smtClean="0"/>
              <a:t>2026-06-15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603EA959-1FC4-B5CF-5072-CCDA223615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6DEA2B4D-E898-D8D4-8403-1EE57641EE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5BECC-3D25-4343-82E9-4A3758C3FF3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424478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4159560-E737-0088-77BC-C1A02B11D3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B4397AA-211D-79FE-E21B-62EA10EDC7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9E5C22C3-2D50-2966-B5F0-28BF68F9EE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F2A2F636-34A2-7540-C918-4D24F79ABA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7984A-E242-4794-A676-7A2D1432D30A}" type="datetimeFigureOut">
              <a:rPr lang="ko-KR" altLang="en-US" smtClean="0"/>
              <a:t>2026-06-15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1B37ECBF-DFA4-224C-5BCE-E25C61812B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779251FC-4F09-8E06-1E85-58D3789208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5BECC-3D25-4343-82E9-4A3758C3FF3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167026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5761930-0E8A-483B-FBA0-762062F8C6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F28641F6-5292-CE52-07EF-250D45F7DE2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0F1DF116-772A-E1EB-075F-08FCC456CE5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EC30CAD0-9FA1-F915-533D-8861D8E241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7984A-E242-4794-A676-7A2D1432D30A}" type="datetimeFigureOut">
              <a:rPr lang="ko-KR" altLang="en-US" smtClean="0"/>
              <a:t>2026-06-15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957963F4-CC3B-16E5-BD61-7C20F8373E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7ED2714E-57E9-ED6D-1C45-5E1781C347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5BECC-3D25-4343-82E9-4A3758C3FF3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610389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475FF014-A2EF-7A30-F8AA-A2EED169B8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C9EB9D9A-25BB-8123-50D3-27FDB35EB3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73BA532-F95E-EEA2-E32F-775D0C2B0A4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AA7984A-E242-4794-A676-7A2D1432D30A}" type="datetimeFigureOut">
              <a:rPr lang="ko-KR" altLang="en-US" smtClean="0"/>
              <a:t>2026-06-15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C330AE1C-70F2-B5A2-7338-33B66E6BD7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28BFE621-DB4B-EE33-0F16-28174A2511F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E45BECC-3D25-4343-82E9-4A3758C3FF3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828497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6080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>
            <a:extLst>
              <a:ext uri="{FF2B5EF4-FFF2-40B4-BE49-F238E27FC236}">
                <a16:creationId xmlns:a16="http://schemas.microsoft.com/office/drawing/2014/main" id="{4FF101F4-0E6B-8029-5D92-81099766E819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rgbClr val="10224A"/>
              </a:gs>
              <a:gs pos="100000">
                <a:srgbClr val="06080F"/>
              </a:gs>
            </a:gsLst>
            <a:path path="rect">
              <a:fillToRect r="100000" b="100000"/>
            </a:path>
            <a:tileRect l="-100000" t="-100000"/>
          </a:gra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직사각형 2">
            <a:extLst>
              <a:ext uri="{FF2B5EF4-FFF2-40B4-BE49-F238E27FC236}">
                <a16:creationId xmlns:a16="http://schemas.microsoft.com/office/drawing/2014/main" id="{4C1D9D84-E31E-9210-CA7E-C70929D40D55}"/>
              </a:ext>
            </a:extLst>
          </p:cNvPr>
          <p:cNvSpPr/>
          <p:nvPr/>
        </p:nvSpPr>
        <p:spPr>
          <a:xfrm>
            <a:off x="0" y="3175000"/>
            <a:ext cx="76200" cy="1219200"/>
          </a:xfrm>
          <a:prstGeom prst="rect">
            <a:avLst/>
          </a:prstGeom>
          <a:solidFill>
            <a:srgbClr val="3DAEFF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A964A7D-33F0-1CB8-6AEE-0CA4F0730AE6}"/>
              </a:ext>
            </a:extLst>
          </p:cNvPr>
          <p:cNvSpPr txBox="1"/>
          <p:nvPr/>
        </p:nvSpPr>
        <p:spPr>
          <a:xfrm>
            <a:off x="812800" y="1905000"/>
            <a:ext cx="2366032" cy="161583"/>
          </a:xfrm>
          <a:prstGeom prst="rect">
            <a:avLst/>
          </a:prstGeom>
          <a:solidFill>
            <a:srgbClr val="3DAEFF"/>
          </a:solidFill>
        </p:spPr>
        <p:txBody>
          <a:bodyPr vert="horz" wrap="none" lIns="139700" tIns="0" rIns="139700" bIns="0" rtlCol="0">
            <a:spAutoFit/>
          </a:bodyPr>
          <a:lstStyle/>
          <a:p>
            <a:r>
              <a:rPr lang="en-US" altLang="ko-KR" sz="1050" b="1">
                <a:solidFill>
                  <a:srgbClr val="06080F"/>
                </a:solidFill>
                <a:latin typeface="맑은 고딕" panose="020B0503020000020004" pitchFamily="50" charset="-127"/>
              </a:rPr>
              <a:t>IPO BRIEFING · SPCX / NASDAQ</a:t>
            </a:r>
            <a:endParaRPr lang="ko-KR" altLang="en-US" sz="1050" b="1">
              <a:solidFill>
                <a:srgbClr val="06080F"/>
              </a:solidFill>
              <a:latin typeface="맑은 고딕" panose="020B0503020000020004" pitchFamily="50" charset="-127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27224DD-0B9F-1C90-B28E-34AED1FDA858}"/>
              </a:ext>
            </a:extLst>
          </p:cNvPr>
          <p:cNvSpPr txBox="1"/>
          <p:nvPr/>
        </p:nvSpPr>
        <p:spPr>
          <a:xfrm>
            <a:off x="812800" y="3022600"/>
            <a:ext cx="10160000" cy="861774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5600" b="1">
                <a:solidFill>
                  <a:srgbClr val="FFFFFF"/>
                </a:solidFill>
                <a:latin typeface="맑은 고딕" panose="020B0503020000020004" pitchFamily="50" charset="-127"/>
              </a:rPr>
              <a:t>스페이스</a:t>
            </a:r>
            <a:r>
              <a:rPr lang="en-US" altLang="ko-KR" sz="5600" b="1">
                <a:solidFill>
                  <a:srgbClr val="FFFFFF"/>
                </a:solidFill>
                <a:latin typeface="맑은 고딕" panose="020B0503020000020004" pitchFamily="50" charset="-127"/>
              </a:rPr>
              <a:t>X</a:t>
            </a:r>
            <a:endParaRPr lang="ko-KR" altLang="en-US" sz="5600" b="1">
              <a:solidFill>
                <a:srgbClr val="FFFFFF"/>
              </a:solidFill>
              <a:latin typeface="맑은 고딕" panose="020B0503020000020004" pitchFamily="50" charset="-127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254A94B-7389-CFB0-FD34-C2A951DD016D}"/>
              </a:ext>
            </a:extLst>
          </p:cNvPr>
          <p:cNvSpPr txBox="1"/>
          <p:nvPr/>
        </p:nvSpPr>
        <p:spPr>
          <a:xfrm>
            <a:off x="812800" y="4292600"/>
            <a:ext cx="10414000" cy="276999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>
                <a:solidFill>
                  <a:srgbClr val="9FC6FF"/>
                </a:solidFill>
                <a:latin typeface="맑은 고딕" panose="020B0503020000020004" pitchFamily="50" charset="-127"/>
              </a:rPr>
              <a:t>사상 최대 </a:t>
            </a:r>
            <a:r>
              <a:rPr lang="en-US" altLang="ko-KR">
                <a:solidFill>
                  <a:srgbClr val="9FC6FF"/>
                </a:solidFill>
                <a:latin typeface="맑은 고딕" panose="020B0503020000020004" pitchFamily="50" charset="-127"/>
              </a:rPr>
              <a:t>IPO</a:t>
            </a:r>
            <a:r>
              <a:rPr lang="ko-KR" altLang="en-US">
                <a:solidFill>
                  <a:srgbClr val="9FC6FF"/>
                </a:solidFill>
                <a:latin typeface="맑은 고딕" panose="020B0503020000020004" pitchFamily="50" charset="-127"/>
              </a:rPr>
              <a:t>로 상장 </a:t>
            </a:r>
            <a:r>
              <a:rPr lang="en-US" altLang="ko-KR">
                <a:solidFill>
                  <a:srgbClr val="9FC6FF"/>
                </a:solidFill>
                <a:latin typeface="맑은 고딕" panose="020B0503020000020004" pitchFamily="50" charset="-127"/>
              </a:rPr>
              <a:t>— </a:t>
            </a:r>
            <a:r>
              <a:rPr lang="ko-KR" altLang="en-US">
                <a:solidFill>
                  <a:srgbClr val="9FC6FF"/>
                </a:solidFill>
                <a:latin typeface="맑은 고딕" panose="020B0503020000020004" pitchFamily="50" charset="-127"/>
              </a:rPr>
              <a:t>우주</a:t>
            </a:r>
            <a:r>
              <a:rPr lang="en-US" altLang="ko-KR">
                <a:solidFill>
                  <a:srgbClr val="9FC6FF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>
                <a:solidFill>
                  <a:srgbClr val="9FC6FF"/>
                </a:solidFill>
                <a:latin typeface="맑은 고딕" panose="020B0503020000020004" pitchFamily="50" charset="-127"/>
              </a:rPr>
              <a:t>위성</a:t>
            </a:r>
            <a:r>
              <a:rPr lang="en-US" altLang="ko-KR">
                <a:solidFill>
                  <a:srgbClr val="9FC6FF"/>
                </a:solidFill>
                <a:latin typeface="맑은 고딕" panose="020B0503020000020004" pitchFamily="50" charset="-127"/>
              </a:rPr>
              <a:t>·AI</a:t>
            </a:r>
            <a:r>
              <a:rPr lang="ko-KR" altLang="en-US">
                <a:solidFill>
                  <a:srgbClr val="9FC6FF"/>
                </a:solidFill>
                <a:latin typeface="맑은 고딕" panose="020B0503020000020004" pitchFamily="50" charset="-127"/>
              </a:rPr>
              <a:t>를 결합한 </a:t>
            </a:r>
            <a:r>
              <a:rPr lang="en-US" altLang="ko-KR">
                <a:solidFill>
                  <a:srgbClr val="9FC6FF"/>
                </a:solidFill>
                <a:latin typeface="맑은 고딕" panose="020B0503020000020004" pitchFamily="50" charset="-127"/>
              </a:rPr>
              <a:t>2</a:t>
            </a:r>
            <a:r>
              <a:rPr lang="ko-KR" altLang="en-US">
                <a:solidFill>
                  <a:srgbClr val="9FC6FF"/>
                </a:solidFill>
                <a:latin typeface="맑은 고딕" panose="020B0503020000020004" pitchFamily="50" charset="-127"/>
              </a:rPr>
              <a:t>조 달러 데뷔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46245CE-3D2F-1806-A3BE-1D38AE53070B}"/>
              </a:ext>
            </a:extLst>
          </p:cNvPr>
          <p:cNvSpPr txBox="1"/>
          <p:nvPr/>
        </p:nvSpPr>
        <p:spPr>
          <a:xfrm>
            <a:off x="812800" y="5054600"/>
            <a:ext cx="7112000" cy="161583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050">
                <a:solidFill>
                  <a:srgbClr val="7FA8DC"/>
                </a:solidFill>
                <a:latin typeface="맑은 고딕" panose="020B0503020000020004" pitchFamily="50" charset="-127"/>
              </a:rPr>
              <a:t>기준일 </a:t>
            </a:r>
            <a:r>
              <a:rPr lang="en-US" altLang="ko-KR" sz="1050">
                <a:solidFill>
                  <a:srgbClr val="7FA8DC"/>
                </a:solidFill>
                <a:latin typeface="맑은 고딕" panose="020B0503020000020004" pitchFamily="50" charset="-127"/>
              </a:rPr>
              <a:t>2026-06-15   ·   2026-06-12 Nasdaq </a:t>
            </a:r>
            <a:r>
              <a:rPr lang="ko-KR" altLang="en-US" sz="1050">
                <a:solidFill>
                  <a:srgbClr val="7FA8DC"/>
                </a:solidFill>
                <a:latin typeface="맑은 고딕" panose="020B0503020000020004" pitchFamily="50" charset="-127"/>
              </a:rPr>
              <a:t>데뷔   </a:t>
            </a:r>
            <a:r>
              <a:rPr lang="en-US" altLang="ko-KR" sz="1050">
                <a:solidFill>
                  <a:srgbClr val="7FA8DC"/>
                </a:solidFill>
                <a:latin typeface="맑은 고딕" panose="020B0503020000020004" pitchFamily="50" charset="-127"/>
              </a:rPr>
              <a:t>·   </a:t>
            </a:r>
            <a:r>
              <a:rPr lang="ko-KR" altLang="en-US" sz="1050">
                <a:solidFill>
                  <a:srgbClr val="7FA8DC"/>
                </a:solidFill>
                <a:latin typeface="맑은 고딕" panose="020B0503020000020004" pitchFamily="50" charset="-127"/>
              </a:rPr>
              <a:t>분석 보고서</a:t>
            </a:r>
          </a:p>
        </p:txBody>
      </p:sp>
      <p:sp>
        <p:nvSpPr>
          <p:cNvPr id="8" name="직사각형 7">
            <a:extLst>
              <a:ext uri="{FF2B5EF4-FFF2-40B4-BE49-F238E27FC236}">
                <a16:creationId xmlns:a16="http://schemas.microsoft.com/office/drawing/2014/main" id="{793CFA2B-D96C-0A99-7469-8F0D47545F9C}"/>
              </a:ext>
            </a:extLst>
          </p:cNvPr>
          <p:cNvSpPr/>
          <p:nvPr/>
        </p:nvSpPr>
        <p:spPr>
          <a:xfrm>
            <a:off x="812800" y="5511800"/>
            <a:ext cx="10566400" cy="12700"/>
          </a:xfrm>
          <a:prstGeom prst="rect">
            <a:avLst/>
          </a:prstGeom>
          <a:solidFill>
            <a:srgbClr val="2A3A5E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23E3DC6-6534-61C4-46DC-09286D826242}"/>
              </a:ext>
            </a:extLst>
          </p:cNvPr>
          <p:cNvSpPr txBox="1"/>
          <p:nvPr/>
        </p:nvSpPr>
        <p:spPr>
          <a:xfrm>
            <a:off x="812800" y="5664200"/>
            <a:ext cx="2470150" cy="353943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2300" b="1">
                <a:solidFill>
                  <a:srgbClr val="3DAEFF"/>
                </a:solidFill>
                <a:latin typeface="맑은 고딕" panose="020B0503020000020004" pitchFamily="50" charset="-127"/>
              </a:rPr>
              <a:t>$75B</a:t>
            </a:r>
            <a:endParaRPr lang="ko-KR" altLang="en-US" sz="2300" b="1">
              <a:solidFill>
                <a:srgbClr val="3DAEFF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3EF95E9-7898-CA3F-5780-5D1F0B88441A}"/>
              </a:ext>
            </a:extLst>
          </p:cNvPr>
          <p:cNvSpPr txBox="1"/>
          <p:nvPr/>
        </p:nvSpPr>
        <p:spPr>
          <a:xfrm>
            <a:off x="812800" y="6070600"/>
            <a:ext cx="2470150" cy="146194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950">
                <a:solidFill>
                  <a:srgbClr val="7FA8DC"/>
                </a:solidFill>
                <a:latin typeface="맑은 고딕" panose="020B0503020000020004" pitchFamily="50" charset="-127"/>
              </a:rPr>
              <a:t>공모 모집액 </a:t>
            </a:r>
            <a:r>
              <a:rPr lang="en-US" altLang="ko-KR" sz="950">
                <a:solidFill>
                  <a:srgbClr val="7FA8DC"/>
                </a:solidFill>
                <a:latin typeface="맑은 고딕" panose="020B0503020000020004" pitchFamily="50" charset="-127"/>
              </a:rPr>
              <a:t>(</a:t>
            </a:r>
            <a:r>
              <a:rPr lang="ko-KR" altLang="en-US" sz="950">
                <a:solidFill>
                  <a:srgbClr val="7FA8DC"/>
                </a:solidFill>
                <a:latin typeface="맑은 고딕" panose="020B0503020000020004" pitchFamily="50" charset="-127"/>
              </a:rPr>
              <a:t>사상 최대</a:t>
            </a:r>
            <a:r>
              <a:rPr lang="en-US" altLang="ko-KR" sz="950">
                <a:solidFill>
                  <a:srgbClr val="7FA8DC"/>
                </a:solidFill>
                <a:latin typeface="맑은 고딕" panose="020B0503020000020004" pitchFamily="50" charset="-127"/>
              </a:rPr>
              <a:t>)</a:t>
            </a:r>
            <a:endParaRPr lang="ko-KR" altLang="en-US" sz="950">
              <a:solidFill>
                <a:srgbClr val="7FA8DC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3774602-273B-8E36-9F5D-10EF365F6331}"/>
              </a:ext>
            </a:extLst>
          </p:cNvPr>
          <p:cNvSpPr txBox="1"/>
          <p:nvPr/>
        </p:nvSpPr>
        <p:spPr>
          <a:xfrm>
            <a:off x="3511550" y="5664200"/>
            <a:ext cx="2470150" cy="353943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2300" b="1">
                <a:solidFill>
                  <a:srgbClr val="FFFFFF"/>
                </a:solidFill>
                <a:latin typeface="맑은 고딕" panose="020B0503020000020004" pitchFamily="50" charset="-127"/>
              </a:rPr>
              <a:t>+19%</a:t>
            </a:r>
            <a:endParaRPr lang="ko-KR" altLang="en-US" sz="2300" b="1">
              <a:solidFill>
                <a:srgbClr val="FFFFFF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AAE87C6-F129-39EC-1516-A90F497DF9E3}"/>
              </a:ext>
            </a:extLst>
          </p:cNvPr>
          <p:cNvSpPr txBox="1"/>
          <p:nvPr/>
        </p:nvSpPr>
        <p:spPr>
          <a:xfrm>
            <a:off x="3511550" y="6070600"/>
            <a:ext cx="2470150" cy="146194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950">
                <a:solidFill>
                  <a:srgbClr val="7FA8DC"/>
                </a:solidFill>
                <a:latin typeface="맑은 고딕" panose="020B0503020000020004" pitchFamily="50" charset="-127"/>
              </a:rPr>
              <a:t>데뷔 첫날 등락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DEC9365-4229-213C-56D1-D5588D3B6005}"/>
              </a:ext>
            </a:extLst>
          </p:cNvPr>
          <p:cNvSpPr txBox="1"/>
          <p:nvPr/>
        </p:nvSpPr>
        <p:spPr>
          <a:xfrm>
            <a:off x="6210300" y="5664200"/>
            <a:ext cx="2470150" cy="353943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2300" b="1">
                <a:solidFill>
                  <a:srgbClr val="3DAEFF"/>
                </a:solidFill>
                <a:latin typeface="맑은 고딕" panose="020B0503020000020004" pitchFamily="50" charset="-127"/>
              </a:rPr>
              <a:t>~$2.2T</a:t>
            </a:r>
            <a:endParaRPr lang="ko-KR" altLang="en-US" sz="2300" b="1">
              <a:solidFill>
                <a:srgbClr val="3DAEFF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A6D96022-DDA2-407A-9BAE-E9DA3795384C}"/>
              </a:ext>
            </a:extLst>
          </p:cNvPr>
          <p:cNvSpPr txBox="1"/>
          <p:nvPr/>
        </p:nvSpPr>
        <p:spPr>
          <a:xfrm>
            <a:off x="6210300" y="6070600"/>
            <a:ext cx="2470150" cy="146194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950">
                <a:solidFill>
                  <a:srgbClr val="7FA8DC"/>
                </a:solidFill>
                <a:latin typeface="맑은 고딕" panose="020B0503020000020004" pitchFamily="50" charset="-127"/>
              </a:rPr>
              <a:t>첫날 종가 시총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320010E6-A5CF-95D1-C4E3-6F5E56ACBD3F}"/>
              </a:ext>
            </a:extLst>
          </p:cNvPr>
          <p:cNvSpPr txBox="1"/>
          <p:nvPr/>
        </p:nvSpPr>
        <p:spPr>
          <a:xfrm>
            <a:off x="8909050" y="5664200"/>
            <a:ext cx="2470150" cy="353943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2300" b="1">
                <a:solidFill>
                  <a:srgbClr val="FFFFFF"/>
                </a:solidFill>
                <a:latin typeface="맑은 고딕" panose="020B0503020000020004" pitchFamily="50" charset="-127"/>
              </a:rPr>
              <a:t>$135</a:t>
            </a:r>
            <a:endParaRPr lang="ko-KR" altLang="en-US" sz="2300" b="1">
              <a:solidFill>
                <a:srgbClr val="FFFFFF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E6C2B165-F2C4-F8CC-AF64-54F444007563}"/>
              </a:ext>
            </a:extLst>
          </p:cNvPr>
          <p:cNvSpPr txBox="1"/>
          <p:nvPr/>
        </p:nvSpPr>
        <p:spPr>
          <a:xfrm>
            <a:off x="8909050" y="6070600"/>
            <a:ext cx="2470150" cy="146194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950">
                <a:solidFill>
                  <a:srgbClr val="7FA8DC"/>
                </a:solidFill>
                <a:latin typeface="맑은 고딕" panose="020B0503020000020004" pitchFamily="50" charset="-127"/>
              </a:rPr>
              <a:t>공모가 </a:t>
            </a:r>
            <a:r>
              <a:rPr lang="en-US" altLang="ko-KR" sz="950">
                <a:solidFill>
                  <a:srgbClr val="7FA8DC"/>
                </a:solidFill>
                <a:latin typeface="맑은 고딕" panose="020B0503020000020004" pitchFamily="50" charset="-127"/>
              </a:rPr>
              <a:t>(</a:t>
            </a:r>
            <a:r>
              <a:rPr lang="ko-KR" altLang="en-US" sz="950">
                <a:solidFill>
                  <a:srgbClr val="7FA8DC"/>
                </a:solidFill>
                <a:latin typeface="맑은 고딕" panose="020B0503020000020004" pitchFamily="50" charset="-127"/>
              </a:rPr>
              <a:t>주당</a:t>
            </a:r>
            <a:r>
              <a:rPr lang="en-US" altLang="ko-KR" sz="950">
                <a:solidFill>
                  <a:srgbClr val="7FA8DC"/>
                </a:solidFill>
                <a:latin typeface="맑은 고딕" panose="020B0503020000020004" pitchFamily="50" charset="-127"/>
              </a:rPr>
              <a:t>)</a:t>
            </a:r>
            <a:endParaRPr lang="ko-KR" altLang="en-US" sz="950">
              <a:solidFill>
                <a:srgbClr val="7FA8DC"/>
              </a:solidFill>
              <a:latin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3288494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0E1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08EB68A-5113-12C8-26D0-F2C09ADEAA80}"/>
              </a:ext>
            </a:extLst>
          </p:cNvPr>
          <p:cNvSpPr txBox="1"/>
          <p:nvPr/>
        </p:nvSpPr>
        <p:spPr>
          <a:xfrm>
            <a:off x="812800" y="584200"/>
            <a:ext cx="1439497" cy="161583"/>
          </a:xfrm>
          <a:prstGeom prst="rect">
            <a:avLst/>
          </a:prstGeom>
          <a:solidFill>
            <a:srgbClr val="3DAEFF"/>
          </a:solidFill>
        </p:spPr>
        <p:txBody>
          <a:bodyPr vert="horz" wrap="none" lIns="139700" tIns="0" rIns="139700" bIns="0" rtlCol="0">
            <a:spAutoFit/>
          </a:bodyPr>
          <a:lstStyle/>
          <a:p>
            <a:r>
              <a:rPr lang="en-US" altLang="ko-KR" sz="1050" b="1">
                <a:solidFill>
                  <a:srgbClr val="06080F"/>
                </a:solidFill>
                <a:latin typeface="맑은 고딕" panose="020B0503020000020004" pitchFamily="50" charset="-127"/>
              </a:rPr>
              <a:t>SEGMENTS · 2025</a:t>
            </a:r>
            <a:endParaRPr lang="ko-KR" altLang="en-US" sz="1050" b="1">
              <a:solidFill>
                <a:srgbClr val="06080F"/>
              </a:solidFill>
              <a:latin typeface="맑은 고딕" panose="020B0503020000020004" pitchFamily="50" charset="-127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0AD2C50-682C-D5C1-EFC6-A0252173C1E8}"/>
              </a:ext>
            </a:extLst>
          </p:cNvPr>
          <p:cNvSpPr txBox="1"/>
          <p:nvPr/>
        </p:nvSpPr>
        <p:spPr>
          <a:xfrm>
            <a:off x="812800" y="914400"/>
            <a:ext cx="10566400" cy="384721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2500" b="1">
                <a:solidFill>
                  <a:srgbClr val="E9EDF6"/>
                </a:solidFill>
                <a:latin typeface="맑은 고딕" panose="020B0503020000020004" pitchFamily="50" charset="-127"/>
              </a:rPr>
              <a:t>Starlink</a:t>
            </a:r>
            <a:r>
              <a:rPr lang="ko-KR" altLang="en-US" sz="2500" b="1">
                <a:solidFill>
                  <a:srgbClr val="E9EDF6"/>
                </a:solidFill>
                <a:latin typeface="맑은 고딕" panose="020B0503020000020004" pitchFamily="50" charset="-127"/>
              </a:rPr>
              <a:t>가 매출의 </a:t>
            </a:r>
            <a:r>
              <a:rPr lang="en-US" altLang="ko-KR" sz="2500" b="1">
                <a:solidFill>
                  <a:srgbClr val="E9EDF6"/>
                </a:solidFill>
                <a:latin typeface="맑은 고딕" panose="020B0503020000020004" pitchFamily="50" charset="-127"/>
              </a:rPr>
              <a:t>60%</a:t>
            </a:r>
            <a:r>
              <a:rPr lang="ko-KR" altLang="en-US" sz="2500" b="1">
                <a:solidFill>
                  <a:srgbClr val="E9EDF6"/>
                </a:solidFill>
                <a:latin typeface="맑은 고딕" panose="020B0503020000020004" pitchFamily="50" charset="-127"/>
              </a:rPr>
              <a:t>대 </a:t>
            </a:r>
            <a:r>
              <a:rPr lang="en-US" altLang="ko-KR" sz="2500" b="1">
                <a:solidFill>
                  <a:srgbClr val="E9EDF6"/>
                </a:solidFill>
                <a:latin typeface="맑은 고딕" panose="020B0503020000020004" pitchFamily="50" charset="-127"/>
              </a:rPr>
              <a:t>— </a:t>
            </a:r>
            <a:r>
              <a:rPr lang="ko-KR" altLang="en-US" sz="2500" b="1">
                <a:solidFill>
                  <a:srgbClr val="E9EDF6"/>
                </a:solidFill>
                <a:latin typeface="맑은 고딕" panose="020B0503020000020004" pitchFamily="50" charset="-127"/>
              </a:rPr>
              <a:t>발사가 토대</a:t>
            </a:r>
            <a:r>
              <a:rPr lang="en-US" altLang="ko-KR" sz="2500" b="1">
                <a:solidFill>
                  <a:srgbClr val="E9EDF6"/>
                </a:solidFill>
                <a:latin typeface="맑은 고딕" panose="020B0503020000020004" pitchFamily="50" charset="-127"/>
              </a:rPr>
              <a:t>, xAI</a:t>
            </a:r>
            <a:r>
              <a:rPr lang="ko-KR" altLang="en-US" sz="2500" b="1">
                <a:solidFill>
                  <a:srgbClr val="E9EDF6"/>
                </a:solidFill>
                <a:latin typeface="맑은 고딕" panose="020B0503020000020004" pitchFamily="50" charset="-127"/>
              </a:rPr>
              <a:t>가 베팅이다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9B02C4C-548F-A59C-857D-B7D65087F42A}"/>
              </a:ext>
            </a:extLst>
          </p:cNvPr>
          <p:cNvSpPr txBox="1"/>
          <p:nvPr/>
        </p:nvSpPr>
        <p:spPr>
          <a:xfrm>
            <a:off x="812800" y="2006600"/>
            <a:ext cx="6604000" cy="184666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200" b="1">
                <a:solidFill>
                  <a:srgbClr val="E9EDF6"/>
                </a:solidFill>
                <a:latin typeface="맑은 고딕" panose="020B0503020000020004" pitchFamily="50" charset="-127"/>
              </a:rPr>
              <a:t>부문별 매출 </a:t>
            </a:r>
            <a:r>
              <a:rPr lang="en-US" altLang="ko-KR" sz="1200" b="1">
                <a:solidFill>
                  <a:srgbClr val="E9EDF6"/>
                </a:solidFill>
                <a:latin typeface="맑은 고딕" panose="020B0503020000020004" pitchFamily="50" charset="-127"/>
              </a:rPr>
              <a:t>(2025, 10</a:t>
            </a:r>
            <a:r>
              <a:rPr lang="ko-KR" altLang="en-US" sz="1200" b="1">
                <a:solidFill>
                  <a:srgbClr val="E9EDF6"/>
                </a:solidFill>
                <a:latin typeface="맑은 고딕" panose="020B0503020000020004" pitchFamily="50" charset="-127"/>
              </a:rPr>
              <a:t>억 달러</a:t>
            </a:r>
            <a:r>
              <a:rPr lang="en-US" altLang="ko-KR" sz="1200" b="1">
                <a:solidFill>
                  <a:srgbClr val="E9EDF6"/>
                </a:solidFill>
                <a:latin typeface="맑은 고딕" panose="020B0503020000020004" pitchFamily="50" charset="-127"/>
              </a:rPr>
              <a:t>)</a:t>
            </a:r>
            <a:endParaRPr lang="ko-KR" altLang="en-US" sz="1200" b="1">
              <a:solidFill>
                <a:srgbClr val="E9EDF6"/>
              </a:solidFill>
              <a:latin typeface="맑은 고딕" panose="020B0503020000020004" pitchFamily="50" charset="-127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E130668-A233-E1B9-4760-F513C120D6E4}"/>
              </a:ext>
            </a:extLst>
          </p:cNvPr>
          <p:cNvSpPr txBox="1"/>
          <p:nvPr/>
        </p:nvSpPr>
        <p:spPr>
          <a:xfrm>
            <a:off x="812800" y="2645833"/>
            <a:ext cx="1803400" cy="153888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altLang="ko-KR" sz="1000">
                <a:solidFill>
                  <a:srgbClr val="E9EDF6"/>
                </a:solidFill>
                <a:latin typeface="맑은 고딕" panose="020B0503020000020004" pitchFamily="50" charset="-127"/>
              </a:rPr>
              <a:t>Starlink (</a:t>
            </a:r>
            <a:r>
              <a:rPr lang="ko-KR" altLang="en-US" sz="1000">
                <a:solidFill>
                  <a:srgbClr val="E9EDF6"/>
                </a:solidFill>
                <a:latin typeface="맑은 고딕" panose="020B0503020000020004" pitchFamily="50" charset="-127"/>
              </a:rPr>
              <a:t>위성</a:t>
            </a:r>
            <a:r>
              <a:rPr lang="en-US" altLang="ko-KR" sz="1000">
                <a:solidFill>
                  <a:srgbClr val="E9EDF6"/>
                </a:solidFill>
                <a:latin typeface="맑은 고딕" panose="020B0503020000020004" pitchFamily="50" charset="-127"/>
              </a:rPr>
              <a:t>)</a:t>
            </a:r>
            <a:endParaRPr lang="ko-KR" altLang="en-US" sz="1000">
              <a:solidFill>
                <a:srgbClr val="E9EDF6"/>
              </a:solidFill>
              <a:latin typeface="맑은 고딕" panose="020B0503020000020004" pitchFamily="50" charset="-127"/>
            </a:endParaRPr>
          </a:p>
        </p:txBody>
      </p:sp>
      <p:sp>
        <p:nvSpPr>
          <p:cNvPr id="6" name="직사각형 5">
            <a:extLst>
              <a:ext uri="{FF2B5EF4-FFF2-40B4-BE49-F238E27FC236}">
                <a16:creationId xmlns:a16="http://schemas.microsoft.com/office/drawing/2014/main" id="{3519B0BC-5B00-B065-8773-6F2A4710CD44}"/>
              </a:ext>
            </a:extLst>
          </p:cNvPr>
          <p:cNvSpPr/>
          <p:nvPr/>
        </p:nvSpPr>
        <p:spPr>
          <a:xfrm>
            <a:off x="2717800" y="2658533"/>
            <a:ext cx="3519268" cy="304800"/>
          </a:xfrm>
          <a:prstGeom prst="rect">
            <a:avLst/>
          </a:prstGeom>
          <a:solidFill>
            <a:srgbClr val="3DAEFF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EAD924F-06AD-D9DE-9937-E477A863BFCC}"/>
              </a:ext>
            </a:extLst>
          </p:cNvPr>
          <p:cNvSpPr txBox="1"/>
          <p:nvPr/>
        </p:nvSpPr>
        <p:spPr>
          <a:xfrm>
            <a:off x="6300568" y="2645833"/>
            <a:ext cx="635000" cy="14619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altLang="ko-KR" sz="950" b="1">
                <a:solidFill>
                  <a:srgbClr val="E9EDF6"/>
                </a:solidFill>
                <a:latin typeface="맑은 고딕" panose="020B0503020000020004" pitchFamily="50" charset="-127"/>
              </a:rPr>
              <a:t>11.4</a:t>
            </a:r>
            <a:endParaRPr lang="ko-KR" altLang="en-US" sz="950" b="1">
              <a:solidFill>
                <a:srgbClr val="E9EDF6"/>
              </a:solidFill>
              <a:latin typeface="맑은 고딕" panose="020B0503020000020004" pitchFamily="50" charset="-127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F9806E8-7F44-14FB-3003-17C492118C3D}"/>
              </a:ext>
            </a:extLst>
          </p:cNvPr>
          <p:cNvSpPr txBox="1"/>
          <p:nvPr/>
        </p:nvSpPr>
        <p:spPr>
          <a:xfrm>
            <a:off x="812800" y="3492500"/>
            <a:ext cx="1803400" cy="153888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altLang="ko-KR" sz="1000">
                <a:solidFill>
                  <a:srgbClr val="E9EDF6"/>
                </a:solidFill>
                <a:latin typeface="맑은 고딕" panose="020B0503020000020004" pitchFamily="50" charset="-127"/>
              </a:rPr>
              <a:t>Space (</a:t>
            </a:r>
            <a:r>
              <a:rPr lang="ko-KR" altLang="en-US" sz="1000">
                <a:solidFill>
                  <a:srgbClr val="E9EDF6"/>
                </a:solidFill>
                <a:latin typeface="맑은 고딕" panose="020B0503020000020004" pitchFamily="50" charset="-127"/>
              </a:rPr>
              <a:t>발사</a:t>
            </a:r>
            <a:r>
              <a:rPr lang="en-US" altLang="ko-KR" sz="1000">
                <a:solidFill>
                  <a:srgbClr val="E9EDF6"/>
                </a:solidFill>
                <a:latin typeface="맑은 고딕" panose="020B0503020000020004" pitchFamily="50" charset="-127"/>
              </a:rPr>
              <a:t>)</a:t>
            </a:r>
            <a:endParaRPr lang="ko-KR" altLang="en-US" sz="1000">
              <a:solidFill>
                <a:srgbClr val="E9EDF6"/>
              </a:solidFill>
              <a:latin typeface="맑은 고딕" panose="020B0503020000020004" pitchFamily="50" charset="-127"/>
            </a:endParaRPr>
          </a:p>
        </p:txBody>
      </p:sp>
      <p:sp>
        <p:nvSpPr>
          <p:cNvPr id="9" name="직사각형 8">
            <a:extLst>
              <a:ext uri="{FF2B5EF4-FFF2-40B4-BE49-F238E27FC236}">
                <a16:creationId xmlns:a16="http://schemas.microsoft.com/office/drawing/2014/main" id="{736D782A-C4CF-9AC7-7841-D99D04A348D9}"/>
              </a:ext>
            </a:extLst>
          </p:cNvPr>
          <p:cNvSpPr/>
          <p:nvPr/>
        </p:nvSpPr>
        <p:spPr>
          <a:xfrm>
            <a:off x="2717800" y="3505200"/>
            <a:ext cx="1265701" cy="304800"/>
          </a:xfrm>
          <a:prstGeom prst="rect">
            <a:avLst/>
          </a:prstGeom>
          <a:solidFill>
            <a:srgbClr val="5C6B8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D09C913-3100-3E59-B27A-67D1995E6CA7}"/>
              </a:ext>
            </a:extLst>
          </p:cNvPr>
          <p:cNvSpPr txBox="1"/>
          <p:nvPr/>
        </p:nvSpPr>
        <p:spPr>
          <a:xfrm>
            <a:off x="4047001" y="3492500"/>
            <a:ext cx="635000" cy="14619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altLang="ko-KR" sz="950" b="1">
                <a:solidFill>
                  <a:srgbClr val="E9EDF6"/>
                </a:solidFill>
                <a:latin typeface="맑은 고딕" panose="020B0503020000020004" pitchFamily="50" charset="-127"/>
              </a:rPr>
              <a:t>4.1</a:t>
            </a:r>
            <a:endParaRPr lang="ko-KR" altLang="en-US" sz="950" b="1">
              <a:solidFill>
                <a:srgbClr val="E9EDF6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B93A09D-D05A-3676-5508-CE63DF1A7E13}"/>
              </a:ext>
            </a:extLst>
          </p:cNvPr>
          <p:cNvSpPr txBox="1"/>
          <p:nvPr/>
        </p:nvSpPr>
        <p:spPr>
          <a:xfrm>
            <a:off x="812800" y="4339167"/>
            <a:ext cx="1803400" cy="153888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altLang="ko-KR" sz="1000">
                <a:solidFill>
                  <a:srgbClr val="E9EDF6"/>
                </a:solidFill>
                <a:latin typeface="맑은 고딕" panose="020B0503020000020004" pitchFamily="50" charset="-127"/>
              </a:rPr>
              <a:t>xAI (AI)</a:t>
            </a:r>
            <a:endParaRPr lang="ko-KR" altLang="en-US" sz="1000">
              <a:solidFill>
                <a:srgbClr val="E9EDF6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2" name="직사각형 11">
            <a:extLst>
              <a:ext uri="{FF2B5EF4-FFF2-40B4-BE49-F238E27FC236}">
                <a16:creationId xmlns:a16="http://schemas.microsoft.com/office/drawing/2014/main" id="{30BB5BC6-D863-D68B-2738-D3FBFDF07A23}"/>
              </a:ext>
            </a:extLst>
          </p:cNvPr>
          <p:cNvSpPr/>
          <p:nvPr/>
        </p:nvSpPr>
        <p:spPr>
          <a:xfrm>
            <a:off x="2717800" y="4351867"/>
            <a:ext cx="987865" cy="304800"/>
          </a:xfrm>
          <a:prstGeom prst="rect">
            <a:avLst/>
          </a:prstGeom>
          <a:solidFill>
            <a:srgbClr val="FFB454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D1CDDEA-EE3C-8966-BCF3-DE3BF7FD8671}"/>
              </a:ext>
            </a:extLst>
          </p:cNvPr>
          <p:cNvSpPr txBox="1"/>
          <p:nvPr/>
        </p:nvSpPr>
        <p:spPr>
          <a:xfrm>
            <a:off x="3769165" y="4339167"/>
            <a:ext cx="635000" cy="14619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altLang="ko-KR" sz="950" b="1">
                <a:solidFill>
                  <a:srgbClr val="E9EDF6"/>
                </a:solidFill>
                <a:latin typeface="맑은 고딕" panose="020B0503020000020004" pitchFamily="50" charset="-127"/>
              </a:rPr>
              <a:t>3.2</a:t>
            </a:r>
            <a:endParaRPr lang="ko-KR" altLang="en-US" sz="950" b="1">
              <a:solidFill>
                <a:srgbClr val="E9EDF6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4" name="직사각형 13">
            <a:extLst>
              <a:ext uri="{FF2B5EF4-FFF2-40B4-BE49-F238E27FC236}">
                <a16:creationId xmlns:a16="http://schemas.microsoft.com/office/drawing/2014/main" id="{2EC5B2AA-2EF2-7F49-A627-605C9F175FF9}"/>
              </a:ext>
            </a:extLst>
          </p:cNvPr>
          <p:cNvSpPr/>
          <p:nvPr/>
        </p:nvSpPr>
        <p:spPr>
          <a:xfrm>
            <a:off x="7772400" y="2235200"/>
            <a:ext cx="3606800" cy="12700"/>
          </a:xfrm>
          <a:prstGeom prst="rect">
            <a:avLst/>
          </a:prstGeom>
          <a:solidFill>
            <a:srgbClr val="27304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6D58F341-0F76-0159-6C96-B35D85251567}"/>
              </a:ext>
            </a:extLst>
          </p:cNvPr>
          <p:cNvSpPr txBox="1"/>
          <p:nvPr/>
        </p:nvSpPr>
        <p:spPr>
          <a:xfrm>
            <a:off x="7772400" y="2349500"/>
            <a:ext cx="3606800" cy="323165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2100" b="1">
                <a:solidFill>
                  <a:srgbClr val="33D17A"/>
                </a:solidFill>
                <a:latin typeface="맑은 고딕" panose="020B0503020000020004" pitchFamily="50" charset="-127"/>
              </a:rPr>
              <a:t>+$4.4B</a:t>
            </a:r>
            <a:endParaRPr lang="ko-KR" altLang="en-US" sz="2100" b="1">
              <a:solidFill>
                <a:srgbClr val="33D17A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3A77963-1441-64B5-009D-BC1833C4B464}"/>
              </a:ext>
            </a:extLst>
          </p:cNvPr>
          <p:cNvSpPr txBox="1"/>
          <p:nvPr/>
        </p:nvSpPr>
        <p:spPr>
          <a:xfrm>
            <a:off x="7772400" y="2768600"/>
            <a:ext cx="36068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1000">
                <a:solidFill>
                  <a:srgbClr val="8B95AC"/>
                </a:solidFill>
                <a:latin typeface="맑은 고딕" panose="020B0503020000020004" pitchFamily="50" charset="-127"/>
              </a:rPr>
              <a:t>Starlink </a:t>
            </a:r>
            <a:r>
              <a:rPr lang="ko-KR" altLang="en-US" sz="1000">
                <a:solidFill>
                  <a:srgbClr val="8B95AC"/>
                </a:solidFill>
                <a:latin typeface="맑은 고딕" panose="020B0503020000020004" pitchFamily="50" charset="-127"/>
              </a:rPr>
              <a:t>영업이익</a:t>
            </a:r>
          </a:p>
        </p:txBody>
      </p:sp>
      <p:sp>
        <p:nvSpPr>
          <p:cNvPr id="17" name="직사각형 16">
            <a:extLst>
              <a:ext uri="{FF2B5EF4-FFF2-40B4-BE49-F238E27FC236}">
                <a16:creationId xmlns:a16="http://schemas.microsoft.com/office/drawing/2014/main" id="{5FAFD7FB-6174-8550-432D-CCB0962CF043}"/>
              </a:ext>
            </a:extLst>
          </p:cNvPr>
          <p:cNvSpPr/>
          <p:nvPr/>
        </p:nvSpPr>
        <p:spPr>
          <a:xfrm>
            <a:off x="7772400" y="3124200"/>
            <a:ext cx="3606800" cy="12700"/>
          </a:xfrm>
          <a:prstGeom prst="rect">
            <a:avLst/>
          </a:prstGeom>
          <a:solidFill>
            <a:srgbClr val="27304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4436A66D-2B3C-D284-DB61-94A2C542F6F1}"/>
              </a:ext>
            </a:extLst>
          </p:cNvPr>
          <p:cNvSpPr txBox="1"/>
          <p:nvPr/>
        </p:nvSpPr>
        <p:spPr>
          <a:xfrm>
            <a:off x="7772400" y="3238500"/>
            <a:ext cx="3606800" cy="323165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2100" b="1">
                <a:solidFill>
                  <a:srgbClr val="3DAEFF"/>
                </a:solidFill>
                <a:latin typeface="맑은 고딕" panose="020B0503020000020004" pitchFamily="50" charset="-127"/>
              </a:rPr>
              <a:t>+8%</a:t>
            </a:r>
            <a:endParaRPr lang="ko-KR" altLang="en-US" sz="2100" b="1">
              <a:solidFill>
                <a:srgbClr val="3DAEFF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3384E57D-1E57-EEB9-9F68-3088CFEC41D7}"/>
              </a:ext>
            </a:extLst>
          </p:cNvPr>
          <p:cNvSpPr txBox="1"/>
          <p:nvPr/>
        </p:nvSpPr>
        <p:spPr>
          <a:xfrm>
            <a:off x="7772400" y="3657600"/>
            <a:ext cx="36068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000">
                <a:solidFill>
                  <a:srgbClr val="8B95AC"/>
                </a:solidFill>
                <a:latin typeface="맑은 고딕" panose="020B0503020000020004" pitchFamily="50" charset="-127"/>
              </a:rPr>
              <a:t>발사</a:t>
            </a:r>
            <a:r>
              <a:rPr lang="en-US" altLang="ko-KR" sz="1000">
                <a:solidFill>
                  <a:srgbClr val="8B95AC"/>
                </a:solidFill>
                <a:latin typeface="맑은 고딕" panose="020B0503020000020004" pitchFamily="50" charset="-127"/>
              </a:rPr>
              <a:t>(Space) YoY</a:t>
            </a:r>
            <a:endParaRPr lang="ko-KR" altLang="en-US" sz="1000">
              <a:solidFill>
                <a:srgbClr val="8B95AC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0" name="직사각형 19">
            <a:extLst>
              <a:ext uri="{FF2B5EF4-FFF2-40B4-BE49-F238E27FC236}">
                <a16:creationId xmlns:a16="http://schemas.microsoft.com/office/drawing/2014/main" id="{38A8E3DD-8753-3BF3-8215-92CB8E52C474}"/>
              </a:ext>
            </a:extLst>
          </p:cNvPr>
          <p:cNvSpPr/>
          <p:nvPr/>
        </p:nvSpPr>
        <p:spPr>
          <a:xfrm>
            <a:off x="7772400" y="4013200"/>
            <a:ext cx="3606800" cy="12700"/>
          </a:xfrm>
          <a:prstGeom prst="rect">
            <a:avLst/>
          </a:prstGeom>
          <a:solidFill>
            <a:srgbClr val="27304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D31CFAD6-103E-1D7A-96F3-00DFEB515095}"/>
              </a:ext>
            </a:extLst>
          </p:cNvPr>
          <p:cNvSpPr txBox="1"/>
          <p:nvPr/>
        </p:nvSpPr>
        <p:spPr>
          <a:xfrm>
            <a:off x="7772400" y="4127500"/>
            <a:ext cx="3606800" cy="323165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2100" b="1">
                <a:solidFill>
                  <a:srgbClr val="FF6B6B"/>
                </a:solidFill>
                <a:latin typeface="맑은 고딕" panose="020B0503020000020004" pitchFamily="50" charset="-127"/>
              </a:rPr>
              <a:t>-$6.4B</a:t>
            </a:r>
            <a:endParaRPr lang="ko-KR" altLang="en-US" sz="2100" b="1">
              <a:solidFill>
                <a:srgbClr val="FF6B6B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0E69C228-3716-0302-6982-E30F692BA716}"/>
              </a:ext>
            </a:extLst>
          </p:cNvPr>
          <p:cNvSpPr txBox="1"/>
          <p:nvPr/>
        </p:nvSpPr>
        <p:spPr>
          <a:xfrm>
            <a:off x="7772400" y="4546600"/>
            <a:ext cx="36068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1000">
                <a:solidFill>
                  <a:srgbClr val="8B95AC"/>
                </a:solidFill>
                <a:latin typeface="맑은 고딕" panose="020B0503020000020004" pitchFamily="50" charset="-127"/>
              </a:rPr>
              <a:t>xAI </a:t>
            </a:r>
            <a:r>
              <a:rPr lang="ko-KR" altLang="en-US" sz="1000">
                <a:solidFill>
                  <a:srgbClr val="8B95AC"/>
                </a:solidFill>
                <a:latin typeface="맑은 고딕" panose="020B0503020000020004" pitchFamily="50" charset="-127"/>
              </a:rPr>
              <a:t>영업손실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A5596065-8687-D2D7-5E3F-ACA04E4298D7}"/>
              </a:ext>
            </a:extLst>
          </p:cNvPr>
          <p:cNvSpPr txBox="1"/>
          <p:nvPr/>
        </p:nvSpPr>
        <p:spPr>
          <a:xfrm>
            <a:off x="812800" y="5207000"/>
            <a:ext cx="10566400" cy="169277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1100">
                <a:solidFill>
                  <a:srgbClr val="E9EDF6"/>
                </a:solidFill>
                <a:latin typeface="맑은 고딕" panose="020B0503020000020004" pitchFamily="50" charset="-127"/>
              </a:rPr>
              <a:t>Starlink</a:t>
            </a:r>
            <a:r>
              <a:rPr lang="ko-KR" altLang="en-US" sz="1100">
                <a:solidFill>
                  <a:srgbClr val="E9EDF6"/>
                </a:solidFill>
                <a:latin typeface="맑은 고딕" panose="020B0503020000020004" pitchFamily="50" charset="-127"/>
              </a:rPr>
              <a:t>는 흑자 엔진</a:t>
            </a:r>
            <a:r>
              <a:rPr lang="en-US" altLang="ko-KR" sz="1100">
                <a:solidFill>
                  <a:srgbClr val="E9EDF6"/>
                </a:solidFill>
                <a:latin typeface="맑은 고딕" panose="020B0503020000020004" pitchFamily="50" charset="-127"/>
              </a:rPr>
              <a:t>(</a:t>
            </a:r>
            <a:r>
              <a:rPr lang="ko-KR" altLang="en-US" sz="1100">
                <a:solidFill>
                  <a:srgbClr val="E9EDF6"/>
                </a:solidFill>
                <a:latin typeface="맑은 고딕" panose="020B0503020000020004" pitchFamily="50" charset="-127"/>
              </a:rPr>
              <a:t>영업익 </a:t>
            </a:r>
            <a:r>
              <a:rPr lang="en-US" altLang="ko-KR" sz="1100">
                <a:solidFill>
                  <a:srgbClr val="E9EDF6"/>
                </a:solidFill>
                <a:latin typeface="맑은 고딕" panose="020B0503020000020004" pitchFamily="50" charset="-127"/>
              </a:rPr>
              <a:t>$4.4B), </a:t>
            </a:r>
            <a:r>
              <a:rPr lang="ko-KR" altLang="en-US" sz="1100">
                <a:solidFill>
                  <a:srgbClr val="E9EDF6"/>
                </a:solidFill>
                <a:latin typeface="맑은 고딕" panose="020B0503020000020004" pitchFamily="50" charset="-127"/>
              </a:rPr>
              <a:t>발사는 안정적 토대</a:t>
            </a:r>
            <a:r>
              <a:rPr lang="en-US" altLang="ko-KR" sz="1100">
                <a:solidFill>
                  <a:srgbClr val="E9EDF6"/>
                </a:solidFill>
                <a:latin typeface="맑은 고딕" panose="020B0503020000020004" pitchFamily="50" charset="-127"/>
              </a:rPr>
              <a:t>(+8%), xAI</a:t>
            </a:r>
            <a:r>
              <a:rPr lang="ko-KR" altLang="en-US" sz="1100">
                <a:solidFill>
                  <a:srgbClr val="E9EDF6"/>
                </a:solidFill>
                <a:latin typeface="맑은 고딕" panose="020B0503020000020004" pitchFamily="50" charset="-127"/>
              </a:rPr>
              <a:t>는 대규모 적자를 감수한 </a:t>
            </a:r>
            <a:r>
              <a:rPr lang="en-US" altLang="ko-KR" sz="1100">
                <a:solidFill>
                  <a:srgbClr val="E9EDF6"/>
                </a:solidFill>
                <a:latin typeface="맑은 고딕" panose="020B0503020000020004" pitchFamily="50" charset="-127"/>
              </a:rPr>
              <a:t>AI </a:t>
            </a:r>
            <a:r>
              <a:rPr lang="ko-KR" altLang="en-US" sz="1100">
                <a:solidFill>
                  <a:srgbClr val="E9EDF6"/>
                </a:solidFill>
                <a:latin typeface="맑은 고딕" panose="020B0503020000020004" pitchFamily="50" charset="-127"/>
              </a:rPr>
              <a:t>성장 옵션이다</a:t>
            </a:r>
            <a:r>
              <a:rPr lang="en-US" altLang="ko-KR" sz="1100">
                <a:solidFill>
                  <a:srgbClr val="E9EDF6"/>
                </a:solidFill>
                <a:latin typeface="맑은 고딕" panose="020B0503020000020004" pitchFamily="50" charset="-127"/>
              </a:rPr>
              <a:t>.</a:t>
            </a:r>
            <a:endParaRPr lang="ko-KR" altLang="en-US" sz="1100">
              <a:solidFill>
                <a:srgbClr val="E9EDF6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4" name="직사각형 23">
            <a:extLst>
              <a:ext uri="{FF2B5EF4-FFF2-40B4-BE49-F238E27FC236}">
                <a16:creationId xmlns:a16="http://schemas.microsoft.com/office/drawing/2014/main" id="{97EFEC3F-38F8-616A-F8D9-DABC1049C9A7}"/>
              </a:ext>
            </a:extLst>
          </p:cNvPr>
          <p:cNvSpPr/>
          <p:nvPr/>
        </p:nvSpPr>
        <p:spPr>
          <a:xfrm>
            <a:off x="812800" y="6350000"/>
            <a:ext cx="10566400" cy="12700"/>
          </a:xfrm>
          <a:prstGeom prst="rect">
            <a:avLst/>
          </a:prstGeom>
          <a:solidFill>
            <a:srgbClr val="27304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5BD18856-5D05-B96D-8C16-58DEF4536127}"/>
              </a:ext>
            </a:extLst>
          </p:cNvPr>
          <p:cNvSpPr txBox="1"/>
          <p:nvPr/>
        </p:nvSpPr>
        <p:spPr>
          <a:xfrm>
            <a:off x="812800" y="6426200"/>
            <a:ext cx="9677400" cy="130805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ko-KR" altLang="en-US" sz="850">
                <a:solidFill>
                  <a:srgbClr val="8B95AC"/>
                </a:solidFill>
                <a:latin typeface="맑은 고딕" panose="020B0503020000020004" pitchFamily="50" charset="-127"/>
              </a:rPr>
              <a:t>자료</a:t>
            </a:r>
            <a:r>
              <a:rPr lang="en-US" altLang="ko-KR" sz="850">
                <a:solidFill>
                  <a:srgbClr val="8B95AC"/>
                </a:solidFill>
                <a:latin typeface="맑은 고딕" panose="020B0503020000020004" pitchFamily="50" charset="-127"/>
              </a:rPr>
              <a:t>: S-1 · NPR·CBS·CNBC·Fortune · Morningstar·Via Satellite·Sacra (</a:t>
            </a:r>
            <a:r>
              <a:rPr lang="ko-KR" altLang="en-US" sz="850">
                <a:solidFill>
                  <a:srgbClr val="8B95AC"/>
                </a:solidFill>
                <a:latin typeface="맑은 고딕" panose="020B0503020000020004" pitchFamily="50" charset="-127"/>
              </a:rPr>
              <a:t>기준일 </a:t>
            </a:r>
            <a:r>
              <a:rPr lang="en-US" altLang="ko-KR" sz="850">
                <a:solidFill>
                  <a:srgbClr val="8B95AC"/>
                </a:solidFill>
                <a:latin typeface="맑은 고딕" panose="020B0503020000020004" pitchFamily="50" charset="-127"/>
              </a:rPr>
              <a:t>2026-06-15)</a:t>
            </a:r>
            <a:endParaRPr lang="ko-KR" altLang="en-US" sz="850">
              <a:solidFill>
                <a:srgbClr val="8B95AC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9BC0D158-C3B8-AB0E-6E90-2404938F9ADF}"/>
              </a:ext>
            </a:extLst>
          </p:cNvPr>
          <p:cNvSpPr txBox="1"/>
          <p:nvPr/>
        </p:nvSpPr>
        <p:spPr>
          <a:xfrm>
            <a:off x="10490200" y="6426200"/>
            <a:ext cx="889000" cy="130805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algn="r"/>
            <a:r>
              <a:rPr lang="en-US" altLang="ko-KR" sz="850">
                <a:solidFill>
                  <a:srgbClr val="8B95AC"/>
                </a:solidFill>
                <a:latin typeface="맑은 고딕" panose="020B0503020000020004" pitchFamily="50" charset="-127"/>
              </a:rPr>
              <a:t>10 / 30</a:t>
            </a:r>
            <a:endParaRPr lang="ko-KR" altLang="en-US" sz="850">
              <a:solidFill>
                <a:srgbClr val="8B95AC"/>
              </a:solidFill>
              <a:latin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9120822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0E1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B420516-9181-1990-5D93-F2990008DAEE}"/>
              </a:ext>
            </a:extLst>
          </p:cNvPr>
          <p:cNvSpPr txBox="1"/>
          <p:nvPr/>
        </p:nvSpPr>
        <p:spPr>
          <a:xfrm>
            <a:off x="812800" y="584200"/>
            <a:ext cx="1944443" cy="161583"/>
          </a:xfrm>
          <a:prstGeom prst="rect">
            <a:avLst/>
          </a:prstGeom>
          <a:solidFill>
            <a:srgbClr val="3DAEFF"/>
          </a:solidFill>
        </p:spPr>
        <p:txBody>
          <a:bodyPr vert="horz" wrap="none" lIns="139700" tIns="0" rIns="139700" bIns="0" rtlCol="0">
            <a:spAutoFit/>
          </a:bodyPr>
          <a:lstStyle/>
          <a:p>
            <a:r>
              <a:rPr lang="en-US" altLang="ko-KR" sz="1050" b="1">
                <a:solidFill>
                  <a:srgbClr val="06080F"/>
                </a:solidFill>
                <a:latin typeface="맑은 고딕" panose="020B0503020000020004" pitchFamily="50" charset="-127"/>
              </a:rPr>
              <a:t>PROFITABILITY PARADOX</a:t>
            </a:r>
            <a:endParaRPr lang="ko-KR" altLang="en-US" sz="1050" b="1">
              <a:solidFill>
                <a:srgbClr val="06080F"/>
              </a:solidFill>
              <a:latin typeface="맑은 고딕" panose="020B0503020000020004" pitchFamily="50" charset="-127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BA1FF53-D997-71C6-B382-E2486676773B}"/>
              </a:ext>
            </a:extLst>
          </p:cNvPr>
          <p:cNvSpPr txBox="1"/>
          <p:nvPr/>
        </p:nvSpPr>
        <p:spPr>
          <a:xfrm>
            <a:off x="812800" y="914400"/>
            <a:ext cx="10566400" cy="384721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2500" b="1">
                <a:solidFill>
                  <a:srgbClr val="E9EDF6"/>
                </a:solidFill>
                <a:latin typeface="맑은 고딕" panose="020B0503020000020004" pitchFamily="50" charset="-127"/>
              </a:rPr>
              <a:t>사상 최대 매출</a:t>
            </a:r>
            <a:r>
              <a:rPr lang="en-US" altLang="ko-KR" sz="2500" b="1">
                <a:solidFill>
                  <a:srgbClr val="E9EDF6"/>
                </a:solidFill>
                <a:latin typeface="맑은 고딕" panose="020B0503020000020004" pitchFamily="50" charset="-127"/>
              </a:rPr>
              <a:t>, </a:t>
            </a:r>
            <a:r>
              <a:rPr lang="ko-KR" altLang="en-US" sz="2500" b="1">
                <a:solidFill>
                  <a:srgbClr val="E9EDF6"/>
                </a:solidFill>
                <a:latin typeface="맑은 고딕" panose="020B0503020000020004" pitchFamily="50" charset="-127"/>
              </a:rPr>
              <a:t>그러나 </a:t>
            </a:r>
            <a:r>
              <a:rPr lang="en-US" altLang="ko-KR" sz="2500" b="1">
                <a:solidFill>
                  <a:srgbClr val="E9EDF6"/>
                </a:solidFill>
                <a:latin typeface="맑은 고딕" panose="020B0503020000020004" pitchFamily="50" charset="-127"/>
              </a:rPr>
              <a:t>GAAP </a:t>
            </a:r>
            <a:r>
              <a:rPr lang="ko-KR" altLang="en-US" sz="2500" b="1">
                <a:solidFill>
                  <a:srgbClr val="E9EDF6"/>
                </a:solidFill>
                <a:latin typeface="맑은 고딕" panose="020B0503020000020004" pitchFamily="50" charset="-127"/>
              </a:rPr>
              <a:t>기준으로는 아직 적자다</a:t>
            </a:r>
          </a:p>
        </p:txBody>
      </p:sp>
      <p:sp>
        <p:nvSpPr>
          <p:cNvPr id="4" name="직사각형 3">
            <a:extLst>
              <a:ext uri="{FF2B5EF4-FFF2-40B4-BE49-F238E27FC236}">
                <a16:creationId xmlns:a16="http://schemas.microsoft.com/office/drawing/2014/main" id="{BE2C639C-7087-4291-6578-4144986CBD85}"/>
              </a:ext>
            </a:extLst>
          </p:cNvPr>
          <p:cNvSpPr/>
          <p:nvPr/>
        </p:nvSpPr>
        <p:spPr>
          <a:xfrm>
            <a:off x="812800" y="2133600"/>
            <a:ext cx="2489200" cy="1371600"/>
          </a:xfrm>
          <a:prstGeom prst="rect">
            <a:avLst/>
          </a:prstGeom>
          <a:solidFill>
            <a:srgbClr val="151C2E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C2FC4AE-7FED-7D8C-FA73-B5969AA100CF}"/>
              </a:ext>
            </a:extLst>
          </p:cNvPr>
          <p:cNvSpPr txBox="1"/>
          <p:nvPr/>
        </p:nvSpPr>
        <p:spPr>
          <a:xfrm>
            <a:off x="1016000" y="2387600"/>
            <a:ext cx="2082800" cy="400110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altLang="ko-KR" sz="2600" b="1">
                <a:solidFill>
                  <a:srgbClr val="3DAEFF"/>
                </a:solidFill>
                <a:latin typeface="맑은 고딕" panose="020B0503020000020004" pitchFamily="50" charset="-127"/>
              </a:rPr>
              <a:t>$18.7B</a:t>
            </a:r>
            <a:endParaRPr lang="ko-KR" altLang="en-US" sz="2600" b="1">
              <a:solidFill>
                <a:srgbClr val="3DAEFF"/>
              </a:solidFill>
              <a:latin typeface="맑은 고딕" panose="020B0503020000020004" pitchFamily="50" charset="-127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BD0F8CA-9137-200A-6830-829B5964B8CE}"/>
              </a:ext>
            </a:extLst>
          </p:cNvPr>
          <p:cNvSpPr txBox="1"/>
          <p:nvPr/>
        </p:nvSpPr>
        <p:spPr>
          <a:xfrm>
            <a:off x="1016000" y="2997200"/>
            <a:ext cx="2082800" cy="161583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1050">
                <a:solidFill>
                  <a:srgbClr val="8B95AC"/>
                </a:solidFill>
                <a:latin typeface="맑은 고딕" panose="020B0503020000020004" pitchFamily="50" charset="-127"/>
              </a:rPr>
              <a:t>2025 </a:t>
            </a:r>
            <a:r>
              <a:rPr lang="ko-KR" altLang="en-US" sz="1050">
                <a:solidFill>
                  <a:srgbClr val="8B95AC"/>
                </a:solidFill>
                <a:latin typeface="맑은 고딕" panose="020B0503020000020004" pitchFamily="50" charset="-127"/>
              </a:rPr>
              <a:t>매출</a:t>
            </a:r>
          </a:p>
        </p:txBody>
      </p:sp>
      <p:sp>
        <p:nvSpPr>
          <p:cNvPr id="7" name="직사각형 6">
            <a:extLst>
              <a:ext uri="{FF2B5EF4-FFF2-40B4-BE49-F238E27FC236}">
                <a16:creationId xmlns:a16="http://schemas.microsoft.com/office/drawing/2014/main" id="{E21E25D0-EC06-7572-A05E-DD30B22C1882}"/>
              </a:ext>
            </a:extLst>
          </p:cNvPr>
          <p:cNvSpPr/>
          <p:nvPr/>
        </p:nvSpPr>
        <p:spPr>
          <a:xfrm>
            <a:off x="3505200" y="2133600"/>
            <a:ext cx="2489200" cy="1371600"/>
          </a:xfrm>
          <a:prstGeom prst="rect">
            <a:avLst/>
          </a:prstGeom>
          <a:solidFill>
            <a:srgbClr val="151C2E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770600B-FA1A-3D16-1FFB-DB5708814A20}"/>
              </a:ext>
            </a:extLst>
          </p:cNvPr>
          <p:cNvSpPr txBox="1"/>
          <p:nvPr/>
        </p:nvSpPr>
        <p:spPr>
          <a:xfrm>
            <a:off x="3708400" y="2387600"/>
            <a:ext cx="2082800" cy="400110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altLang="ko-KR" sz="2600" b="1">
                <a:solidFill>
                  <a:srgbClr val="FF6B6B"/>
                </a:solidFill>
                <a:latin typeface="맑은 고딕" panose="020B0503020000020004" pitchFamily="50" charset="-127"/>
              </a:rPr>
              <a:t>-$4.9B</a:t>
            </a:r>
            <a:endParaRPr lang="ko-KR" altLang="en-US" sz="2600" b="1">
              <a:solidFill>
                <a:srgbClr val="FF6B6B"/>
              </a:solidFill>
              <a:latin typeface="맑은 고딕" panose="020B0503020000020004" pitchFamily="50" charset="-127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6A7F85C-14BE-8677-F593-05332C24B641}"/>
              </a:ext>
            </a:extLst>
          </p:cNvPr>
          <p:cNvSpPr txBox="1"/>
          <p:nvPr/>
        </p:nvSpPr>
        <p:spPr>
          <a:xfrm>
            <a:off x="3708400" y="2997200"/>
            <a:ext cx="2082800" cy="161583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1050">
                <a:solidFill>
                  <a:srgbClr val="8B95AC"/>
                </a:solidFill>
                <a:latin typeface="맑은 고딕" panose="020B0503020000020004" pitchFamily="50" charset="-127"/>
              </a:rPr>
              <a:t>GAAP </a:t>
            </a:r>
            <a:r>
              <a:rPr lang="ko-KR" altLang="en-US" sz="1050">
                <a:solidFill>
                  <a:srgbClr val="8B95AC"/>
                </a:solidFill>
                <a:latin typeface="맑은 고딕" panose="020B0503020000020004" pitchFamily="50" charset="-127"/>
              </a:rPr>
              <a:t>순손실</a:t>
            </a:r>
          </a:p>
        </p:txBody>
      </p:sp>
      <p:sp>
        <p:nvSpPr>
          <p:cNvPr id="10" name="직사각형 9">
            <a:extLst>
              <a:ext uri="{FF2B5EF4-FFF2-40B4-BE49-F238E27FC236}">
                <a16:creationId xmlns:a16="http://schemas.microsoft.com/office/drawing/2014/main" id="{6638FA33-41E7-2194-C3A8-1A762C69687A}"/>
              </a:ext>
            </a:extLst>
          </p:cNvPr>
          <p:cNvSpPr/>
          <p:nvPr/>
        </p:nvSpPr>
        <p:spPr>
          <a:xfrm>
            <a:off x="6197600" y="2133600"/>
            <a:ext cx="2489200" cy="1371600"/>
          </a:xfrm>
          <a:prstGeom prst="rect">
            <a:avLst/>
          </a:prstGeom>
          <a:solidFill>
            <a:srgbClr val="151C2E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7F4539D-033B-BC28-5057-6D0EDD6DAAD9}"/>
              </a:ext>
            </a:extLst>
          </p:cNvPr>
          <p:cNvSpPr txBox="1"/>
          <p:nvPr/>
        </p:nvSpPr>
        <p:spPr>
          <a:xfrm>
            <a:off x="6400800" y="2387600"/>
            <a:ext cx="2082800" cy="400110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altLang="ko-KR" sz="2600" b="1">
                <a:solidFill>
                  <a:srgbClr val="33D17A"/>
                </a:solidFill>
                <a:latin typeface="맑은 고딕" panose="020B0503020000020004" pitchFamily="50" charset="-127"/>
              </a:rPr>
              <a:t>$6.6B</a:t>
            </a:r>
            <a:endParaRPr lang="ko-KR" altLang="en-US" sz="2600" b="1">
              <a:solidFill>
                <a:srgbClr val="33D17A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7EAC241-B1DD-F9CA-23CA-4D868B75CF96}"/>
              </a:ext>
            </a:extLst>
          </p:cNvPr>
          <p:cNvSpPr txBox="1"/>
          <p:nvPr/>
        </p:nvSpPr>
        <p:spPr>
          <a:xfrm>
            <a:off x="6400800" y="2997200"/>
            <a:ext cx="2082800" cy="161583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050">
                <a:solidFill>
                  <a:srgbClr val="8B95AC"/>
                </a:solidFill>
                <a:latin typeface="맑은 고딕" panose="020B0503020000020004" pitchFamily="50" charset="-127"/>
              </a:rPr>
              <a:t>조정 </a:t>
            </a:r>
            <a:r>
              <a:rPr lang="en-US" altLang="ko-KR" sz="1050">
                <a:solidFill>
                  <a:srgbClr val="8B95AC"/>
                </a:solidFill>
                <a:latin typeface="맑은 고딕" panose="020B0503020000020004" pitchFamily="50" charset="-127"/>
              </a:rPr>
              <a:t>EBITDA</a:t>
            </a:r>
            <a:endParaRPr lang="ko-KR" altLang="en-US" sz="1050">
              <a:solidFill>
                <a:srgbClr val="8B95AC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3" name="직사각형 12">
            <a:extLst>
              <a:ext uri="{FF2B5EF4-FFF2-40B4-BE49-F238E27FC236}">
                <a16:creationId xmlns:a16="http://schemas.microsoft.com/office/drawing/2014/main" id="{0F9D0F92-C364-8580-14EB-5FB6DC890437}"/>
              </a:ext>
            </a:extLst>
          </p:cNvPr>
          <p:cNvSpPr/>
          <p:nvPr/>
        </p:nvSpPr>
        <p:spPr>
          <a:xfrm>
            <a:off x="8890000" y="2133600"/>
            <a:ext cx="2489200" cy="1371600"/>
          </a:xfrm>
          <a:prstGeom prst="rect">
            <a:avLst/>
          </a:prstGeom>
          <a:solidFill>
            <a:srgbClr val="151C2E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A2D006D2-E402-B29C-9A07-85E4433C8681}"/>
              </a:ext>
            </a:extLst>
          </p:cNvPr>
          <p:cNvSpPr txBox="1"/>
          <p:nvPr/>
        </p:nvSpPr>
        <p:spPr>
          <a:xfrm>
            <a:off x="9093200" y="2387600"/>
            <a:ext cx="2082800" cy="400110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altLang="ko-KR" sz="2600" b="1">
                <a:solidFill>
                  <a:srgbClr val="FF6B6B"/>
                </a:solidFill>
                <a:latin typeface="맑은 고딕" panose="020B0503020000020004" pitchFamily="50" charset="-127"/>
              </a:rPr>
              <a:t>-$41.3B</a:t>
            </a:r>
            <a:endParaRPr lang="ko-KR" altLang="en-US" sz="2600" b="1">
              <a:solidFill>
                <a:srgbClr val="FF6B6B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7E633E24-A11A-CB17-AAE9-B5863AF8DA4A}"/>
              </a:ext>
            </a:extLst>
          </p:cNvPr>
          <p:cNvSpPr txBox="1"/>
          <p:nvPr/>
        </p:nvSpPr>
        <p:spPr>
          <a:xfrm>
            <a:off x="9093200" y="2997200"/>
            <a:ext cx="2082800" cy="161583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050">
                <a:solidFill>
                  <a:srgbClr val="8B95AC"/>
                </a:solidFill>
                <a:latin typeface="맑은 고딕" panose="020B0503020000020004" pitchFamily="50" charset="-127"/>
              </a:rPr>
              <a:t>누적결손 </a:t>
            </a:r>
            <a:r>
              <a:rPr lang="en-US" altLang="ko-KR" sz="1050">
                <a:solidFill>
                  <a:srgbClr val="8B95AC"/>
                </a:solidFill>
                <a:latin typeface="맑은 고딕" panose="020B0503020000020004" pitchFamily="50" charset="-127"/>
              </a:rPr>
              <a:t>(Q1'26)</a:t>
            </a:r>
            <a:endParaRPr lang="ko-KR" altLang="en-US" sz="1050">
              <a:solidFill>
                <a:srgbClr val="8B95AC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6" name="직사각형 15">
            <a:extLst>
              <a:ext uri="{FF2B5EF4-FFF2-40B4-BE49-F238E27FC236}">
                <a16:creationId xmlns:a16="http://schemas.microsoft.com/office/drawing/2014/main" id="{30C49D56-B303-18F4-69EF-D8EB623C8E05}"/>
              </a:ext>
            </a:extLst>
          </p:cNvPr>
          <p:cNvSpPr/>
          <p:nvPr/>
        </p:nvSpPr>
        <p:spPr>
          <a:xfrm>
            <a:off x="812800" y="3860800"/>
            <a:ext cx="10566400" cy="15240"/>
          </a:xfrm>
          <a:prstGeom prst="rect">
            <a:avLst/>
          </a:prstGeom>
          <a:solidFill>
            <a:srgbClr val="27304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F7E34A50-B156-8FEC-A394-C9A1EB1700F0}"/>
              </a:ext>
            </a:extLst>
          </p:cNvPr>
          <p:cNvSpPr txBox="1"/>
          <p:nvPr/>
        </p:nvSpPr>
        <p:spPr>
          <a:xfrm>
            <a:off x="812800" y="4038600"/>
            <a:ext cx="10566400" cy="384721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250">
                <a:solidFill>
                  <a:srgbClr val="E9EDF6"/>
                </a:solidFill>
                <a:latin typeface="맑은 고딕" panose="020B0503020000020004" pitchFamily="50" charset="-127"/>
              </a:rPr>
              <a:t>매출은 빠르게 늘지만 </a:t>
            </a:r>
            <a:r>
              <a:rPr lang="en-US" altLang="ko-KR" sz="1250">
                <a:solidFill>
                  <a:srgbClr val="E9EDF6"/>
                </a:solidFill>
                <a:latin typeface="맑은 고딕" panose="020B0503020000020004" pitchFamily="50" charset="-127"/>
              </a:rPr>
              <a:t>Starship </a:t>
            </a:r>
            <a:r>
              <a:rPr lang="ko-KR" altLang="en-US" sz="1250">
                <a:solidFill>
                  <a:srgbClr val="E9EDF6"/>
                </a:solidFill>
                <a:latin typeface="맑은 고딕" panose="020B0503020000020004" pitchFamily="50" charset="-127"/>
              </a:rPr>
              <a:t>자본투자</a:t>
            </a:r>
            <a:r>
              <a:rPr lang="en-US" altLang="ko-KR" sz="1250">
                <a:solidFill>
                  <a:srgbClr val="E9EDF6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1250">
                <a:solidFill>
                  <a:srgbClr val="E9EDF6"/>
                </a:solidFill>
                <a:latin typeface="맑은 고딕" panose="020B0503020000020004" pitchFamily="50" charset="-127"/>
              </a:rPr>
              <a:t>주식보상</a:t>
            </a:r>
            <a:r>
              <a:rPr lang="en-US" altLang="ko-KR" sz="1250">
                <a:solidFill>
                  <a:srgbClr val="E9EDF6"/>
                </a:solidFill>
                <a:latin typeface="맑은 고딕" panose="020B0503020000020004" pitchFamily="50" charset="-127"/>
              </a:rPr>
              <a:t>, </a:t>
            </a:r>
            <a:r>
              <a:rPr lang="ko-KR" altLang="en-US" sz="1250">
                <a:solidFill>
                  <a:srgbClr val="E9EDF6"/>
                </a:solidFill>
                <a:latin typeface="맑은 고딕" panose="020B0503020000020004" pitchFamily="50" charset="-127"/>
              </a:rPr>
              <a:t>그리고 </a:t>
            </a:r>
            <a:r>
              <a:rPr lang="en-US" altLang="ko-KR" sz="1250">
                <a:solidFill>
                  <a:srgbClr val="E9EDF6"/>
                </a:solidFill>
                <a:latin typeface="맑은 고딕" panose="020B0503020000020004" pitchFamily="50" charset="-127"/>
              </a:rPr>
              <a:t>IPO </a:t>
            </a:r>
            <a:r>
              <a:rPr lang="ko-KR" altLang="en-US" sz="1250">
                <a:solidFill>
                  <a:srgbClr val="E9EDF6"/>
                </a:solidFill>
                <a:latin typeface="맑은 고딕" panose="020B0503020000020004" pitchFamily="50" charset="-127"/>
              </a:rPr>
              <a:t>직전 편입한 </a:t>
            </a:r>
            <a:r>
              <a:rPr lang="en-US" altLang="ko-KR" sz="1250">
                <a:solidFill>
                  <a:srgbClr val="E9EDF6"/>
                </a:solidFill>
                <a:latin typeface="맑은 고딕" panose="020B0503020000020004" pitchFamily="50" charset="-127"/>
              </a:rPr>
              <a:t>xAI</a:t>
            </a:r>
            <a:r>
              <a:rPr lang="ko-KR" altLang="en-US" sz="1250">
                <a:solidFill>
                  <a:srgbClr val="E9EDF6"/>
                </a:solidFill>
                <a:latin typeface="맑은 고딕" panose="020B0503020000020004" pitchFamily="50" charset="-127"/>
              </a:rPr>
              <a:t>의 대규모 영업손실</a:t>
            </a:r>
            <a:r>
              <a:rPr lang="en-US" altLang="ko-KR" sz="1250">
                <a:solidFill>
                  <a:srgbClr val="E9EDF6"/>
                </a:solidFill>
                <a:latin typeface="맑은 고딕" panose="020B0503020000020004" pitchFamily="50" charset="-127"/>
              </a:rPr>
              <a:t>($6.4B)</a:t>
            </a:r>
            <a:r>
              <a:rPr lang="ko-KR" altLang="en-US" sz="1250">
                <a:solidFill>
                  <a:srgbClr val="E9EDF6"/>
                </a:solidFill>
                <a:latin typeface="맑은 고딕" panose="020B0503020000020004" pitchFamily="50" charset="-127"/>
              </a:rPr>
              <a:t>이 </a:t>
            </a:r>
            <a:r>
              <a:rPr lang="en-US" altLang="ko-KR" sz="1250">
                <a:solidFill>
                  <a:srgbClr val="E9EDF6"/>
                </a:solidFill>
                <a:latin typeface="맑은 고딕" panose="020B0503020000020004" pitchFamily="50" charset="-127"/>
              </a:rPr>
              <a:t>GAAP </a:t>
            </a:r>
            <a:r>
              <a:rPr lang="ko-KR" altLang="en-US" sz="1250">
                <a:solidFill>
                  <a:srgbClr val="E9EDF6"/>
                </a:solidFill>
                <a:latin typeface="맑은 고딕" panose="020B0503020000020004" pitchFamily="50" charset="-127"/>
              </a:rPr>
              <a:t>적자를 키운다</a:t>
            </a:r>
            <a:r>
              <a:rPr lang="en-US" altLang="ko-KR" sz="1250">
                <a:solidFill>
                  <a:srgbClr val="E9EDF6"/>
                </a:solidFill>
                <a:latin typeface="맑은 고딕" panose="020B0503020000020004" pitchFamily="50" charset="-127"/>
              </a:rPr>
              <a:t>. </a:t>
            </a:r>
            <a:r>
              <a:rPr lang="ko-KR" altLang="en-US" sz="1250">
                <a:solidFill>
                  <a:srgbClr val="E9EDF6"/>
                </a:solidFill>
                <a:latin typeface="맑은 고딕" panose="020B0503020000020004" pitchFamily="50" charset="-127"/>
              </a:rPr>
              <a:t>조정 </a:t>
            </a:r>
            <a:r>
              <a:rPr lang="en-US" altLang="ko-KR" sz="1250">
                <a:solidFill>
                  <a:srgbClr val="E9EDF6"/>
                </a:solidFill>
                <a:latin typeface="맑은 고딕" panose="020B0503020000020004" pitchFamily="50" charset="-127"/>
              </a:rPr>
              <a:t>EBITDA</a:t>
            </a:r>
            <a:r>
              <a:rPr lang="ko-KR" altLang="en-US" sz="1250">
                <a:solidFill>
                  <a:srgbClr val="E9EDF6"/>
                </a:solidFill>
                <a:latin typeface="맑은 고딕" panose="020B0503020000020004" pitchFamily="50" charset="-127"/>
              </a:rPr>
              <a:t>는 흑자로</a:t>
            </a:r>
            <a:r>
              <a:rPr lang="en-US" altLang="ko-KR" sz="1250">
                <a:solidFill>
                  <a:srgbClr val="E9EDF6"/>
                </a:solidFill>
                <a:latin typeface="맑은 고딕" panose="020B0503020000020004" pitchFamily="50" charset="-127"/>
              </a:rPr>
              <a:t>, </a:t>
            </a:r>
            <a:r>
              <a:rPr lang="ko-KR" altLang="en-US" sz="1250">
                <a:solidFill>
                  <a:srgbClr val="E9EDF6"/>
                </a:solidFill>
                <a:latin typeface="맑은 고딕" panose="020B0503020000020004" pitchFamily="50" charset="-127"/>
              </a:rPr>
              <a:t>현금창출력 자체는 개선 중이다</a:t>
            </a:r>
            <a:r>
              <a:rPr lang="en-US" altLang="ko-KR" sz="1250">
                <a:solidFill>
                  <a:srgbClr val="E9EDF6"/>
                </a:solidFill>
                <a:latin typeface="맑은 고딕" panose="020B0503020000020004" pitchFamily="50" charset="-127"/>
              </a:rPr>
              <a:t>.</a:t>
            </a:r>
            <a:endParaRPr lang="ko-KR" altLang="en-US" sz="1250">
              <a:solidFill>
                <a:srgbClr val="E9EDF6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8" name="직사각형 17">
            <a:extLst>
              <a:ext uri="{FF2B5EF4-FFF2-40B4-BE49-F238E27FC236}">
                <a16:creationId xmlns:a16="http://schemas.microsoft.com/office/drawing/2014/main" id="{D3B58742-88C9-9BE4-545C-39F541F19F0A}"/>
              </a:ext>
            </a:extLst>
          </p:cNvPr>
          <p:cNvSpPr/>
          <p:nvPr/>
        </p:nvSpPr>
        <p:spPr>
          <a:xfrm>
            <a:off x="812800" y="6350000"/>
            <a:ext cx="10566400" cy="12700"/>
          </a:xfrm>
          <a:prstGeom prst="rect">
            <a:avLst/>
          </a:prstGeom>
          <a:solidFill>
            <a:srgbClr val="27304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894C6191-C959-5A3C-7E7D-A628D4D8750A}"/>
              </a:ext>
            </a:extLst>
          </p:cNvPr>
          <p:cNvSpPr txBox="1"/>
          <p:nvPr/>
        </p:nvSpPr>
        <p:spPr>
          <a:xfrm>
            <a:off x="812800" y="6426200"/>
            <a:ext cx="9677400" cy="130805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ko-KR" altLang="en-US" sz="850">
                <a:solidFill>
                  <a:srgbClr val="8B95AC"/>
                </a:solidFill>
                <a:latin typeface="맑은 고딕" panose="020B0503020000020004" pitchFamily="50" charset="-127"/>
              </a:rPr>
              <a:t>자료</a:t>
            </a:r>
            <a:r>
              <a:rPr lang="en-US" altLang="ko-KR" sz="850">
                <a:solidFill>
                  <a:srgbClr val="8B95AC"/>
                </a:solidFill>
                <a:latin typeface="맑은 고딕" panose="020B0503020000020004" pitchFamily="50" charset="-127"/>
              </a:rPr>
              <a:t>: S-1 · NPR·CBS·CNBC·Fortune · Morningstar·Via Satellite·Sacra (</a:t>
            </a:r>
            <a:r>
              <a:rPr lang="ko-KR" altLang="en-US" sz="850">
                <a:solidFill>
                  <a:srgbClr val="8B95AC"/>
                </a:solidFill>
                <a:latin typeface="맑은 고딕" panose="020B0503020000020004" pitchFamily="50" charset="-127"/>
              </a:rPr>
              <a:t>기준일 </a:t>
            </a:r>
            <a:r>
              <a:rPr lang="en-US" altLang="ko-KR" sz="850">
                <a:solidFill>
                  <a:srgbClr val="8B95AC"/>
                </a:solidFill>
                <a:latin typeface="맑은 고딕" panose="020B0503020000020004" pitchFamily="50" charset="-127"/>
              </a:rPr>
              <a:t>2026-06-15)</a:t>
            </a:r>
            <a:endParaRPr lang="ko-KR" altLang="en-US" sz="850">
              <a:solidFill>
                <a:srgbClr val="8B95AC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369F3FDC-8C4E-434F-C098-E8BAF4363DAC}"/>
              </a:ext>
            </a:extLst>
          </p:cNvPr>
          <p:cNvSpPr txBox="1"/>
          <p:nvPr/>
        </p:nvSpPr>
        <p:spPr>
          <a:xfrm>
            <a:off x="10490200" y="6426200"/>
            <a:ext cx="889000" cy="130805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algn="r"/>
            <a:r>
              <a:rPr lang="en-US" altLang="ko-KR" sz="850">
                <a:solidFill>
                  <a:srgbClr val="8B95AC"/>
                </a:solidFill>
                <a:latin typeface="맑은 고딕" panose="020B0503020000020004" pitchFamily="50" charset="-127"/>
              </a:rPr>
              <a:t>11 / 30</a:t>
            </a:r>
            <a:endParaRPr lang="ko-KR" altLang="en-US" sz="850">
              <a:solidFill>
                <a:srgbClr val="8B95AC"/>
              </a:solidFill>
              <a:latin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6598836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0E1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F908A11-9623-A8AF-5A59-1F3FD13F892C}"/>
              </a:ext>
            </a:extLst>
          </p:cNvPr>
          <p:cNvSpPr txBox="1"/>
          <p:nvPr/>
        </p:nvSpPr>
        <p:spPr>
          <a:xfrm>
            <a:off x="812800" y="584200"/>
            <a:ext cx="1665521" cy="161583"/>
          </a:xfrm>
          <a:prstGeom prst="rect">
            <a:avLst/>
          </a:prstGeom>
          <a:solidFill>
            <a:srgbClr val="3DAEFF"/>
          </a:solidFill>
        </p:spPr>
        <p:txBody>
          <a:bodyPr vert="horz" wrap="none" lIns="139700" tIns="0" rIns="139700" bIns="0" rtlCol="0">
            <a:spAutoFit/>
          </a:bodyPr>
          <a:lstStyle/>
          <a:p>
            <a:r>
              <a:rPr lang="en-US" altLang="ko-KR" sz="1050" b="1">
                <a:solidFill>
                  <a:srgbClr val="06080F"/>
                </a:solidFill>
                <a:latin typeface="맑은 고딕" panose="020B0503020000020004" pitchFamily="50" charset="-127"/>
              </a:rPr>
              <a:t>STARLINK · GROWTH</a:t>
            </a:r>
            <a:endParaRPr lang="ko-KR" altLang="en-US" sz="1050" b="1">
              <a:solidFill>
                <a:srgbClr val="06080F"/>
              </a:solidFill>
              <a:latin typeface="맑은 고딕" panose="020B0503020000020004" pitchFamily="50" charset="-127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AF6C465-0F8B-6201-DDD4-FE459D9A956A}"/>
              </a:ext>
            </a:extLst>
          </p:cNvPr>
          <p:cNvSpPr txBox="1"/>
          <p:nvPr/>
        </p:nvSpPr>
        <p:spPr>
          <a:xfrm>
            <a:off x="812800" y="914400"/>
            <a:ext cx="10566400" cy="384721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2500" b="1">
                <a:solidFill>
                  <a:srgbClr val="E9EDF6"/>
                </a:solidFill>
                <a:latin typeface="맑은 고딕" panose="020B0503020000020004" pitchFamily="50" charset="-127"/>
              </a:rPr>
              <a:t>Starlink </a:t>
            </a:r>
            <a:r>
              <a:rPr lang="ko-KR" altLang="en-US" sz="2500" b="1">
                <a:solidFill>
                  <a:srgbClr val="E9EDF6"/>
                </a:solidFill>
                <a:latin typeface="맑은 고딕" panose="020B0503020000020004" pitchFamily="50" charset="-127"/>
              </a:rPr>
              <a:t>매출이 </a:t>
            </a:r>
            <a:r>
              <a:rPr lang="en-US" altLang="ko-KR" sz="2500" b="1">
                <a:solidFill>
                  <a:srgbClr val="E9EDF6"/>
                </a:solidFill>
                <a:latin typeface="맑은 고딕" panose="020B0503020000020004" pitchFamily="50" charset="-127"/>
              </a:rPr>
              <a:t>2</a:t>
            </a:r>
            <a:r>
              <a:rPr lang="ko-KR" altLang="en-US" sz="2500" b="1">
                <a:solidFill>
                  <a:srgbClr val="E9EDF6"/>
                </a:solidFill>
                <a:latin typeface="맑은 고딕" panose="020B0503020000020004" pitchFamily="50" charset="-127"/>
              </a:rPr>
              <a:t>년 만에 </a:t>
            </a:r>
            <a:r>
              <a:rPr lang="en-US" altLang="ko-KR" sz="2500" b="1">
                <a:solidFill>
                  <a:srgbClr val="E9EDF6"/>
                </a:solidFill>
                <a:latin typeface="맑은 고딕" panose="020B0503020000020004" pitchFamily="50" charset="-127"/>
              </a:rPr>
              <a:t>2.7</a:t>
            </a:r>
            <a:r>
              <a:rPr lang="ko-KR" altLang="en-US" sz="2500" b="1">
                <a:solidFill>
                  <a:srgbClr val="E9EDF6"/>
                </a:solidFill>
                <a:latin typeface="맑은 고딕" panose="020B0503020000020004" pitchFamily="50" charset="-127"/>
              </a:rPr>
              <a:t>배 </a:t>
            </a:r>
            <a:r>
              <a:rPr lang="en-US" altLang="ko-KR" sz="2500" b="1">
                <a:solidFill>
                  <a:srgbClr val="E9EDF6"/>
                </a:solidFill>
                <a:latin typeface="맑은 고딕" panose="020B0503020000020004" pitchFamily="50" charset="-127"/>
              </a:rPr>
              <a:t>— </a:t>
            </a:r>
            <a:r>
              <a:rPr lang="ko-KR" altLang="en-US" sz="2500" b="1">
                <a:solidFill>
                  <a:srgbClr val="E9EDF6"/>
                </a:solidFill>
                <a:latin typeface="맑은 고딕" panose="020B0503020000020004" pitchFamily="50" charset="-127"/>
              </a:rPr>
              <a:t>이익 엔진으로 자리잡다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59C0EB-4700-831F-B792-D77F717B3BC0}"/>
              </a:ext>
            </a:extLst>
          </p:cNvPr>
          <p:cNvSpPr txBox="1"/>
          <p:nvPr/>
        </p:nvSpPr>
        <p:spPr>
          <a:xfrm>
            <a:off x="812800" y="1930400"/>
            <a:ext cx="6604000" cy="184666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1200" b="1">
                <a:solidFill>
                  <a:srgbClr val="E9EDF6"/>
                </a:solidFill>
                <a:latin typeface="맑은 고딕" panose="020B0503020000020004" pitchFamily="50" charset="-127"/>
              </a:rPr>
              <a:t>Starlink </a:t>
            </a:r>
            <a:r>
              <a:rPr lang="ko-KR" altLang="en-US" sz="1200" b="1">
                <a:solidFill>
                  <a:srgbClr val="E9EDF6"/>
                </a:solidFill>
                <a:latin typeface="맑은 고딕" panose="020B0503020000020004" pitchFamily="50" charset="-127"/>
              </a:rPr>
              <a:t>매출 </a:t>
            </a:r>
            <a:r>
              <a:rPr lang="en-US" altLang="ko-KR" sz="1200" b="1">
                <a:solidFill>
                  <a:srgbClr val="E9EDF6"/>
                </a:solidFill>
                <a:latin typeface="맑은 고딕" panose="020B0503020000020004" pitchFamily="50" charset="-127"/>
              </a:rPr>
              <a:t>(10</a:t>
            </a:r>
            <a:r>
              <a:rPr lang="ko-KR" altLang="en-US" sz="1200" b="1">
                <a:solidFill>
                  <a:srgbClr val="E9EDF6"/>
                </a:solidFill>
                <a:latin typeface="맑은 고딕" panose="020B0503020000020004" pitchFamily="50" charset="-127"/>
              </a:rPr>
              <a:t>억 달러</a:t>
            </a:r>
            <a:r>
              <a:rPr lang="en-US" altLang="ko-KR" sz="1200" b="1">
                <a:solidFill>
                  <a:srgbClr val="E9EDF6"/>
                </a:solidFill>
                <a:latin typeface="맑은 고딕" panose="020B0503020000020004" pitchFamily="50" charset="-127"/>
              </a:rPr>
              <a:t>)</a:t>
            </a:r>
            <a:endParaRPr lang="ko-KR" altLang="en-US" sz="1200" b="1">
              <a:solidFill>
                <a:srgbClr val="E9EDF6"/>
              </a:solidFill>
              <a:latin typeface="맑은 고딕" panose="020B0503020000020004" pitchFamily="50" charset="-127"/>
            </a:endParaRPr>
          </a:p>
        </p:txBody>
      </p:sp>
      <p:sp>
        <p:nvSpPr>
          <p:cNvPr id="5" name="직사각형 4">
            <a:extLst>
              <a:ext uri="{FF2B5EF4-FFF2-40B4-BE49-F238E27FC236}">
                <a16:creationId xmlns:a16="http://schemas.microsoft.com/office/drawing/2014/main" id="{4ED5698D-BD23-6FFF-532B-39240AE2CBB3}"/>
              </a:ext>
            </a:extLst>
          </p:cNvPr>
          <p:cNvSpPr/>
          <p:nvPr/>
        </p:nvSpPr>
        <p:spPr>
          <a:xfrm>
            <a:off x="7772400" y="2235200"/>
            <a:ext cx="3606800" cy="12700"/>
          </a:xfrm>
          <a:prstGeom prst="rect">
            <a:avLst/>
          </a:prstGeom>
          <a:solidFill>
            <a:srgbClr val="27304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62D0DF8-32B3-F24A-398A-91BB9173931E}"/>
              </a:ext>
            </a:extLst>
          </p:cNvPr>
          <p:cNvSpPr txBox="1"/>
          <p:nvPr/>
        </p:nvSpPr>
        <p:spPr>
          <a:xfrm>
            <a:off x="7772400" y="2349500"/>
            <a:ext cx="3606800" cy="323165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2100" b="1">
                <a:solidFill>
                  <a:srgbClr val="3DAEFF"/>
                </a:solidFill>
                <a:latin typeface="맑은 고딕" panose="020B0503020000020004" pitchFamily="50" charset="-127"/>
              </a:rPr>
              <a:t>10.3M</a:t>
            </a:r>
            <a:endParaRPr lang="ko-KR" altLang="en-US" sz="2100" b="1">
              <a:solidFill>
                <a:srgbClr val="3DAEFF"/>
              </a:solidFill>
              <a:latin typeface="맑은 고딕" panose="020B0503020000020004" pitchFamily="50" charset="-127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CD800D6-4DC9-6302-A8D6-DE216DAAA8CF}"/>
              </a:ext>
            </a:extLst>
          </p:cNvPr>
          <p:cNvSpPr txBox="1"/>
          <p:nvPr/>
        </p:nvSpPr>
        <p:spPr>
          <a:xfrm>
            <a:off x="7772400" y="2768600"/>
            <a:ext cx="36068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000">
                <a:solidFill>
                  <a:srgbClr val="8B95AC"/>
                </a:solidFill>
                <a:latin typeface="맑은 고딕" panose="020B0503020000020004" pitchFamily="50" charset="-127"/>
              </a:rPr>
              <a:t>가입자 </a:t>
            </a:r>
            <a:r>
              <a:rPr lang="en-US" altLang="ko-KR" sz="1000">
                <a:solidFill>
                  <a:srgbClr val="8B95AC"/>
                </a:solidFill>
                <a:latin typeface="맑은 고딕" panose="020B0503020000020004" pitchFamily="50" charset="-127"/>
              </a:rPr>
              <a:t>(2026-03)</a:t>
            </a:r>
            <a:endParaRPr lang="ko-KR" altLang="en-US" sz="1000">
              <a:solidFill>
                <a:srgbClr val="8B95AC"/>
              </a:solidFill>
              <a:latin typeface="맑은 고딕" panose="020B0503020000020004" pitchFamily="50" charset="-127"/>
            </a:endParaRPr>
          </a:p>
        </p:txBody>
      </p:sp>
      <p:sp>
        <p:nvSpPr>
          <p:cNvPr id="8" name="직사각형 7">
            <a:extLst>
              <a:ext uri="{FF2B5EF4-FFF2-40B4-BE49-F238E27FC236}">
                <a16:creationId xmlns:a16="http://schemas.microsoft.com/office/drawing/2014/main" id="{49E80C60-B11D-5E78-7B05-F31380B23538}"/>
              </a:ext>
            </a:extLst>
          </p:cNvPr>
          <p:cNvSpPr/>
          <p:nvPr/>
        </p:nvSpPr>
        <p:spPr>
          <a:xfrm>
            <a:off x="7772400" y="3124200"/>
            <a:ext cx="3606800" cy="12700"/>
          </a:xfrm>
          <a:prstGeom prst="rect">
            <a:avLst/>
          </a:prstGeom>
          <a:solidFill>
            <a:srgbClr val="27304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84BE8A8-8D1F-B4BD-21A8-1CE910494236}"/>
              </a:ext>
            </a:extLst>
          </p:cNvPr>
          <p:cNvSpPr txBox="1"/>
          <p:nvPr/>
        </p:nvSpPr>
        <p:spPr>
          <a:xfrm>
            <a:off x="7772400" y="3238500"/>
            <a:ext cx="3606800" cy="323165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2100" b="1">
                <a:solidFill>
                  <a:srgbClr val="E9EDF6"/>
                </a:solidFill>
                <a:latin typeface="맑은 고딕" panose="020B0503020000020004" pitchFamily="50" charset="-127"/>
              </a:rPr>
              <a:t>155</a:t>
            </a:r>
            <a:r>
              <a:rPr lang="ko-KR" altLang="en-US" sz="2100" b="1">
                <a:solidFill>
                  <a:srgbClr val="E9EDF6"/>
                </a:solidFill>
                <a:latin typeface="맑은 고딕" panose="020B0503020000020004" pitchFamily="50" charset="-127"/>
              </a:rPr>
              <a:t>개국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4A0F952-8419-8B08-E2BE-2C67B3A5AD5C}"/>
              </a:ext>
            </a:extLst>
          </p:cNvPr>
          <p:cNvSpPr txBox="1"/>
          <p:nvPr/>
        </p:nvSpPr>
        <p:spPr>
          <a:xfrm>
            <a:off x="7772400" y="3657600"/>
            <a:ext cx="36068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000">
                <a:solidFill>
                  <a:srgbClr val="8B95AC"/>
                </a:solidFill>
                <a:latin typeface="맑은 고딕" panose="020B0503020000020004" pitchFamily="50" charset="-127"/>
              </a:rPr>
              <a:t>서비스 지역</a:t>
            </a:r>
          </a:p>
        </p:txBody>
      </p:sp>
      <p:sp>
        <p:nvSpPr>
          <p:cNvPr id="11" name="직사각형 10">
            <a:extLst>
              <a:ext uri="{FF2B5EF4-FFF2-40B4-BE49-F238E27FC236}">
                <a16:creationId xmlns:a16="http://schemas.microsoft.com/office/drawing/2014/main" id="{CE6D388F-495E-9EEB-50E8-5A7A9960C1C9}"/>
              </a:ext>
            </a:extLst>
          </p:cNvPr>
          <p:cNvSpPr/>
          <p:nvPr/>
        </p:nvSpPr>
        <p:spPr>
          <a:xfrm>
            <a:off x="7772400" y="4013200"/>
            <a:ext cx="3606800" cy="12700"/>
          </a:xfrm>
          <a:prstGeom prst="rect">
            <a:avLst/>
          </a:prstGeom>
          <a:solidFill>
            <a:srgbClr val="27304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428B289-808E-C59C-E00F-A94DEC3C2A76}"/>
              </a:ext>
            </a:extLst>
          </p:cNvPr>
          <p:cNvSpPr txBox="1"/>
          <p:nvPr/>
        </p:nvSpPr>
        <p:spPr>
          <a:xfrm>
            <a:off x="7772400" y="4127500"/>
            <a:ext cx="3606800" cy="323165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2100" b="1">
                <a:solidFill>
                  <a:srgbClr val="33D17A"/>
                </a:solidFill>
                <a:latin typeface="맑은 고딕" panose="020B0503020000020004" pitchFamily="50" charset="-127"/>
              </a:rPr>
              <a:t>$4.4B</a:t>
            </a:r>
            <a:endParaRPr lang="ko-KR" altLang="en-US" sz="2100" b="1">
              <a:solidFill>
                <a:srgbClr val="33D17A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DBB9A60-C284-4A92-1002-2ABE78DB3755}"/>
              </a:ext>
            </a:extLst>
          </p:cNvPr>
          <p:cNvSpPr txBox="1"/>
          <p:nvPr/>
        </p:nvSpPr>
        <p:spPr>
          <a:xfrm>
            <a:off x="7772400" y="4546600"/>
            <a:ext cx="36068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1000">
                <a:solidFill>
                  <a:srgbClr val="8B95AC"/>
                </a:solidFill>
                <a:latin typeface="맑은 고딕" panose="020B0503020000020004" pitchFamily="50" charset="-127"/>
              </a:rPr>
              <a:t>2025 </a:t>
            </a:r>
            <a:r>
              <a:rPr lang="ko-KR" altLang="en-US" sz="1000">
                <a:solidFill>
                  <a:srgbClr val="8B95AC"/>
                </a:solidFill>
                <a:latin typeface="맑은 고딕" panose="020B0503020000020004" pitchFamily="50" charset="-127"/>
              </a:rPr>
              <a:t>영업이익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97348D25-9144-5D27-389F-D04F2707DDF6}"/>
              </a:ext>
            </a:extLst>
          </p:cNvPr>
          <p:cNvSpPr txBox="1"/>
          <p:nvPr/>
        </p:nvSpPr>
        <p:spPr>
          <a:xfrm>
            <a:off x="812800" y="5918200"/>
            <a:ext cx="10566400" cy="138499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900">
                <a:solidFill>
                  <a:srgbClr val="8B95AC"/>
                </a:solidFill>
                <a:latin typeface="맑은 고딕" panose="020B0503020000020004" pitchFamily="50" charset="-127"/>
              </a:rPr>
              <a:t>* </a:t>
            </a:r>
            <a:r>
              <a:rPr lang="en-US" altLang="ko-KR" sz="900">
                <a:solidFill>
                  <a:srgbClr val="8B95AC"/>
                </a:solidFill>
                <a:latin typeface="맑은 고딕" panose="020B0503020000020004" pitchFamily="50" charset="-127"/>
              </a:rPr>
              <a:t>2025 </a:t>
            </a:r>
            <a:r>
              <a:rPr lang="ko-KR" altLang="en-US" sz="900">
                <a:solidFill>
                  <a:srgbClr val="8B95AC"/>
                </a:solidFill>
                <a:latin typeface="맑은 고딕" panose="020B0503020000020004" pitchFamily="50" charset="-127"/>
              </a:rPr>
              <a:t>매출 </a:t>
            </a:r>
            <a:r>
              <a:rPr lang="en-US" altLang="ko-KR" sz="900">
                <a:solidFill>
                  <a:srgbClr val="8B95AC"/>
                </a:solidFill>
                <a:latin typeface="맑은 고딕" panose="020B0503020000020004" pitchFamily="50" charset="-127"/>
              </a:rPr>
              <a:t>YoY +48%. </a:t>
            </a:r>
            <a:r>
              <a:rPr lang="ko-KR" altLang="en-US" sz="900">
                <a:solidFill>
                  <a:srgbClr val="8B95AC"/>
                </a:solidFill>
                <a:latin typeface="맑은 고딕" panose="020B0503020000020004" pitchFamily="50" charset="-127"/>
              </a:rPr>
              <a:t>전사 매출의 약 </a:t>
            </a:r>
            <a:r>
              <a:rPr lang="en-US" altLang="ko-KR" sz="900">
                <a:solidFill>
                  <a:srgbClr val="8B95AC"/>
                </a:solidFill>
                <a:latin typeface="맑은 고딕" panose="020B0503020000020004" pitchFamily="50" charset="-127"/>
              </a:rPr>
              <a:t>69%.</a:t>
            </a:r>
            <a:endParaRPr lang="ko-KR" altLang="en-US" sz="900">
              <a:solidFill>
                <a:srgbClr val="8B95AC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5" name="직사각형 14">
            <a:extLst>
              <a:ext uri="{FF2B5EF4-FFF2-40B4-BE49-F238E27FC236}">
                <a16:creationId xmlns:a16="http://schemas.microsoft.com/office/drawing/2014/main" id="{C9025D24-2500-FB67-44C0-D4CCB916D7C4}"/>
              </a:ext>
            </a:extLst>
          </p:cNvPr>
          <p:cNvSpPr/>
          <p:nvPr/>
        </p:nvSpPr>
        <p:spPr>
          <a:xfrm>
            <a:off x="812800" y="6350000"/>
            <a:ext cx="10566400" cy="12700"/>
          </a:xfrm>
          <a:prstGeom prst="rect">
            <a:avLst/>
          </a:prstGeom>
          <a:solidFill>
            <a:srgbClr val="27304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F423F8C9-5D9F-3A02-0390-14A0A0979E6E}"/>
              </a:ext>
            </a:extLst>
          </p:cNvPr>
          <p:cNvSpPr txBox="1"/>
          <p:nvPr/>
        </p:nvSpPr>
        <p:spPr>
          <a:xfrm>
            <a:off x="812800" y="6426200"/>
            <a:ext cx="9677400" cy="130805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ko-KR" altLang="en-US" sz="850">
                <a:solidFill>
                  <a:srgbClr val="8B95AC"/>
                </a:solidFill>
                <a:latin typeface="맑은 고딕" panose="020B0503020000020004" pitchFamily="50" charset="-127"/>
              </a:rPr>
              <a:t>자료</a:t>
            </a:r>
            <a:r>
              <a:rPr lang="en-US" altLang="ko-KR" sz="850">
                <a:solidFill>
                  <a:srgbClr val="8B95AC"/>
                </a:solidFill>
                <a:latin typeface="맑은 고딕" panose="020B0503020000020004" pitchFamily="50" charset="-127"/>
              </a:rPr>
              <a:t>: S-1 · NPR·CBS·CNBC·Fortune · Morningstar·Via Satellite·Sacra (</a:t>
            </a:r>
            <a:r>
              <a:rPr lang="ko-KR" altLang="en-US" sz="850">
                <a:solidFill>
                  <a:srgbClr val="8B95AC"/>
                </a:solidFill>
                <a:latin typeface="맑은 고딕" panose="020B0503020000020004" pitchFamily="50" charset="-127"/>
              </a:rPr>
              <a:t>기준일 </a:t>
            </a:r>
            <a:r>
              <a:rPr lang="en-US" altLang="ko-KR" sz="850">
                <a:solidFill>
                  <a:srgbClr val="8B95AC"/>
                </a:solidFill>
                <a:latin typeface="맑은 고딕" panose="020B0503020000020004" pitchFamily="50" charset="-127"/>
              </a:rPr>
              <a:t>2026-06-15)</a:t>
            </a:r>
            <a:endParaRPr lang="ko-KR" altLang="en-US" sz="850">
              <a:solidFill>
                <a:srgbClr val="8B95AC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364BE8BD-4C47-6F3F-4E4E-433767F0CD41}"/>
              </a:ext>
            </a:extLst>
          </p:cNvPr>
          <p:cNvSpPr txBox="1"/>
          <p:nvPr/>
        </p:nvSpPr>
        <p:spPr>
          <a:xfrm>
            <a:off x="10490200" y="6426200"/>
            <a:ext cx="889000" cy="130805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algn="r"/>
            <a:r>
              <a:rPr lang="en-US" altLang="ko-KR" sz="850">
                <a:solidFill>
                  <a:srgbClr val="8B95AC"/>
                </a:solidFill>
                <a:latin typeface="맑은 고딕" panose="020B0503020000020004" pitchFamily="50" charset="-127"/>
              </a:rPr>
              <a:t>12 / 30</a:t>
            </a:r>
            <a:endParaRPr lang="ko-KR" altLang="en-US" sz="850">
              <a:solidFill>
                <a:srgbClr val="8B95AC"/>
              </a:solidFill>
              <a:latin typeface="맑은 고딕" panose="020B0503020000020004" pitchFamily="50" charset="-127"/>
            </a:endParaRPr>
          </a:p>
        </p:txBody>
      </p:sp>
      <p:graphicFrame>
        <p:nvGraphicFramePr>
          <p:cNvPr id="18" name="차트 17">
            <a:extLst>
              <a:ext uri="{FF2B5EF4-FFF2-40B4-BE49-F238E27FC236}">
                <a16:creationId xmlns:a16="http://schemas.microsoft.com/office/drawing/2014/main" id="{9A50C28F-F85E-06C5-621D-A2290F4589C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85432648"/>
              </p:ext>
            </p:extLst>
          </p:nvPr>
        </p:nvGraphicFramePr>
        <p:xfrm>
          <a:off x="812800" y="2260600"/>
          <a:ext cx="6604000" cy="3378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2395205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0E1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302C2B7-7B40-50CD-2EB9-6ECD17B8E86A}"/>
              </a:ext>
            </a:extLst>
          </p:cNvPr>
          <p:cNvSpPr txBox="1"/>
          <p:nvPr/>
        </p:nvSpPr>
        <p:spPr>
          <a:xfrm>
            <a:off x="812800" y="584200"/>
            <a:ext cx="2276264" cy="161583"/>
          </a:xfrm>
          <a:prstGeom prst="rect">
            <a:avLst/>
          </a:prstGeom>
          <a:solidFill>
            <a:srgbClr val="3DAEFF"/>
          </a:solidFill>
        </p:spPr>
        <p:txBody>
          <a:bodyPr vert="horz" wrap="none" lIns="139700" tIns="0" rIns="139700" bIns="0" rtlCol="0">
            <a:spAutoFit/>
          </a:bodyPr>
          <a:lstStyle/>
          <a:p>
            <a:r>
              <a:rPr lang="en-US" altLang="ko-KR" sz="1050" b="1">
                <a:solidFill>
                  <a:srgbClr val="06080F"/>
                </a:solidFill>
                <a:latin typeface="맑은 고딕" panose="020B0503020000020004" pitchFamily="50" charset="-127"/>
              </a:rPr>
              <a:t>STARLINK · ARPU &amp; OUTLOOK</a:t>
            </a:r>
            <a:endParaRPr lang="ko-KR" altLang="en-US" sz="1050" b="1">
              <a:solidFill>
                <a:srgbClr val="06080F"/>
              </a:solidFill>
              <a:latin typeface="맑은 고딕" panose="020B0503020000020004" pitchFamily="50" charset="-127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304124D-C420-AB68-30C6-C407F7625170}"/>
              </a:ext>
            </a:extLst>
          </p:cNvPr>
          <p:cNvSpPr txBox="1"/>
          <p:nvPr/>
        </p:nvSpPr>
        <p:spPr>
          <a:xfrm>
            <a:off x="812800" y="914400"/>
            <a:ext cx="10566400" cy="384721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2500" b="1">
                <a:solidFill>
                  <a:srgbClr val="E9EDF6"/>
                </a:solidFill>
                <a:latin typeface="맑은 고딕" panose="020B0503020000020004" pitchFamily="50" charset="-127"/>
              </a:rPr>
              <a:t>가입자는 늘지만 </a:t>
            </a:r>
            <a:r>
              <a:rPr lang="en-US" altLang="ko-KR" sz="2500" b="1">
                <a:solidFill>
                  <a:srgbClr val="E9EDF6"/>
                </a:solidFill>
                <a:latin typeface="맑은 고딕" panose="020B0503020000020004" pitchFamily="50" charset="-127"/>
              </a:rPr>
              <a:t>ARPU</a:t>
            </a:r>
            <a:r>
              <a:rPr lang="ko-KR" altLang="en-US" sz="2500" b="1">
                <a:solidFill>
                  <a:srgbClr val="E9EDF6"/>
                </a:solidFill>
                <a:latin typeface="맑은 고딕" panose="020B0503020000020004" pitchFamily="50" charset="-127"/>
              </a:rPr>
              <a:t>는 하락 </a:t>
            </a:r>
            <a:r>
              <a:rPr lang="en-US" altLang="ko-KR" sz="2500" b="1">
                <a:solidFill>
                  <a:srgbClr val="E9EDF6"/>
                </a:solidFill>
                <a:latin typeface="맑은 고딕" panose="020B0503020000020004" pitchFamily="50" charset="-127"/>
              </a:rPr>
              <a:t>— </a:t>
            </a:r>
            <a:r>
              <a:rPr lang="ko-KR" altLang="en-US" sz="2500" b="1">
                <a:solidFill>
                  <a:srgbClr val="E9EDF6"/>
                </a:solidFill>
                <a:latin typeface="맑은 고딕" panose="020B0503020000020004" pitchFamily="50" charset="-127"/>
              </a:rPr>
              <a:t>볼륨으로 성장을 산다</a:t>
            </a:r>
          </a:p>
        </p:txBody>
      </p:sp>
      <p:sp>
        <p:nvSpPr>
          <p:cNvPr id="4" name="직사각형 3">
            <a:extLst>
              <a:ext uri="{FF2B5EF4-FFF2-40B4-BE49-F238E27FC236}">
                <a16:creationId xmlns:a16="http://schemas.microsoft.com/office/drawing/2014/main" id="{04E395D0-314A-4AF3-6874-934AD964AA24}"/>
              </a:ext>
            </a:extLst>
          </p:cNvPr>
          <p:cNvSpPr/>
          <p:nvPr/>
        </p:nvSpPr>
        <p:spPr>
          <a:xfrm>
            <a:off x="812800" y="2057400"/>
            <a:ext cx="3369733" cy="1905000"/>
          </a:xfrm>
          <a:prstGeom prst="rect">
            <a:avLst/>
          </a:prstGeom>
          <a:solidFill>
            <a:srgbClr val="151C2E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직사각형 4">
            <a:extLst>
              <a:ext uri="{FF2B5EF4-FFF2-40B4-BE49-F238E27FC236}">
                <a16:creationId xmlns:a16="http://schemas.microsoft.com/office/drawing/2014/main" id="{57BB8CC3-0859-DBDE-90BE-C4C8B0219C4A}"/>
              </a:ext>
            </a:extLst>
          </p:cNvPr>
          <p:cNvSpPr/>
          <p:nvPr/>
        </p:nvSpPr>
        <p:spPr>
          <a:xfrm>
            <a:off x="812800" y="2057400"/>
            <a:ext cx="3369733" cy="50800"/>
          </a:xfrm>
          <a:prstGeom prst="rect">
            <a:avLst/>
          </a:prstGeom>
          <a:solidFill>
            <a:srgbClr val="3DAEFF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677FE16-DDD3-87FD-57CA-85619EE4CB72}"/>
              </a:ext>
            </a:extLst>
          </p:cNvPr>
          <p:cNvSpPr txBox="1"/>
          <p:nvPr/>
        </p:nvSpPr>
        <p:spPr>
          <a:xfrm>
            <a:off x="1041400" y="2260600"/>
            <a:ext cx="2912533" cy="323165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altLang="ko-KR" sz="2100" b="1">
                <a:solidFill>
                  <a:srgbClr val="3DAEFF"/>
                </a:solidFill>
                <a:latin typeface="맑은 고딕" panose="020B0503020000020004" pitchFamily="50" charset="-127"/>
              </a:rPr>
              <a:t>$99 → $66</a:t>
            </a:r>
            <a:endParaRPr lang="ko-KR" altLang="en-US" sz="2100" b="1">
              <a:solidFill>
                <a:srgbClr val="3DAEFF"/>
              </a:solidFill>
              <a:latin typeface="맑은 고딕" panose="020B0503020000020004" pitchFamily="50" charset="-127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74D8908-5220-BA0A-6371-06527B1F54D1}"/>
              </a:ext>
            </a:extLst>
          </p:cNvPr>
          <p:cNvSpPr txBox="1"/>
          <p:nvPr/>
        </p:nvSpPr>
        <p:spPr>
          <a:xfrm>
            <a:off x="1041400" y="2743200"/>
            <a:ext cx="2912533" cy="19236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250" b="1">
                <a:solidFill>
                  <a:srgbClr val="E9EDF6"/>
                </a:solidFill>
                <a:latin typeface="맑은 고딕" panose="020B0503020000020004" pitchFamily="50" charset="-127"/>
              </a:rPr>
              <a:t>월 </a:t>
            </a:r>
            <a:r>
              <a:rPr lang="en-US" altLang="ko-KR" sz="1250" b="1">
                <a:solidFill>
                  <a:srgbClr val="E9EDF6"/>
                </a:solidFill>
                <a:latin typeface="맑은 고딕" panose="020B0503020000020004" pitchFamily="50" charset="-127"/>
              </a:rPr>
              <a:t>ARPU </a:t>
            </a:r>
            <a:r>
              <a:rPr lang="ko-KR" altLang="en-US" sz="1250" b="1">
                <a:solidFill>
                  <a:srgbClr val="E9EDF6"/>
                </a:solidFill>
                <a:latin typeface="맑은 고딕" panose="020B0503020000020004" pitchFamily="50" charset="-127"/>
              </a:rPr>
              <a:t>추세 </a:t>
            </a:r>
            <a:r>
              <a:rPr lang="en-US" altLang="ko-KR" sz="1250" b="1">
                <a:solidFill>
                  <a:srgbClr val="E9EDF6"/>
                </a:solidFill>
                <a:latin typeface="맑은 고딕" panose="020B0503020000020004" pitchFamily="50" charset="-127"/>
              </a:rPr>
              <a:t>(2023→2026</a:t>
            </a:r>
            <a:r>
              <a:rPr lang="ko-KR" altLang="en-US" sz="1250" b="1">
                <a:solidFill>
                  <a:srgbClr val="E9EDF6"/>
                </a:solidFill>
                <a:latin typeface="맑은 고딕" panose="020B0503020000020004" pitchFamily="50" charset="-127"/>
              </a:rPr>
              <a:t>초</a:t>
            </a:r>
            <a:r>
              <a:rPr lang="en-US" altLang="ko-KR" sz="1250" b="1">
                <a:solidFill>
                  <a:srgbClr val="E9EDF6"/>
                </a:solidFill>
                <a:latin typeface="맑은 고딕" panose="020B0503020000020004" pitchFamily="50" charset="-127"/>
              </a:rPr>
              <a:t>)</a:t>
            </a:r>
            <a:endParaRPr lang="ko-KR" altLang="en-US" sz="1250" b="1">
              <a:solidFill>
                <a:srgbClr val="E9EDF6"/>
              </a:solidFill>
              <a:latin typeface="맑은 고딕" panose="020B0503020000020004" pitchFamily="50" charset="-127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957F36C-47ED-88A4-0324-EF030F7A335C}"/>
              </a:ext>
            </a:extLst>
          </p:cNvPr>
          <p:cNvSpPr txBox="1"/>
          <p:nvPr/>
        </p:nvSpPr>
        <p:spPr>
          <a:xfrm>
            <a:off x="1041400" y="3048000"/>
            <a:ext cx="2912533" cy="323165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050">
                <a:solidFill>
                  <a:srgbClr val="8B95AC"/>
                </a:solidFill>
                <a:latin typeface="맑은 고딕" panose="020B0503020000020004" pitchFamily="50" charset="-127"/>
              </a:rPr>
              <a:t>대중화</a:t>
            </a:r>
            <a:r>
              <a:rPr lang="en-US" altLang="ko-KR" sz="1050">
                <a:solidFill>
                  <a:srgbClr val="8B95AC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1050">
                <a:solidFill>
                  <a:srgbClr val="8B95AC"/>
                </a:solidFill>
                <a:latin typeface="맑은 고딕" panose="020B0503020000020004" pitchFamily="50" charset="-127"/>
              </a:rPr>
              <a:t>볼륨 전략으로 객단가 하락</a:t>
            </a:r>
            <a:r>
              <a:rPr lang="en-US" altLang="ko-KR" sz="1050">
                <a:solidFill>
                  <a:srgbClr val="8B95AC"/>
                </a:solidFill>
                <a:latin typeface="맑은 고딕" panose="020B0503020000020004" pitchFamily="50" charset="-127"/>
              </a:rPr>
              <a:t>. </a:t>
            </a:r>
            <a:r>
              <a:rPr lang="ko-KR" altLang="en-US" sz="1050">
                <a:solidFill>
                  <a:srgbClr val="8B95AC"/>
                </a:solidFill>
                <a:latin typeface="맑은 고딕" panose="020B0503020000020004" pitchFamily="50" charset="-127"/>
              </a:rPr>
              <a:t>가입자 증가가 이를 상쇄</a:t>
            </a:r>
            <a:r>
              <a:rPr lang="en-US" altLang="ko-KR" sz="1050">
                <a:solidFill>
                  <a:srgbClr val="8B95AC"/>
                </a:solidFill>
                <a:latin typeface="맑은 고딕" panose="020B0503020000020004" pitchFamily="50" charset="-127"/>
              </a:rPr>
              <a:t>.</a:t>
            </a:r>
            <a:endParaRPr lang="ko-KR" altLang="en-US" sz="1050">
              <a:solidFill>
                <a:srgbClr val="8B95AC"/>
              </a:solidFill>
              <a:latin typeface="맑은 고딕" panose="020B0503020000020004" pitchFamily="50" charset="-127"/>
            </a:endParaRPr>
          </a:p>
        </p:txBody>
      </p:sp>
      <p:sp>
        <p:nvSpPr>
          <p:cNvPr id="9" name="직사각형 8">
            <a:extLst>
              <a:ext uri="{FF2B5EF4-FFF2-40B4-BE49-F238E27FC236}">
                <a16:creationId xmlns:a16="http://schemas.microsoft.com/office/drawing/2014/main" id="{4C91B5F6-3258-DCD5-29BB-65441577A17F}"/>
              </a:ext>
            </a:extLst>
          </p:cNvPr>
          <p:cNvSpPr/>
          <p:nvPr/>
        </p:nvSpPr>
        <p:spPr>
          <a:xfrm>
            <a:off x="4411133" y="2057400"/>
            <a:ext cx="3369734" cy="1905000"/>
          </a:xfrm>
          <a:prstGeom prst="rect">
            <a:avLst/>
          </a:prstGeom>
          <a:solidFill>
            <a:srgbClr val="151C2E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직사각형 9">
            <a:extLst>
              <a:ext uri="{FF2B5EF4-FFF2-40B4-BE49-F238E27FC236}">
                <a16:creationId xmlns:a16="http://schemas.microsoft.com/office/drawing/2014/main" id="{E9506A25-3B37-E29A-23B7-7EDDBC8074AB}"/>
              </a:ext>
            </a:extLst>
          </p:cNvPr>
          <p:cNvSpPr/>
          <p:nvPr/>
        </p:nvSpPr>
        <p:spPr>
          <a:xfrm>
            <a:off x="4411133" y="2057400"/>
            <a:ext cx="3369734" cy="50800"/>
          </a:xfrm>
          <a:prstGeom prst="rect">
            <a:avLst/>
          </a:prstGeom>
          <a:solidFill>
            <a:srgbClr val="3DAEFF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F718695-A1E7-00DB-491F-97F33D56061B}"/>
              </a:ext>
            </a:extLst>
          </p:cNvPr>
          <p:cNvSpPr txBox="1"/>
          <p:nvPr/>
        </p:nvSpPr>
        <p:spPr>
          <a:xfrm>
            <a:off x="4639733" y="2260600"/>
            <a:ext cx="2912533" cy="323165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altLang="ko-KR" sz="2100" b="1">
                <a:solidFill>
                  <a:srgbClr val="3DAEFF"/>
                </a:solidFill>
                <a:latin typeface="맑은 고딕" panose="020B0503020000020004" pitchFamily="50" charset="-127"/>
              </a:rPr>
              <a:t>$3.26B</a:t>
            </a:r>
            <a:endParaRPr lang="ko-KR" altLang="en-US" sz="2100" b="1">
              <a:solidFill>
                <a:srgbClr val="3DAEFF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37544D9-7181-69DE-9498-D7CCC1950B68}"/>
              </a:ext>
            </a:extLst>
          </p:cNvPr>
          <p:cNvSpPr txBox="1"/>
          <p:nvPr/>
        </p:nvSpPr>
        <p:spPr>
          <a:xfrm>
            <a:off x="4639733" y="2743200"/>
            <a:ext cx="2912533" cy="19236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1250" b="1">
                <a:solidFill>
                  <a:srgbClr val="E9EDF6"/>
                </a:solidFill>
                <a:latin typeface="맑은 고딕" panose="020B0503020000020004" pitchFamily="50" charset="-127"/>
              </a:rPr>
              <a:t>2026 Q1 </a:t>
            </a:r>
            <a:r>
              <a:rPr lang="ko-KR" altLang="en-US" sz="1250" b="1">
                <a:solidFill>
                  <a:srgbClr val="E9EDF6"/>
                </a:solidFill>
                <a:latin typeface="맑은 고딕" panose="020B0503020000020004" pitchFamily="50" charset="-127"/>
              </a:rPr>
              <a:t>매출 </a:t>
            </a:r>
            <a:r>
              <a:rPr lang="en-US" altLang="ko-KR" sz="1250" b="1">
                <a:solidFill>
                  <a:srgbClr val="E9EDF6"/>
                </a:solidFill>
                <a:latin typeface="맑은 고딕" panose="020B0503020000020004" pitchFamily="50" charset="-127"/>
              </a:rPr>
              <a:t>(</a:t>
            </a:r>
            <a:r>
              <a:rPr lang="ko-KR" altLang="en-US" sz="1250" b="1">
                <a:solidFill>
                  <a:srgbClr val="E9EDF6"/>
                </a:solidFill>
                <a:latin typeface="맑은 고딕" panose="020B0503020000020004" pitchFamily="50" charset="-127"/>
              </a:rPr>
              <a:t>영업익 </a:t>
            </a:r>
            <a:r>
              <a:rPr lang="en-US" altLang="ko-KR" sz="1250" b="1">
                <a:solidFill>
                  <a:srgbClr val="E9EDF6"/>
                </a:solidFill>
                <a:latin typeface="맑은 고딕" panose="020B0503020000020004" pitchFamily="50" charset="-127"/>
              </a:rPr>
              <a:t>$1.19B)</a:t>
            </a:r>
            <a:endParaRPr lang="ko-KR" altLang="en-US" sz="1250" b="1">
              <a:solidFill>
                <a:srgbClr val="E9EDF6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ABC90E3-4500-BCEC-C3DF-9A0EB5EA256C}"/>
              </a:ext>
            </a:extLst>
          </p:cNvPr>
          <p:cNvSpPr txBox="1"/>
          <p:nvPr/>
        </p:nvSpPr>
        <p:spPr>
          <a:xfrm>
            <a:off x="4639733" y="3048000"/>
            <a:ext cx="2912533" cy="161583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050">
                <a:solidFill>
                  <a:srgbClr val="8B95AC"/>
                </a:solidFill>
                <a:latin typeface="맑은 고딕" panose="020B0503020000020004" pitchFamily="50" charset="-127"/>
              </a:rPr>
              <a:t>분기 단위로도 견조한 흑자</a:t>
            </a:r>
            <a:r>
              <a:rPr lang="en-US" altLang="ko-KR" sz="1050">
                <a:solidFill>
                  <a:srgbClr val="8B95AC"/>
                </a:solidFill>
                <a:latin typeface="맑은 고딕" panose="020B0503020000020004" pitchFamily="50" charset="-127"/>
              </a:rPr>
              <a:t>. </a:t>
            </a:r>
            <a:r>
              <a:rPr lang="ko-KR" altLang="en-US" sz="1050">
                <a:solidFill>
                  <a:srgbClr val="8B95AC"/>
                </a:solidFill>
                <a:latin typeface="맑은 고딕" panose="020B0503020000020004" pitchFamily="50" charset="-127"/>
              </a:rPr>
              <a:t>현금흐름 기여 확대</a:t>
            </a:r>
            <a:r>
              <a:rPr lang="en-US" altLang="ko-KR" sz="1050">
                <a:solidFill>
                  <a:srgbClr val="8B95AC"/>
                </a:solidFill>
                <a:latin typeface="맑은 고딕" panose="020B0503020000020004" pitchFamily="50" charset="-127"/>
              </a:rPr>
              <a:t>.</a:t>
            </a:r>
            <a:endParaRPr lang="ko-KR" altLang="en-US" sz="1050">
              <a:solidFill>
                <a:srgbClr val="8B95AC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4" name="직사각형 13">
            <a:extLst>
              <a:ext uri="{FF2B5EF4-FFF2-40B4-BE49-F238E27FC236}">
                <a16:creationId xmlns:a16="http://schemas.microsoft.com/office/drawing/2014/main" id="{13D9D8B6-7998-FF30-FF69-A40B2BEF744F}"/>
              </a:ext>
            </a:extLst>
          </p:cNvPr>
          <p:cNvSpPr/>
          <p:nvPr/>
        </p:nvSpPr>
        <p:spPr>
          <a:xfrm>
            <a:off x="8009467" y="2057400"/>
            <a:ext cx="3369733" cy="1905000"/>
          </a:xfrm>
          <a:prstGeom prst="rect">
            <a:avLst/>
          </a:prstGeom>
          <a:solidFill>
            <a:srgbClr val="151C2E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" name="직사각형 14">
            <a:extLst>
              <a:ext uri="{FF2B5EF4-FFF2-40B4-BE49-F238E27FC236}">
                <a16:creationId xmlns:a16="http://schemas.microsoft.com/office/drawing/2014/main" id="{7177C83F-36CC-CE85-BDAD-BB4D6C7E8ED9}"/>
              </a:ext>
            </a:extLst>
          </p:cNvPr>
          <p:cNvSpPr/>
          <p:nvPr/>
        </p:nvSpPr>
        <p:spPr>
          <a:xfrm>
            <a:off x="8009467" y="2057400"/>
            <a:ext cx="3369733" cy="50800"/>
          </a:xfrm>
          <a:prstGeom prst="rect">
            <a:avLst/>
          </a:prstGeom>
          <a:solidFill>
            <a:srgbClr val="3DAEFF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C26D54A-F376-1CDD-2973-E2400B9F17B2}"/>
              </a:ext>
            </a:extLst>
          </p:cNvPr>
          <p:cNvSpPr txBox="1"/>
          <p:nvPr/>
        </p:nvSpPr>
        <p:spPr>
          <a:xfrm>
            <a:off x="8238067" y="2260600"/>
            <a:ext cx="2912533" cy="323165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altLang="ko-KR" sz="2100" b="1">
                <a:solidFill>
                  <a:srgbClr val="3DAEFF"/>
                </a:solidFill>
                <a:latin typeface="맑은 고딕" panose="020B0503020000020004" pitchFamily="50" charset="-127"/>
              </a:rPr>
              <a:t>16.8M · $15.5B</a:t>
            </a:r>
            <a:endParaRPr lang="ko-KR" altLang="en-US" sz="2100" b="1">
              <a:solidFill>
                <a:srgbClr val="3DAEFF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FC9AC9D6-5BF0-6E7B-8014-B5513659BA4B}"/>
              </a:ext>
            </a:extLst>
          </p:cNvPr>
          <p:cNvSpPr txBox="1"/>
          <p:nvPr/>
        </p:nvSpPr>
        <p:spPr>
          <a:xfrm>
            <a:off x="8238067" y="2743200"/>
            <a:ext cx="2912533" cy="19236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1250" b="1">
                <a:solidFill>
                  <a:srgbClr val="E9EDF6"/>
                </a:solidFill>
                <a:latin typeface="맑은 고딕" panose="020B0503020000020004" pitchFamily="50" charset="-127"/>
              </a:rPr>
              <a:t>2026 </a:t>
            </a:r>
            <a:r>
              <a:rPr lang="ko-KR" altLang="en-US" sz="1250" b="1">
                <a:solidFill>
                  <a:srgbClr val="E9EDF6"/>
                </a:solidFill>
                <a:latin typeface="맑은 고딕" panose="020B0503020000020004" pitchFamily="50" charset="-127"/>
              </a:rPr>
              <a:t>전망 </a:t>
            </a:r>
            <a:r>
              <a:rPr lang="en-US" altLang="ko-KR" sz="1250" b="1">
                <a:solidFill>
                  <a:srgbClr val="E9EDF6"/>
                </a:solidFill>
                <a:latin typeface="맑은 고딕" panose="020B0503020000020004" pitchFamily="50" charset="-127"/>
              </a:rPr>
              <a:t>(</a:t>
            </a:r>
            <a:r>
              <a:rPr lang="ko-KR" altLang="en-US" sz="1250" b="1">
                <a:solidFill>
                  <a:srgbClr val="E9EDF6"/>
                </a:solidFill>
                <a:latin typeface="맑은 고딕" panose="020B0503020000020004" pitchFamily="50" charset="-127"/>
              </a:rPr>
              <a:t>증권가 추정</a:t>
            </a:r>
            <a:r>
              <a:rPr lang="en-US" altLang="ko-KR" sz="1250" b="1">
                <a:solidFill>
                  <a:srgbClr val="E9EDF6"/>
                </a:solidFill>
                <a:latin typeface="맑은 고딕" panose="020B0503020000020004" pitchFamily="50" charset="-127"/>
              </a:rPr>
              <a:t>)</a:t>
            </a:r>
            <a:endParaRPr lang="ko-KR" altLang="en-US" sz="1250" b="1">
              <a:solidFill>
                <a:srgbClr val="E9EDF6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89C11853-6449-7254-A1B5-73E5429A1192}"/>
              </a:ext>
            </a:extLst>
          </p:cNvPr>
          <p:cNvSpPr txBox="1"/>
          <p:nvPr/>
        </p:nvSpPr>
        <p:spPr>
          <a:xfrm>
            <a:off x="8238067" y="3048000"/>
            <a:ext cx="2912533" cy="323165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050">
                <a:solidFill>
                  <a:srgbClr val="8B95AC"/>
                </a:solidFill>
                <a:latin typeface="맑은 고딕" panose="020B0503020000020004" pitchFamily="50" charset="-127"/>
              </a:rPr>
              <a:t>가입자 </a:t>
            </a:r>
            <a:r>
              <a:rPr lang="en-US" altLang="ko-KR" sz="1050">
                <a:solidFill>
                  <a:srgbClr val="8B95AC"/>
                </a:solidFill>
                <a:latin typeface="맑은 고딕" panose="020B0503020000020004" pitchFamily="50" charset="-127"/>
              </a:rPr>
              <a:t>16.8M·</a:t>
            </a:r>
            <a:r>
              <a:rPr lang="ko-KR" altLang="en-US" sz="1050">
                <a:solidFill>
                  <a:srgbClr val="8B95AC"/>
                </a:solidFill>
                <a:latin typeface="맑은 고딕" panose="020B0503020000020004" pitchFamily="50" charset="-127"/>
              </a:rPr>
              <a:t>매출 약 </a:t>
            </a:r>
            <a:r>
              <a:rPr lang="en-US" altLang="ko-KR" sz="1050">
                <a:solidFill>
                  <a:srgbClr val="8B95AC"/>
                </a:solidFill>
                <a:latin typeface="맑은 고딕" panose="020B0503020000020004" pitchFamily="50" charset="-127"/>
              </a:rPr>
              <a:t>$15.5B </a:t>
            </a:r>
            <a:r>
              <a:rPr lang="ko-KR" altLang="en-US" sz="1050">
                <a:solidFill>
                  <a:srgbClr val="8B95AC"/>
                </a:solidFill>
                <a:latin typeface="맑은 고딕" panose="020B0503020000020004" pitchFamily="50" charset="-127"/>
              </a:rPr>
              <a:t>전망</a:t>
            </a:r>
            <a:r>
              <a:rPr lang="en-US" altLang="ko-KR" sz="1050">
                <a:solidFill>
                  <a:srgbClr val="8B95AC"/>
                </a:solidFill>
                <a:latin typeface="맑은 고딕" panose="020B0503020000020004" pitchFamily="50" charset="-127"/>
              </a:rPr>
              <a:t>. Starlink Mobile(D2C) </a:t>
            </a:r>
            <a:r>
              <a:rPr lang="ko-KR" altLang="en-US" sz="1050">
                <a:solidFill>
                  <a:srgbClr val="8B95AC"/>
                </a:solidFill>
                <a:latin typeface="맑은 고딕" panose="020B0503020000020004" pitchFamily="50" charset="-127"/>
              </a:rPr>
              <a:t>확장</a:t>
            </a:r>
            <a:r>
              <a:rPr lang="en-US" altLang="ko-KR" sz="1050">
                <a:solidFill>
                  <a:srgbClr val="8B95AC"/>
                </a:solidFill>
                <a:latin typeface="맑은 고딕" panose="020B0503020000020004" pitchFamily="50" charset="-127"/>
              </a:rPr>
              <a:t>.</a:t>
            </a:r>
            <a:endParaRPr lang="ko-KR" altLang="en-US" sz="1050">
              <a:solidFill>
                <a:srgbClr val="8B95AC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6E9E076E-4C3A-971C-8746-4BE97F90D836}"/>
              </a:ext>
            </a:extLst>
          </p:cNvPr>
          <p:cNvSpPr txBox="1"/>
          <p:nvPr/>
        </p:nvSpPr>
        <p:spPr>
          <a:xfrm>
            <a:off x="812800" y="4318000"/>
            <a:ext cx="10566400" cy="138499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900">
                <a:solidFill>
                  <a:srgbClr val="8B95AC"/>
                </a:solidFill>
                <a:latin typeface="맑은 고딕" panose="020B0503020000020004" pitchFamily="50" charset="-127"/>
              </a:rPr>
              <a:t>* </a:t>
            </a:r>
            <a:r>
              <a:rPr lang="en-US" altLang="ko-KR" sz="900">
                <a:solidFill>
                  <a:srgbClr val="8B95AC"/>
                </a:solidFill>
                <a:latin typeface="맑은 고딕" panose="020B0503020000020004" pitchFamily="50" charset="-127"/>
              </a:rPr>
              <a:t>ARPU </a:t>
            </a:r>
            <a:r>
              <a:rPr lang="ko-KR" altLang="en-US" sz="900">
                <a:solidFill>
                  <a:srgbClr val="8B95AC"/>
                </a:solidFill>
                <a:latin typeface="맑은 고딕" panose="020B0503020000020004" pitchFamily="50" charset="-127"/>
              </a:rPr>
              <a:t>절대치는 출처 편차</a:t>
            </a:r>
            <a:r>
              <a:rPr lang="en-US" altLang="ko-KR" sz="900">
                <a:solidFill>
                  <a:srgbClr val="8B95AC"/>
                </a:solidFill>
                <a:latin typeface="맑은 고딕" panose="020B0503020000020004" pitchFamily="50" charset="-127"/>
              </a:rPr>
              <a:t>($66~$81), 2026 </a:t>
            </a:r>
            <a:r>
              <a:rPr lang="ko-KR" altLang="en-US" sz="900">
                <a:solidFill>
                  <a:srgbClr val="8B95AC"/>
                </a:solidFill>
                <a:latin typeface="맑은 고딕" panose="020B0503020000020004" pitchFamily="50" charset="-127"/>
              </a:rPr>
              <a:t>전망치는 증권가 추정</a:t>
            </a:r>
            <a:r>
              <a:rPr lang="en-US" altLang="ko-KR" sz="900">
                <a:solidFill>
                  <a:srgbClr val="8B95AC"/>
                </a:solidFill>
                <a:latin typeface="맑은 고딕" panose="020B0503020000020004" pitchFamily="50" charset="-127"/>
              </a:rPr>
              <a:t>(Quilty </a:t>
            </a:r>
            <a:r>
              <a:rPr lang="ko-KR" altLang="en-US" sz="900">
                <a:solidFill>
                  <a:srgbClr val="8B95AC"/>
                </a:solidFill>
                <a:latin typeface="맑은 고딕" panose="020B0503020000020004" pitchFamily="50" charset="-127"/>
              </a:rPr>
              <a:t>등</a:t>
            </a:r>
            <a:r>
              <a:rPr lang="en-US" altLang="ko-KR" sz="900">
                <a:solidFill>
                  <a:srgbClr val="8B95AC"/>
                </a:solidFill>
                <a:latin typeface="맑은 고딕" panose="020B0503020000020004" pitchFamily="50" charset="-127"/>
              </a:rPr>
              <a:t>). </a:t>
            </a:r>
            <a:r>
              <a:rPr lang="ko-KR" altLang="en-US" sz="900">
                <a:solidFill>
                  <a:srgbClr val="8B95AC"/>
                </a:solidFill>
                <a:latin typeface="맑은 고딕" panose="020B0503020000020004" pitchFamily="50" charset="-127"/>
              </a:rPr>
              <a:t>모바일 직결은 </a:t>
            </a:r>
            <a:r>
              <a:rPr lang="en-US" altLang="ko-KR" sz="900">
                <a:solidFill>
                  <a:srgbClr val="8B95AC"/>
                </a:solidFill>
                <a:latin typeface="맑은 고딕" panose="020B0503020000020004" pitchFamily="50" charset="-127"/>
              </a:rPr>
              <a:t>V2 </a:t>
            </a:r>
            <a:r>
              <a:rPr lang="ko-KR" altLang="en-US" sz="900">
                <a:solidFill>
                  <a:srgbClr val="8B95AC"/>
                </a:solidFill>
                <a:latin typeface="맑은 고딕" panose="020B0503020000020004" pitchFamily="50" charset="-127"/>
              </a:rPr>
              <a:t>위성</a:t>
            </a:r>
            <a:r>
              <a:rPr lang="en-US" altLang="ko-KR" sz="900">
                <a:solidFill>
                  <a:srgbClr val="8B95AC"/>
                </a:solidFill>
                <a:latin typeface="맑은 고딕" panose="020B0503020000020004" pitchFamily="50" charset="-127"/>
              </a:rPr>
              <a:t>(Starship </a:t>
            </a:r>
            <a:r>
              <a:rPr lang="ko-KR" altLang="en-US" sz="900">
                <a:solidFill>
                  <a:srgbClr val="8B95AC"/>
                </a:solidFill>
                <a:latin typeface="맑은 고딕" panose="020B0503020000020004" pitchFamily="50" charset="-127"/>
              </a:rPr>
              <a:t>필요</a:t>
            </a:r>
            <a:r>
              <a:rPr lang="en-US" altLang="ko-KR" sz="900">
                <a:solidFill>
                  <a:srgbClr val="8B95AC"/>
                </a:solidFill>
                <a:latin typeface="맑은 고딕" panose="020B0503020000020004" pitchFamily="50" charset="-127"/>
              </a:rPr>
              <a:t>)·2027 </a:t>
            </a:r>
            <a:r>
              <a:rPr lang="ko-KR" altLang="en-US" sz="900">
                <a:solidFill>
                  <a:srgbClr val="8B95AC"/>
                </a:solidFill>
                <a:latin typeface="맑은 고딕" panose="020B0503020000020004" pitchFamily="50" charset="-127"/>
              </a:rPr>
              <a:t>본격화</a:t>
            </a:r>
            <a:r>
              <a:rPr lang="en-US" altLang="ko-KR" sz="900">
                <a:solidFill>
                  <a:srgbClr val="8B95AC"/>
                </a:solidFill>
                <a:latin typeface="맑은 고딕" panose="020B0503020000020004" pitchFamily="50" charset="-127"/>
              </a:rPr>
              <a:t>.</a:t>
            </a:r>
            <a:endParaRPr lang="ko-KR" altLang="en-US" sz="900">
              <a:solidFill>
                <a:srgbClr val="8B95AC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0" name="직사각형 19">
            <a:extLst>
              <a:ext uri="{FF2B5EF4-FFF2-40B4-BE49-F238E27FC236}">
                <a16:creationId xmlns:a16="http://schemas.microsoft.com/office/drawing/2014/main" id="{D437F65F-9A35-8552-10B9-6834D5A13127}"/>
              </a:ext>
            </a:extLst>
          </p:cNvPr>
          <p:cNvSpPr/>
          <p:nvPr/>
        </p:nvSpPr>
        <p:spPr>
          <a:xfrm>
            <a:off x="812800" y="6350000"/>
            <a:ext cx="10566400" cy="12700"/>
          </a:xfrm>
          <a:prstGeom prst="rect">
            <a:avLst/>
          </a:prstGeom>
          <a:solidFill>
            <a:srgbClr val="27304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FC6026D4-8882-0A48-B06D-FFB9A3D63000}"/>
              </a:ext>
            </a:extLst>
          </p:cNvPr>
          <p:cNvSpPr txBox="1"/>
          <p:nvPr/>
        </p:nvSpPr>
        <p:spPr>
          <a:xfrm>
            <a:off x="812800" y="6426200"/>
            <a:ext cx="9677400" cy="130805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ko-KR" altLang="en-US" sz="850">
                <a:solidFill>
                  <a:srgbClr val="8B95AC"/>
                </a:solidFill>
                <a:latin typeface="맑은 고딕" panose="020B0503020000020004" pitchFamily="50" charset="-127"/>
              </a:rPr>
              <a:t>자료</a:t>
            </a:r>
            <a:r>
              <a:rPr lang="en-US" altLang="ko-KR" sz="850">
                <a:solidFill>
                  <a:srgbClr val="8B95AC"/>
                </a:solidFill>
                <a:latin typeface="맑은 고딕" panose="020B0503020000020004" pitchFamily="50" charset="-127"/>
              </a:rPr>
              <a:t>: S-1 · NPR·CBS·CNBC·Fortune · Morningstar·Via Satellite·Sacra (</a:t>
            </a:r>
            <a:r>
              <a:rPr lang="ko-KR" altLang="en-US" sz="850">
                <a:solidFill>
                  <a:srgbClr val="8B95AC"/>
                </a:solidFill>
                <a:latin typeface="맑은 고딕" panose="020B0503020000020004" pitchFamily="50" charset="-127"/>
              </a:rPr>
              <a:t>기준일 </a:t>
            </a:r>
            <a:r>
              <a:rPr lang="en-US" altLang="ko-KR" sz="850">
                <a:solidFill>
                  <a:srgbClr val="8B95AC"/>
                </a:solidFill>
                <a:latin typeface="맑은 고딕" panose="020B0503020000020004" pitchFamily="50" charset="-127"/>
              </a:rPr>
              <a:t>2026-06-15)</a:t>
            </a:r>
            <a:endParaRPr lang="ko-KR" altLang="en-US" sz="850">
              <a:solidFill>
                <a:srgbClr val="8B95AC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3F9B61A4-B1A5-85AF-3094-37698E71B6C5}"/>
              </a:ext>
            </a:extLst>
          </p:cNvPr>
          <p:cNvSpPr txBox="1"/>
          <p:nvPr/>
        </p:nvSpPr>
        <p:spPr>
          <a:xfrm>
            <a:off x="10490200" y="6426200"/>
            <a:ext cx="889000" cy="130805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algn="r"/>
            <a:r>
              <a:rPr lang="en-US" altLang="ko-KR" sz="850">
                <a:solidFill>
                  <a:srgbClr val="8B95AC"/>
                </a:solidFill>
                <a:latin typeface="맑은 고딕" panose="020B0503020000020004" pitchFamily="50" charset="-127"/>
              </a:rPr>
              <a:t>13 / 30</a:t>
            </a:r>
            <a:endParaRPr lang="ko-KR" altLang="en-US" sz="850">
              <a:solidFill>
                <a:srgbClr val="8B95AC"/>
              </a:solidFill>
              <a:latin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53315621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0E1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BEE6FA8-B6D2-B3D6-CD7A-B10E58026F14}"/>
              </a:ext>
            </a:extLst>
          </p:cNvPr>
          <p:cNvSpPr txBox="1"/>
          <p:nvPr/>
        </p:nvSpPr>
        <p:spPr>
          <a:xfrm>
            <a:off x="812800" y="584200"/>
            <a:ext cx="1526059" cy="161583"/>
          </a:xfrm>
          <a:prstGeom prst="rect">
            <a:avLst/>
          </a:prstGeom>
          <a:solidFill>
            <a:srgbClr val="3DAEFF"/>
          </a:solidFill>
        </p:spPr>
        <p:txBody>
          <a:bodyPr vert="horz" wrap="none" lIns="139700" tIns="0" rIns="139700" bIns="0" rtlCol="0">
            <a:spAutoFit/>
          </a:bodyPr>
          <a:lstStyle/>
          <a:p>
            <a:r>
              <a:rPr lang="en-US" altLang="ko-KR" sz="1050" b="1">
                <a:solidFill>
                  <a:srgbClr val="06080F"/>
                </a:solidFill>
                <a:latin typeface="맑은 고딕" panose="020B0503020000020004" pitchFamily="50" charset="-127"/>
              </a:rPr>
              <a:t>LAUNCH BUSINESS</a:t>
            </a:r>
            <a:endParaRPr lang="ko-KR" altLang="en-US" sz="1050" b="1">
              <a:solidFill>
                <a:srgbClr val="06080F"/>
              </a:solidFill>
              <a:latin typeface="맑은 고딕" panose="020B0503020000020004" pitchFamily="50" charset="-127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1B4BE11-8A8F-14AF-8EE6-94978AC6B227}"/>
              </a:ext>
            </a:extLst>
          </p:cNvPr>
          <p:cNvSpPr txBox="1"/>
          <p:nvPr/>
        </p:nvSpPr>
        <p:spPr>
          <a:xfrm>
            <a:off x="812800" y="914400"/>
            <a:ext cx="10566400" cy="384721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2500" b="1">
                <a:solidFill>
                  <a:srgbClr val="E9EDF6"/>
                </a:solidFill>
                <a:latin typeface="맑은 고딕" panose="020B0503020000020004" pitchFamily="50" charset="-127"/>
              </a:rPr>
              <a:t>Falcon 9</a:t>
            </a:r>
            <a:r>
              <a:rPr lang="ko-KR" altLang="en-US" sz="2500" b="1">
                <a:solidFill>
                  <a:srgbClr val="E9EDF6"/>
                </a:solidFill>
                <a:latin typeface="맑은 고딕" panose="020B0503020000020004" pitchFamily="50" charset="-127"/>
              </a:rPr>
              <a:t>이 </a:t>
            </a:r>
            <a:r>
              <a:rPr lang="en-US" altLang="ko-KR" sz="2500" b="1">
                <a:solidFill>
                  <a:srgbClr val="E9EDF6"/>
                </a:solidFill>
                <a:latin typeface="맑은 고딕" panose="020B0503020000020004" pitchFamily="50" charset="-127"/>
              </a:rPr>
              <a:t>2025</a:t>
            </a:r>
            <a:r>
              <a:rPr lang="ko-KR" altLang="en-US" sz="2500" b="1">
                <a:solidFill>
                  <a:srgbClr val="E9EDF6"/>
                </a:solidFill>
                <a:latin typeface="맑은 고딕" panose="020B0503020000020004" pitchFamily="50" charset="-127"/>
              </a:rPr>
              <a:t>년 </a:t>
            </a:r>
            <a:r>
              <a:rPr lang="en-US" altLang="ko-KR" sz="2500" b="1">
                <a:solidFill>
                  <a:srgbClr val="E9EDF6"/>
                </a:solidFill>
                <a:latin typeface="맑은 고딕" panose="020B0503020000020004" pitchFamily="50" charset="-127"/>
              </a:rPr>
              <a:t>165</a:t>
            </a:r>
            <a:r>
              <a:rPr lang="ko-KR" altLang="en-US" sz="2500" b="1">
                <a:solidFill>
                  <a:srgbClr val="E9EDF6"/>
                </a:solidFill>
                <a:latin typeface="맑은 고딕" panose="020B0503020000020004" pitchFamily="50" charset="-127"/>
              </a:rPr>
              <a:t>회 발사 </a:t>
            </a:r>
            <a:r>
              <a:rPr lang="en-US" altLang="ko-KR" sz="2500" b="1">
                <a:solidFill>
                  <a:srgbClr val="E9EDF6"/>
                </a:solidFill>
                <a:latin typeface="맑은 고딕" panose="020B0503020000020004" pitchFamily="50" charset="-127"/>
              </a:rPr>
              <a:t>— </a:t>
            </a:r>
            <a:r>
              <a:rPr lang="ko-KR" altLang="en-US" sz="2500" b="1">
                <a:solidFill>
                  <a:srgbClr val="E9EDF6"/>
                </a:solidFill>
                <a:latin typeface="맑은 고딕" panose="020B0503020000020004" pitchFamily="50" charset="-127"/>
              </a:rPr>
              <a:t>세계 우주 접근을 지배한다</a:t>
            </a:r>
          </a:p>
        </p:txBody>
      </p:sp>
      <p:sp>
        <p:nvSpPr>
          <p:cNvPr id="4" name="직사각형 3">
            <a:extLst>
              <a:ext uri="{FF2B5EF4-FFF2-40B4-BE49-F238E27FC236}">
                <a16:creationId xmlns:a16="http://schemas.microsoft.com/office/drawing/2014/main" id="{3D4FFAAF-60D1-0FE6-BDCD-C2784C3EEAE7}"/>
              </a:ext>
            </a:extLst>
          </p:cNvPr>
          <p:cNvSpPr/>
          <p:nvPr/>
        </p:nvSpPr>
        <p:spPr>
          <a:xfrm>
            <a:off x="812800" y="2133600"/>
            <a:ext cx="3369733" cy="1397000"/>
          </a:xfrm>
          <a:prstGeom prst="rect">
            <a:avLst/>
          </a:prstGeom>
          <a:solidFill>
            <a:srgbClr val="151C2E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3136888-BF29-E2B7-FA54-D64932EFD8CC}"/>
              </a:ext>
            </a:extLst>
          </p:cNvPr>
          <p:cNvSpPr txBox="1"/>
          <p:nvPr/>
        </p:nvSpPr>
        <p:spPr>
          <a:xfrm>
            <a:off x="1041400" y="2387600"/>
            <a:ext cx="2912533" cy="430887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altLang="ko-KR" sz="2800" b="1">
                <a:solidFill>
                  <a:srgbClr val="3DAEFF"/>
                </a:solidFill>
                <a:latin typeface="맑은 고딕" panose="020B0503020000020004" pitchFamily="50" charset="-127"/>
              </a:rPr>
              <a:t>165</a:t>
            </a:r>
            <a:r>
              <a:rPr lang="ko-KR" altLang="en-US" sz="2800" b="1">
                <a:solidFill>
                  <a:srgbClr val="3DAEFF"/>
                </a:solidFill>
                <a:latin typeface="맑은 고딕" panose="020B0503020000020004" pitchFamily="50" charset="-127"/>
              </a:rPr>
              <a:t>회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87C6AE0-AC86-7F30-B54C-54CD7A32639C}"/>
              </a:ext>
            </a:extLst>
          </p:cNvPr>
          <p:cNvSpPr txBox="1"/>
          <p:nvPr/>
        </p:nvSpPr>
        <p:spPr>
          <a:xfrm>
            <a:off x="1041400" y="2971800"/>
            <a:ext cx="2912533" cy="161583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1050">
                <a:solidFill>
                  <a:srgbClr val="8B95AC"/>
                </a:solidFill>
                <a:latin typeface="맑은 고딕" panose="020B0503020000020004" pitchFamily="50" charset="-127"/>
              </a:rPr>
              <a:t>2025 </a:t>
            </a:r>
            <a:r>
              <a:rPr lang="ko-KR" altLang="en-US" sz="1050">
                <a:solidFill>
                  <a:srgbClr val="8B95AC"/>
                </a:solidFill>
                <a:latin typeface="맑은 고딕" panose="020B0503020000020004" pitchFamily="50" charset="-127"/>
              </a:rPr>
              <a:t>궤도 발사 </a:t>
            </a:r>
            <a:r>
              <a:rPr lang="en-US" altLang="ko-KR" sz="1050">
                <a:solidFill>
                  <a:srgbClr val="8B95AC"/>
                </a:solidFill>
                <a:latin typeface="맑은 고딕" panose="020B0503020000020004" pitchFamily="50" charset="-127"/>
              </a:rPr>
              <a:t>(</a:t>
            </a:r>
            <a:r>
              <a:rPr lang="ko-KR" altLang="en-US" sz="1050">
                <a:solidFill>
                  <a:srgbClr val="8B95AC"/>
                </a:solidFill>
                <a:latin typeface="맑은 고딕" panose="020B0503020000020004" pitchFamily="50" charset="-127"/>
              </a:rPr>
              <a:t>사상 최대</a:t>
            </a:r>
            <a:r>
              <a:rPr lang="en-US" altLang="ko-KR" sz="1050">
                <a:solidFill>
                  <a:srgbClr val="8B95AC"/>
                </a:solidFill>
                <a:latin typeface="맑은 고딕" panose="020B0503020000020004" pitchFamily="50" charset="-127"/>
              </a:rPr>
              <a:t>)</a:t>
            </a:r>
            <a:endParaRPr lang="ko-KR" altLang="en-US" sz="1050">
              <a:solidFill>
                <a:srgbClr val="8B95AC"/>
              </a:solidFill>
              <a:latin typeface="맑은 고딕" panose="020B0503020000020004" pitchFamily="50" charset="-127"/>
            </a:endParaRPr>
          </a:p>
        </p:txBody>
      </p:sp>
      <p:sp>
        <p:nvSpPr>
          <p:cNvPr id="7" name="직사각형 6">
            <a:extLst>
              <a:ext uri="{FF2B5EF4-FFF2-40B4-BE49-F238E27FC236}">
                <a16:creationId xmlns:a16="http://schemas.microsoft.com/office/drawing/2014/main" id="{BA11AECF-D879-AB6C-D0AA-160498089E1C}"/>
              </a:ext>
            </a:extLst>
          </p:cNvPr>
          <p:cNvSpPr/>
          <p:nvPr/>
        </p:nvSpPr>
        <p:spPr>
          <a:xfrm>
            <a:off x="4411133" y="2133600"/>
            <a:ext cx="3369734" cy="1397000"/>
          </a:xfrm>
          <a:prstGeom prst="rect">
            <a:avLst/>
          </a:prstGeom>
          <a:solidFill>
            <a:srgbClr val="151C2E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7114579-D806-61E9-20C8-71B2AAC63524}"/>
              </a:ext>
            </a:extLst>
          </p:cNvPr>
          <p:cNvSpPr txBox="1"/>
          <p:nvPr/>
        </p:nvSpPr>
        <p:spPr>
          <a:xfrm>
            <a:off x="4639733" y="2387600"/>
            <a:ext cx="2912533" cy="430887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ko-KR" altLang="en-US" sz="2800" b="1">
                <a:solidFill>
                  <a:srgbClr val="E9EDF6"/>
                </a:solidFill>
                <a:latin typeface="맑은 고딕" panose="020B0503020000020004" pitchFamily="50" charset="-127"/>
              </a:rPr>
              <a:t>재사용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7AF2ECC-D8E7-1FCD-3362-3B67CFE3BE2F}"/>
              </a:ext>
            </a:extLst>
          </p:cNvPr>
          <p:cNvSpPr txBox="1"/>
          <p:nvPr/>
        </p:nvSpPr>
        <p:spPr>
          <a:xfrm>
            <a:off x="4639733" y="2971800"/>
            <a:ext cx="2912533" cy="161583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050">
                <a:solidFill>
                  <a:srgbClr val="8B95AC"/>
                </a:solidFill>
                <a:latin typeface="맑은 고딕" panose="020B0503020000020004" pitchFamily="50" charset="-127"/>
              </a:rPr>
              <a:t>부스터</a:t>
            </a:r>
            <a:r>
              <a:rPr lang="en-US" altLang="ko-KR" sz="1050">
                <a:solidFill>
                  <a:srgbClr val="8B95AC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1050">
                <a:solidFill>
                  <a:srgbClr val="8B95AC"/>
                </a:solidFill>
                <a:latin typeface="맑은 고딕" panose="020B0503020000020004" pitchFamily="50" charset="-127"/>
              </a:rPr>
              <a:t>페어링 회수로 단가 절감</a:t>
            </a:r>
          </a:p>
        </p:txBody>
      </p:sp>
      <p:sp>
        <p:nvSpPr>
          <p:cNvPr id="10" name="직사각형 9">
            <a:extLst>
              <a:ext uri="{FF2B5EF4-FFF2-40B4-BE49-F238E27FC236}">
                <a16:creationId xmlns:a16="http://schemas.microsoft.com/office/drawing/2014/main" id="{501F7254-CD15-4BF5-18F7-30AA94704317}"/>
              </a:ext>
            </a:extLst>
          </p:cNvPr>
          <p:cNvSpPr/>
          <p:nvPr/>
        </p:nvSpPr>
        <p:spPr>
          <a:xfrm>
            <a:off x="8009467" y="2133600"/>
            <a:ext cx="3369733" cy="1397000"/>
          </a:xfrm>
          <a:prstGeom prst="rect">
            <a:avLst/>
          </a:prstGeom>
          <a:solidFill>
            <a:srgbClr val="151C2E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B50E007-9672-E979-5155-6B8E71164CF1}"/>
              </a:ext>
            </a:extLst>
          </p:cNvPr>
          <p:cNvSpPr txBox="1"/>
          <p:nvPr/>
        </p:nvSpPr>
        <p:spPr>
          <a:xfrm>
            <a:off x="8238067" y="2387600"/>
            <a:ext cx="2912533" cy="430887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altLang="ko-KR" sz="2800" b="1">
                <a:solidFill>
                  <a:srgbClr val="33D17A"/>
                </a:solidFill>
                <a:latin typeface="맑은 고딕" panose="020B0503020000020004" pitchFamily="50" charset="-127"/>
              </a:rPr>
              <a:t>$4.1B</a:t>
            </a:r>
            <a:endParaRPr lang="ko-KR" altLang="en-US" sz="2800" b="1">
              <a:solidFill>
                <a:srgbClr val="33D17A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8C78039-2902-4A42-3324-B5F8499353FB}"/>
              </a:ext>
            </a:extLst>
          </p:cNvPr>
          <p:cNvSpPr txBox="1"/>
          <p:nvPr/>
        </p:nvSpPr>
        <p:spPr>
          <a:xfrm>
            <a:off x="8238067" y="2971800"/>
            <a:ext cx="2912533" cy="161583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1050">
                <a:solidFill>
                  <a:srgbClr val="8B95AC"/>
                </a:solidFill>
                <a:latin typeface="맑은 고딕" panose="020B0503020000020004" pitchFamily="50" charset="-127"/>
              </a:rPr>
              <a:t>2025 </a:t>
            </a:r>
            <a:r>
              <a:rPr lang="ko-KR" altLang="en-US" sz="1050">
                <a:solidFill>
                  <a:srgbClr val="8B95AC"/>
                </a:solidFill>
                <a:latin typeface="맑은 고딕" panose="020B0503020000020004" pitchFamily="50" charset="-127"/>
              </a:rPr>
              <a:t>발사 매출 </a:t>
            </a:r>
            <a:r>
              <a:rPr lang="en-US" altLang="ko-KR" sz="1050">
                <a:solidFill>
                  <a:srgbClr val="8B95AC"/>
                </a:solidFill>
                <a:latin typeface="맑은 고딕" panose="020B0503020000020004" pitchFamily="50" charset="-127"/>
              </a:rPr>
              <a:t>(+8%)</a:t>
            </a:r>
            <a:endParaRPr lang="ko-KR" altLang="en-US" sz="1050">
              <a:solidFill>
                <a:srgbClr val="8B95AC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3" name="직사각형 12">
            <a:extLst>
              <a:ext uri="{FF2B5EF4-FFF2-40B4-BE49-F238E27FC236}">
                <a16:creationId xmlns:a16="http://schemas.microsoft.com/office/drawing/2014/main" id="{BFC928F3-2326-6619-3CD4-14C6D37EBDEF}"/>
              </a:ext>
            </a:extLst>
          </p:cNvPr>
          <p:cNvSpPr/>
          <p:nvPr/>
        </p:nvSpPr>
        <p:spPr>
          <a:xfrm>
            <a:off x="812800" y="3810000"/>
            <a:ext cx="10566400" cy="15240"/>
          </a:xfrm>
          <a:prstGeom prst="rect">
            <a:avLst/>
          </a:prstGeom>
          <a:solidFill>
            <a:srgbClr val="27304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F7EA5B3-2407-4034-DEFF-88C20236418C}"/>
              </a:ext>
            </a:extLst>
          </p:cNvPr>
          <p:cNvSpPr txBox="1"/>
          <p:nvPr/>
        </p:nvSpPr>
        <p:spPr>
          <a:xfrm>
            <a:off x="812800" y="3987800"/>
            <a:ext cx="10566400" cy="384721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250">
                <a:solidFill>
                  <a:srgbClr val="E9EDF6"/>
                </a:solidFill>
                <a:latin typeface="맑은 고딕" panose="020B0503020000020004" pitchFamily="50" charset="-127"/>
              </a:rPr>
              <a:t>재사용 발사체로 비용</a:t>
            </a:r>
            <a:r>
              <a:rPr lang="en-US" altLang="ko-KR" sz="1250">
                <a:solidFill>
                  <a:srgbClr val="E9EDF6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1250">
                <a:solidFill>
                  <a:srgbClr val="E9EDF6"/>
                </a:solidFill>
                <a:latin typeface="맑은 고딕" panose="020B0503020000020004" pitchFamily="50" charset="-127"/>
              </a:rPr>
              <a:t>주기를 압도하며 전 세계 궤도 발사의 다수를 점유한다</a:t>
            </a:r>
            <a:r>
              <a:rPr lang="en-US" altLang="ko-KR" sz="1250">
                <a:solidFill>
                  <a:srgbClr val="E9EDF6"/>
                </a:solidFill>
                <a:latin typeface="맑은 고딕" panose="020B0503020000020004" pitchFamily="50" charset="-127"/>
              </a:rPr>
              <a:t>. </a:t>
            </a:r>
            <a:r>
              <a:rPr lang="ko-KR" altLang="en-US" sz="1250">
                <a:solidFill>
                  <a:srgbClr val="E9EDF6"/>
                </a:solidFill>
                <a:latin typeface="맑은 고딕" panose="020B0503020000020004" pitchFamily="50" charset="-127"/>
              </a:rPr>
              <a:t>발사 자체는 외부 매출</a:t>
            </a:r>
            <a:r>
              <a:rPr lang="en-US" altLang="ko-KR" sz="1250">
                <a:solidFill>
                  <a:srgbClr val="E9EDF6"/>
                </a:solidFill>
                <a:latin typeface="맑은 고딕" panose="020B0503020000020004" pitchFamily="50" charset="-127"/>
              </a:rPr>
              <a:t>(</a:t>
            </a:r>
            <a:r>
              <a:rPr lang="ko-KR" altLang="en-US" sz="1250">
                <a:solidFill>
                  <a:srgbClr val="E9EDF6"/>
                </a:solidFill>
                <a:latin typeface="맑은 고딕" panose="020B0503020000020004" pitchFamily="50" charset="-127"/>
              </a:rPr>
              <a:t>국방부</a:t>
            </a:r>
            <a:r>
              <a:rPr lang="en-US" altLang="ko-KR" sz="1250">
                <a:solidFill>
                  <a:srgbClr val="E9EDF6"/>
                </a:solidFill>
                <a:latin typeface="맑은 고딕" panose="020B0503020000020004" pitchFamily="50" charset="-127"/>
              </a:rPr>
              <a:t>·NASA </a:t>
            </a:r>
            <a:r>
              <a:rPr lang="ko-KR" altLang="en-US" sz="1250">
                <a:solidFill>
                  <a:srgbClr val="E9EDF6"/>
                </a:solidFill>
                <a:latin typeface="맑은 고딕" panose="020B0503020000020004" pitchFamily="50" charset="-127"/>
              </a:rPr>
              <a:t>등</a:t>
            </a:r>
            <a:r>
              <a:rPr lang="en-US" altLang="ko-KR" sz="1250">
                <a:solidFill>
                  <a:srgbClr val="E9EDF6"/>
                </a:solidFill>
                <a:latin typeface="맑은 고딕" panose="020B0503020000020004" pitchFamily="50" charset="-127"/>
              </a:rPr>
              <a:t>)</a:t>
            </a:r>
            <a:r>
              <a:rPr lang="ko-KR" altLang="en-US" sz="1250">
                <a:solidFill>
                  <a:srgbClr val="E9EDF6"/>
                </a:solidFill>
                <a:latin typeface="맑은 고딕" panose="020B0503020000020004" pitchFamily="50" charset="-127"/>
              </a:rPr>
              <a:t>이자 </a:t>
            </a:r>
            <a:r>
              <a:rPr lang="en-US" altLang="ko-KR" sz="1250">
                <a:solidFill>
                  <a:srgbClr val="E9EDF6"/>
                </a:solidFill>
                <a:latin typeface="맑은 고딕" panose="020B0503020000020004" pitchFamily="50" charset="-127"/>
              </a:rPr>
              <a:t>Starlink </a:t>
            </a:r>
            <a:r>
              <a:rPr lang="ko-KR" altLang="en-US" sz="1250">
                <a:solidFill>
                  <a:srgbClr val="E9EDF6"/>
                </a:solidFill>
                <a:latin typeface="맑은 고딕" panose="020B0503020000020004" pitchFamily="50" charset="-127"/>
              </a:rPr>
              <a:t>위성을 올리는 내부 인프라로</a:t>
            </a:r>
            <a:r>
              <a:rPr lang="en-US" altLang="ko-KR" sz="1250">
                <a:solidFill>
                  <a:srgbClr val="E9EDF6"/>
                </a:solidFill>
                <a:latin typeface="맑은 고딕" panose="020B0503020000020004" pitchFamily="50" charset="-127"/>
              </a:rPr>
              <a:t>, </a:t>
            </a:r>
            <a:r>
              <a:rPr lang="ko-KR" altLang="en-US" sz="1250">
                <a:solidFill>
                  <a:srgbClr val="E9EDF6"/>
                </a:solidFill>
                <a:latin typeface="맑은 고딕" panose="020B0503020000020004" pitchFamily="50" charset="-127"/>
              </a:rPr>
              <a:t>위성 사업의 원가 경쟁력을 만든다</a:t>
            </a:r>
            <a:r>
              <a:rPr lang="en-US" altLang="ko-KR" sz="1250">
                <a:solidFill>
                  <a:srgbClr val="E9EDF6"/>
                </a:solidFill>
                <a:latin typeface="맑은 고딕" panose="020B0503020000020004" pitchFamily="50" charset="-127"/>
              </a:rPr>
              <a:t>.</a:t>
            </a:r>
            <a:endParaRPr lang="ko-KR" altLang="en-US" sz="1250">
              <a:solidFill>
                <a:srgbClr val="E9EDF6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5" name="직사각형 14">
            <a:extLst>
              <a:ext uri="{FF2B5EF4-FFF2-40B4-BE49-F238E27FC236}">
                <a16:creationId xmlns:a16="http://schemas.microsoft.com/office/drawing/2014/main" id="{01120545-9582-A7E5-0176-431D5EE7CC71}"/>
              </a:ext>
            </a:extLst>
          </p:cNvPr>
          <p:cNvSpPr/>
          <p:nvPr/>
        </p:nvSpPr>
        <p:spPr>
          <a:xfrm>
            <a:off x="812800" y="6350000"/>
            <a:ext cx="10566400" cy="12700"/>
          </a:xfrm>
          <a:prstGeom prst="rect">
            <a:avLst/>
          </a:prstGeom>
          <a:solidFill>
            <a:srgbClr val="27304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951D60F0-F7A9-1DEC-55B4-BD60105C0C32}"/>
              </a:ext>
            </a:extLst>
          </p:cNvPr>
          <p:cNvSpPr txBox="1"/>
          <p:nvPr/>
        </p:nvSpPr>
        <p:spPr>
          <a:xfrm>
            <a:off x="812800" y="6426200"/>
            <a:ext cx="9677400" cy="130805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ko-KR" altLang="en-US" sz="850">
                <a:solidFill>
                  <a:srgbClr val="8B95AC"/>
                </a:solidFill>
                <a:latin typeface="맑은 고딕" panose="020B0503020000020004" pitchFamily="50" charset="-127"/>
              </a:rPr>
              <a:t>자료</a:t>
            </a:r>
            <a:r>
              <a:rPr lang="en-US" altLang="ko-KR" sz="850">
                <a:solidFill>
                  <a:srgbClr val="8B95AC"/>
                </a:solidFill>
                <a:latin typeface="맑은 고딕" panose="020B0503020000020004" pitchFamily="50" charset="-127"/>
              </a:rPr>
              <a:t>: S-1 · NPR·CBS·CNBC·Fortune · Morningstar·Via Satellite·Sacra (</a:t>
            </a:r>
            <a:r>
              <a:rPr lang="ko-KR" altLang="en-US" sz="850">
                <a:solidFill>
                  <a:srgbClr val="8B95AC"/>
                </a:solidFill>
                <a:latin typeface="맑은 고딕" panose="020B0503020000020004" pitchFamily="50" charset="-127"/>
              </a:rPr>
              <a:t>기준일 </a:t>
            </a:r>
            <a:r>
              <a:rPr lang="en-US" altLang="ko-KR" sz="850">
                <a:solidFill>
                  <a:srgbClr val="8B95AC"/>
                </a:solidFill>
                <a:latin typeface="맑은 고딕" panose="020B0503020000020004" pitchFamily="50" charset="-127"/>
              </a:rPr>
              <a:t>2026-06-15)</a:t>
            </a:r>
            <a:endParaRPr lang="ko-KR" altLang="en-US" sz="850">
              <a:solidFill>
                <a:srgbClr val="8B95AC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6B95B52A-DD05-EB4E-E069-B1ED5C9A2F80}"/>
              </a:ext>
            </a:extLst>
          </p:cNvPr>
          <p:cNvSpPr txBox="1"/>
          <p:nvPr/>
        </p:nvSpPr>
        <p:spPr>
          <a:xfrm>
            <a:off x="10490200" y="6426200"/>
            <a:ext cx="889000" cy="130805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algn="r"/>
            <a:r>
              <a:rPr lang="en-US" altLang="ko-KR" sz="850">
                <a:solidFill>
                  <a:srgbClr val="8B95AC"/>
                </a:solidFill>
                <a:latin typeface="맑은 고딕" panose="020B0503020000020004" pitchFamily="50" charset="-127"/>
              </a:rPr>
              <a:t>14 / 30</a:t>
            </a:r>
            <a:endParaRPr lang="ko-KR" altLang="en-US" sz="850">
              <a:solidFill>
                <a:srgbClr val="8B95AC"/>
              </a:solidFill>
              <a:latin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09001357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0E1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C419E9C-4623-27A5-D7C9-D8D1ED41784B}"/>
              </a:ext>
            </a:extLst>
          </p:cNvPr>
          <p:cNvSpPr txBox="1"/>
          <p:nvPr/>
        </p:nvSpPr>
        <p:spPr>
          <a:xfrm>
            <a:off x="812800" y="584200"/>
            <a:ext cx="1729641" cy="161583"/>
          </a:xfrm>
          <a:prstGeom prst="rect">
            <a:avLst/>
          </a:prstGeom>
          <a:solidFill>
            <a:srgbClr val="3DAEFF"/>
          </a:solidFill>
        </p:spPr>
        <p:txBody>
          <a:bodyPr vert="horz" wrap="none" lIns="139700" tIns="0" rIns="139700" bIns="0" rtlCol="0">
            <a:spAutoFit/>
          </a:bodyPr>
          <a:lstStyle/>
          <a:p>
            <a:r>
              <a:rPr lang="en-US" altLang="ko-KR" sz="1050" b="1">
                <a:solidFill>
                  <a:srgbClr val="06080F"/>
                </a:solidFill>
                <a:latin typeface="맑은 고딕" panose="020B0503020000020004" pitchFamily="50" charset="-127"/>
              </a:rPr>
              <a:t>STARSHIP · NEXT GEN</a:t>
            </a:r>
            <a:endParaRPr lang="ko-KR" altLang="en-US" sz="1050" b="1">
              <a:solidFill>
                <a:srgbClr val="06080F"/>
              </a:solidFill>
              <a:latin typeface="맑은 고딕" panose="020B0503020000020004" pitchFamily="50" charset="-127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427C8A7-1773-9D80-BEE6-5C9C0FAADF40}"/>
              </a:ext>
            </a:extLst>
          </p:cNvPr>
          <p:cNvSpPr txBox="1"/>
          <p:nvPr/>
        </p:nvSpPr>
        <p:spPr>
          <a:xfrm>
            <a:off x="812800" y="914400"/>
            <a:ext cx="10566400" cy="384721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2500" b="1">
                <a:solidFill>
                  <a:srgbClr val="E9EDF6"/>
                </a:solidFill>
                <a:latin typeface="맑은 고딕" panose="020B0503020000020004" pitchFamily="50" charset="-127"/>
              </a:rPr>
              <a:t>Starship — </a:t>
            </a:r>
            <a:r>
              <a:rPr lang="ko-KR" altLang="en-US" sz="2500" b="1">
                <a:solidFill>
                  <a:srgbClr val="E9EDF6"/>
                </a:solidFill>
                <a:latin typeface="맑은 고딕" panose="020B0503020000020004" pitchFamily="50" charset="-127"/>
              </a:rPr>
              <a:t>완전재사용으로 발사 단가를 다시 무너뜨린다</a:t>
            </a:r>
          </a:p>
        </p:txBody>
      </p:sp>
      <p:sp>
        <p:nvSpPr>
          <p:cNvPr id="4" name="직사각형 3">
            <a:extLst>
              <a:ext uri="{FF2B5EF4-FFF2-40B4-BE49-F238E27FC236}">
                <a16:creationId xmlns:a16="http://schemas.microsoft.com/office/drawing/2014/main" id="{4F4451C2-30C4-2391-114E-97B10894A923}"/>
              </a:ext>
            </a:extLst>
          </p:cNvPr>
          <p:cNvSpPr/>
          <p:nvPr/>
        </p:nvSpPr>
        <p:spPr>
          <a:xfrm>
            <a:off x="812800" y="2057400"/>
            <a:ext cx="3369733" cy="1905000"/>
          </a:xfrm>
          <a:prstGeom prst="rect">
            <a:avLst/>
          </a:prstGeom>
          <a:solidFill>
            <a:srgbClr val="151C2E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직사각형 4">
            <a:extLst>
              <a:ext uri="{FF2B5EF4-FFF2-40B4-BE49-F238E27FC236}">
                <a16:creationId xmlns:a16="http://schemas.microsoft.com/office/drawing/2014/main" id="{DF2CEB91-C56A-9879-581F-E761140E7DF2}"/>
              </a:ext>
            </a:extLst>
          </p:cNvPr>
          <p:cNvSpPr/>
          <p:nvPr/>
        </p:nvSpPr>
        <p:spPr>
          <a:xfrm>
            <a:off x="812800" y="2057400"/>
            <a:ext cx="3369733" cy="50800"/>
          </a:xfrm>
          <a:prstGeom prst="rect">
            <a:avLst/>
          </a:prstGeom>
          <a:solidFill>
            <a:srgbClr val="3DAEFF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C64C235-7420-8146-8F39-6E2614142DF3}"/>
              </a:ext>
            </a:extLst>
          </p:cNvPr>
          <p:cNvSpPr txBox="1"/>
          <p:nvPr/>
        </p:nvSpPr>
        <p:spPr>
          <a:xfrm>
            <a:off x="1041400" y="2260600"/>
            <a:ext cx="2912533" cy="323165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altLang="ko-KR" sz="2100" b="1">
                <a:solidFill>
                  <a:srgbClr val="3DAEFF"/>
                </a:solidFill>
                <a:latin typeface="맑은 고딕" panose="020B0503020000020004" pitchFamily="50" charset="-127"/>
              </a:rPr>
              <a:t>2025</a:t>
            </a:r>
            <a:endParaRPr lang="ko-KR" altLang="en-US" sz="2100" b="1">
              <a:solidFill>
                <a:srgbClr val="3DAEFF"/>
              </a:solidFill>
              <a:latin typeface="맑은 고딕" panose="020B0503020000020004" pitchFamily="50" charset="-127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6E3FED9-93A5-C038-DC09-D9774389555B}"/>
              </a:ext>
            </a:extLst>
          </p:cNvPr>
          <p:cNvSpPr txBox="1"/>
          <p:nvPr/>
        </p:nvSpPr>
        <p:spPr>
          <a:xfrm>
            <a:off x="1041400" y="2743200"/>
            <a:ext cx="2912533" cy="19236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250" b="1">
                <a:solidFill>
                  <a:srgbClr val="E9EDF6"/>
                </a:solidFill>
                <a:latin typeface="맑은 고딕" panose="020B0503020000020004" pitchFamily="50" charset="-127"/>
              </a:rPr>
              <a:t>준궤도 시험 </a:t>
            </a:r>
            <a:r>
              <a:rPr lang="en-US" altLang="ko-KR" sz="1250" b="1">
                <a:solidFill>
                  <a:srgbClr val="E9EDF6"/>
                </a:solidFill>
                <a:latin typeface="맑은 고딕" panose="020B0503020000020004" pitchFamily="50" charset="-127"/>
              </a:rPr>
              <a:t>5</a:t>
            </a:r>
            <a:r>
              <a:rPr lang="ko-KR" altLang="en-US" sz="1250" b="1">
                <a:solidFill>
                  <a:srgbClr val="E9EDF6"/>
                </a:solidFill>
                <a:latin typeface="맑은 고딕" panose="020B0503020000020004" pitchFamily="50" charset="-127"/>
              </a:rPr>
              <a:t>회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E901B9C-6679-E9A8-6DD8-ECA6CEB36D7D}"/>
              </a:ext>
            </a:extLst>
          </p:cNvPr>
          <p:cNvSpPr txBox="1"/>
          <p:nvPr/>
        </p:nvSpPr>
        <p:spPr>
          <a:xfrm>
            <a:off x="1041400" y="3048000"/>
            <a:ext cx="2912533" cy="323165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1050">
                <a:solidFill>
                  <a:srgbClr val="8B95AC"/>
                </a:solidFill>
                <a:latin typeface="맑은 고딕" panose="020B0503020000020004" pitchFamily="50" charset="-127"/>
              </a:rPr>
              <a:t>v3 </a:t>
            </a:r>
            <a:r>
              <a:rPr lang="ko-KR" altLang="en-US" sz="1050">
                <a:solidFill>
                  <a:srgbClr val="8B95AC"/>
                </a:solidFill>
                <a:latin typeface="맑은 고딕" panose="020B0503020000020004" pitchFamily="50" charset="-127"/>
              </a:rPr>
              <a:t>하드웨어 완성 단계</a:t>
            </a:r>
            <a:r>
              <a:rPr lang="en-US" altLang="ko-KR" sz="1050">
                <a:solidFill>
                  <a:srgbClr val="8B95AC"/>
                </a:solidFill>
                <a:latin typeface="맑은 고딕" panose="020B0503020000020004" pitchFamily="50" charset="-127"/>
              </a:rPr>
              <a:t>. </a:t>
            </a:r>
            <a:r>
              <a:rPr lang="ko-KR" altLang="en-US" sz="1050">
                <a:solidFill>
                  <a:srgbClr val="8B95AC"/>
                </a:solidFill>
                <a:latin typeface="맑은 고딕" panose="020B0503020000020004" pitchFamily="50" charset="-127"/>
              </a:rPr>
              <a:t>반복 시험으로 신뢰성 축적</a:t>
            </a:r>
            <a:r>
              <a:rPr lang="en-US" altLang="ko-KR" sz="1050">
                <a:solidFill>
                  <a:srgbClr val="8B95AC"/>
                </a:solidFill>
                <a:latin typeface="맑은 고딕" panose="020B0503020000020004" pitchFamily="50" charset="-127"/>
              </a:rPr>
              <a:t>.</a:t>
            </a:r>
            <a:endParaRPr lang="ko-KR" altLang="en-US" sz="1050">
              <a:solidFill>
                <a:srgbClr val="8B95AC"/>
              </a:solidFill>
              <a:latin typeface="맑은 고딕" panose="020B0503020000020004" pitchFamily="50" charset="-127"/>
            </a:endParaRPr>
          </a:p>
        </p:txBody>
      </p:sp>
      <p:sp>
        <p:nvSpPr>
          <p:cNvPr id="9" name="직사각형 8">
            <a:extLst>
              <a:ext uri="{FF2B5EF4-FFF2-40B4-BE49-F238E27FC236}">
                <a16:creationId xmlns:a16="http://schemas.microsoft.com/office/drawing/2014/main" id="{391F3AD5-CBB9-7558-1905-DB485A5277E6}"/>
              </a:ext>
            </a:extLst>
          </p:cNvPr>
          <p:cNvSpPr/>
          <p:nvPr/>
        </p:nvSpPr>
        <p:spPr>
          <a:xfrm>
            <a:off x="4411133" y="2057400"/>
            <a:ext cx="3369734" cy="1905000"/>
          </a:xfrm>
          <a:prstGeom prst="rect">
            <a:avLst/>
          </a:prstGeom>
          <a:solidFill>
            <a:srgbClr val="151C2E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직사각형 9">
            <a:extLst>
              <a:ext uri="{FF2B5EF4-FFF2-40B4-BE49-F238E27FC236}">
                <a16:creationId xmlns:a16="http://schemas.microsoft.com/office/drawing/2014/main" id="{0321AE93-E88C-AE4A-FEE0-E1890ECA07A8}"/>
              </a:ext>
            </a:extLst>
          </p:cNvPr>
          <p:cNvSpPr/>
          <p:nvPr/>
        </p:nvSpPr>
        <p:spPr>
          <a:xfrm>
            <a:off x="4411133" y="2057400"/>
            <a:ext cx="3369734" cy="50800"/>
          </a:xfrm>
          <a:prstGeom prst="rect">
            <a:avLst/>
          </a:prstGeom>
          <a:solidFill>
            <a:srgbClr val="3DAEFF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E7CB982-2956-2D86-1518-835038D0E02C}"/>
              </a:ext>
            </a:extLst>
          </p:cNvPr>
          <p:cNvSpPr txBox="1"/>
          <p:nvPr/>
        </p:nvSpPr>
        <p:spPr>
          <a:xfrm>
            <a:off x="4639733" y="2260600"/>
            <a:ext cx="2912533" cy="323165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altLang="ko-KR" sz="2100" b="1">
                <a:solidFill>
                  <a:srgbClr val="3DAEFF"/>
                </a:solidFill>
                <a:latin typeface="맑은 고딕" panose="020B0503020000020004" pitchFamily="50" charset="-127"/>
              </a:rPr>
              <a:t>2026</a:t>
            </a:r>
            <a:endParaRPr lang="ko-KR" altLang="en-US" sz="2100" b="1">
              <a:solidFill>
                <a:srgbClr val="3DAEFF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F5FCC1D-F1E9-71C5-1EE1-FBEE748359E5}"/>
              </a:ext>
            </a:extLst>
          </p:cNvPr>
          <p:cNvSpPr txBox="1"/>
          <p:nvPr/>
        </p:nvSpPr>
        <p:spPr>
          <a:xfrm>
            <a:off x="4639733" y="2743200"/>
            <a:ext cx="2912533" cy="19236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250" b="1">
                <a:solidFill>
                  <a:srgbClr val="E9EDF6"/>
                </a:solidFill>
                <a:latin typeface="맑은 고딕" panose="020B0503020000020004" pitchFamily="50" charset="-127"/>
              </a:rPr>
              <a:t>첫 궤도 비행 목표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A7B6BA7-F993-1F33-5AF2-7A1C192CDE78}"/>
              </a:ext>
            </a:extLst>
          </p:cNvPr>
          <p:cNvSpPr txBox="1"/>
          <p:nvPr/>
        </p:nvSpPr>
        <p:spPr>
          <a:xfrm>
            <a:off x="4639733" y="3048000"/>
            <a:ext cx="2912533" cy="323165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1050">
                <a:solidFill>
                  <a:srgbClr val="8B95AC"/>
                </a:solidFill>
                <a:latin typeface="맑은 고딕" panose="020B0503020000020004" pitchFamily="50" charset="-127"/>
              </a:rPr>
              <a:t>Flight 13 </a:t>
            </a:r>
            <a:r>
              <a:rPr lang="ko-KR" altLang="en-US" sz="1050">
                <a:solidFill>
                  <a:srgbClr val="8B95AC"/>
                </a:solidFill>
                <a:latin typeface="맑은 고딕" panose="020B0503020000020004" pitchFamily="50" charset="-127"/>
              </a:rPr>
              <a:t>유력</a:t>
            </a:r>
            <a:r>
              <a:rPr lang="en-US" altLang="ko-KR" sz="1050">
                <a:solidFill>
                  <a:srgbClr val="8B95AC"/>
                </a:solidFill>
                <a:latin typeface="맑은 고딕" panose="020B0503020000020004" pitchFamily="50" charset="-127"/>
              </a:rPr>
              <a:t>. 2025~26 Falcon </a:t>
            </a:r>
            <a:r>
              <a:rPr lang="ko-KR" altLang="en-US" sz="1050">
                <a:solidFill>
                  <a:srgbClr val="8B95AC"/>
                </a:solidFill>
                <a:latin typeface="맑은 고딕" panose="020B0503020000020004" pitchFamily="50" charset="-127"/>
              </a:rPr>
              <a:t>정점 후 </a:t>
            </a:r>
            <a:r>
              <a:rPr lang="en-US" altLang="ko-KR" sz="1050">
                <a:solidFill>
                  <a:srgbClr val="8B95AC"/>
                </a:solidFill>
                <a:latin typeface="맑은 고딕" panose="020B0503020000020004" pitchFamily="50" charset="-127"/>
              </a:rPr>
              <a:t>Starship</a:t>
            </a:r>
            <a:r>
              <a:rPr lang="ko-KR" altLang="en-US" sz="1050">
                <a:solidFill>
                  <a:srgbClr val="8B95AC"/>
                </a:solidFill>
                <a:latin typeface="맑은 고딕" panose="020B0503020000020004" pitchFamily="50" charset="-127"/>
              </a:rPr>
              <a:t>으로 전환</a:t>
            </a:r>
            <a:r>
              <a:rPr lang="en-US" altLang="ko-KR" sz="1050">
                <a:solidFill>
                  <a:srgbClr val="8B95AC"/>
                </a:solidFill>
                <a:latin typeface="맑은 고딕" panose="020B0503020000020004" pitchFamily="50" charset="-127"/>
              </a:rPr>
              <a:t>.</a:t>
            </a:r>
            <a:endParaRPr lang="ko-KR" altLang="en-US" sz="1050">
              <a:solidFill>
                <a:srgbClr val="8B95AC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4" name="직사각형 13">
            <a:extLst>
              <a:ext uri="{FF2B5EF4-FFF2-40B4-BE49-F238E27FC236}">
                <a16:creationId xmlns:a16="http://schemas.microsoft.com/office/drawing/2014/main" id="{C6740045-CB98-2750-19A1-9427131C6036}"/>
              </a:ext>
            </a:extLst>
          </p:cNvPr>
          <p:cNvSpPr/>
          <p:nvPr/>
        </p:nvSpPr>
        <p:spPr>
          <a:xfrm>
            <a:off x="8009467" y="2057400"/>
            <a:ext cx="3369733" cy="1905000"/>
          </a:xfrm>
          <a:prstGeom prst="rect">
            <a:avLst/>
          </a:prstGeom>
          <a:solidFill>
            <a:srgbClr val="151C2E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" name="직사각형 14">
            <a:extLst>
              <a:ext uri="{FF2B5EF4-FFF2-40B4-BE49-F238E27FC236}">
                <a16:creationId xmlns:a16="http://schemas.microsoft.com/office/drawing/2014/main" id="{FA521720-CB50-BBC4-B985-99A49DEB68FA}"/>
              </a:ext>
            </a:extLst>
          </p:cNvPr>
          <p:cNvSpPr/>
          <p:nvPr/>
        </p:nvSpPr>
        <p:spPr>
          <a:xfrm>
            <a:off x="8009467" y="2057400"/>
            <a:ext cx="3369733" cy="50800"/>
          </a:xfrm>
          <a:prstGeom prst="rect">
            <a:avLst/>
          </a:prstGeom>
          <a:solidFill>
            <a:srgbClr val="3DAEFF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21212A2-5E9B-766D-4298-13B13F2950E0}"/>
              </a:ext>
            </a:extLst>
          </p:cNvPr>
          <p:cNvSpPr txBox="1"/>
          <p:nvPr/>
        </p:nvSpPr>
        <p:spPr>
          <a:xfrm>
            <a:off x="8238067" y="2260600"/>
            <a:ext cx="2912533" cy="323165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ko-KR" altLang="en-US" sz="2100" b="1">
                <a:solidFill>
                  <a:srgbClr val="3DAEFF"/>
                </a:solidFill>
                <a:latin typeface="맑은 고딕" panose="020B0503020000020004" pitchFamily="50" charset="-127"/>
              </a:rPr>
              <a:t>차세대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430A8C94-5F4A-E40A-B76E-C4ED96DD55E7}"/>
              </a:ext>
            </a:extLst>
          </p:cNvPr>
          <p:cNvSpPr txBox="1"/>
          <p:nvPr/>
        </p:nvSpPr>
        <p:spPr>
          <a:xfrm>
            <a:off x="8238067" y="2743200"/>
            <a:ext cx="2912533" cy="19236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250" b="1">
                <a:solidFill>
                  <a:srgbClr val="E9EDF6"/>
                </a:solidFill>
                <a:latin typeface="맑은 고딕" panose="020B0503020000020004" pitchFamily="50" charset="-127"/>
              </a:rPr>
              <a:t>대량 배치</a:t>
            </a:r>
            <a:r>
              <a:rPr lang="en-US" altLang="ko-KR" sz="1250" b="1">
                <a:solidFill>
                  <a:srgbClr val="E9EDF6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1250" b="1">
                <a:solidFill>
                  <a:srgbClr val="E9EDF6"/>
                </a:solidFill>
                <a:latin typeface="맑은 고딕" panose="020B0503020000020004" pitchFamily="50" charset="-127"/>
              </a:rPr>
              <a:t>심우주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53465087-846E-0835-8723-4D300917AC46}"/>
              </a:ext>
            </a:extLst>
          </p:cNvPr>
          <p:cNvSpPr txBox="1"/>
          <p:nvPr/>
        </p:nvSpPr>
        <p:spPr>
          <a:xfrm>
            <a:off x="8238067" y="3048000"/>
            <a:ext cx="2912533" cy="323165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1050">
                <a:solidFill>
                  <a:srgbClr val="8B95AC"/>
                </a:solidFill>
                <a:latin typeface="맑은 고딕" panose="020B0503020000020004" pitchFamily="50" charset="-127"/>
              </a:rPr>
              <a:t>Starlink V2 </a:t>
            </a:r>
            <a:r>
              <a:rPr lang="ko-KR" altLang="en-US" sz="1050">
                <a:solidFill>
                  <a:srgbClr val="8B95AC"/>
                </a:solidFill>
                <a:latin typeface="맑은 고딕" panose="020B0503020000020004" pitchFamily="50" charset="-127"/>
              </a:rPr>
              <a:t>대형 위성</a:t>
            </a:r>
            <a:r>
              <a:rPr lang="en-US" altLang="ko-KR" sz="1050">
                <a:solidFill>
                  <a:srgbClr val="8B95AC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1050">
                <a:solidFill>
                  <a:srgbClr val="8B95AC"/>
                </a:solidFill>
                <a:latin typeface="맑은 고딕" panose="020B0503020000020004" pitchFamily="50" charset="-127"/>
              </a:rPr>
              <a:t>달</a:t>
            </a:r>
            <a:r>
              <a:rPr lang="en-US" altLang="ko-KR" sz="1050">
                <a:solidFill>
                  <a:srgbClr val="8B95AC"/>
                </a:solidFill>
                <a:latin typeface="맑은 고딕" panose="020B0503020000020004" pitchFamily="50" charset="-127"/>
              </a:rPr>
              <a:t>/</a:t>
            </a:r>
            <a:r>
              <a:rPr lang="ko-KR" altLang="en-US" sz="1050">
                <a:solidFill>
                  <a:srgbClr val="8B95AC"/>
                </a:solidFill>
                <a:latin typeface="맑은 고딕" panose="020B0503020000020004" pitchFamily="50" charset="-127"/>
              </a:rPr>
              <a:t>화성 </a:t>
            </a:r>
            <a:r>
              <a:rPr lang="en-US" altLang="ko-KR" sz="1050">
                <a:solidFill>
                  <a:srgbClr val="8B95AC"/>
                </a:solidFill>
                <a:latin typeface="맑은 고딕" panose="020B0503020000020004" pitchFamily="50" charset="-127"/>
              </a:rPr>
              <a:t>— </a:t>
            </a:r>
            <a:r>
              <a:rPr lang="ko-KR" altLang="en-US" sz="1050">
                <a:solidFill>
                  <a:srgbClr val="8B95AC"/>
                </a:solidFill>
                <a:latin typeface="맑은 고딕" panose="020B0503020000020004" pitchFamily="50" charset="-127"/>
              </a:rPr>
              <a:t>차세대 성장의 핵심 변수</a:t>
            </a:r>
            <a:r>
              <a:rPr lang="en-US" altLang="ko-KR" sz="1050">
                <a:solidFill>
                  <a:srgbClr val="8B95AC"/>
                </a:solidFill>
                <a:latin typeface="맑은 고딕" panose="020B0503020000020004" pitchFamily="50" charset="-127"/>
              </a:rPr>
              <a:t>.</a:t>
            </a:r>
            <a:endParaRPr lang="ko-KR" altLang="en-US" sz="1050">
              <a:solidFill>
                <a:srgbClr val="8B95AC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D282C975-EA7F-17EC-3E98-04FAC975D028}"/>
              </a:ext>
            </a:extLst>
          </p:cNvPr>
          <p:cNvSpPr txBox="1"/>
          <p:nvPr/>
        </p:nvSpPr>
        <p:spPr>
          <a:xfrm>
            <a:off x="812800" y="4318000"/>
            <a:ext cx="10566400" cy="184666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1200">
                <a:solidFill>
                  <a:srgbClr val="8B95AC"/>
                </a:solidFill>
                <a:latin typeface="맑은 고딕" panose="020B0503020000020004" pitchFamily="50" charset="-127"/>
              </a:rPr>
              <a:t>Starship</a:t>
            </a:r>
            <a:r>
              <a:rPr lang="ko-KR" altLang="en-US" sz="1200">
                <a:solidFill>
                  <a:srgbClr val="8B95AC"/>
                </a:solidFill>
                <a:latin typeface="맑은 고딕" panose="020B0503020000020004" pitchFamily="50" charset="-127"/>
              </a:rPr>
              <a:t>의 궤도 성공은 </a:t>
            </a:r>
            <a:r>
              <a:rPr lang="en-US" altLang="ko-KR" sz="1200">
                <a:solidFill>
                  <a:srgbClr val="8B95AC"/>
                </a:solidFill>
                <a:latin typeface="맑은 고딕" panose="020B0503020000020004" pitchFamily="50" charset="-127"/>
              </a:rPr>
              <a:t>Starlink V2(</a:t>
            </a:r>
            <a:r>
              <a:rPr lang="ko-KR" altLang="en-US" sz="1200">
                <a:solidFill>
                  <a:srgbClr val="8B95AC"/>
                </a:solidFill>
                <a:latin typeface="맑은 고딕" panose="020B0503020000020004" pitchFamily="50" charset="-127"/>
              </a:rPr>
              <a:t>직결 모바일</a:t>
            </a:r>
            <a:r>
              <a:rPr lang="en-US" altLang="ko-KR" sz="1200">
                <a:solidFill>
                  <a:srgbClr val="8B95AC"/>
                </a:solidFill>
                <a:latin typeface="맑은 고딕" panose="020B0503020000020004" pitchFamily="50" charset="-127"/>
              </a:rPr>
              <a:t>)·</a:t>
            </a:r>
            <a:r>
              <a:rPr lang="ko-KR" altLang="en-US" sz="1200">
                <a:solidFill>
                  <a:srgbClr val="8B95AC"/>
                </a:solidFill>
                <a:latin typeface="맑은 고딕" panose="020B0503020000020004" pitchFamily="50" charset="-127"/>
              </a:rPr>
              <a:t>발사 단가</a:t>
            </a:r>
            <a:r>
              <a:rPr lang="en-US" altLang="ko-KR" sz="1200">
                <a:solidFill>
                  <a:srgbClr val="8B95AC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1200">
                <a:solidFill>
                  <a:srgbClr val="8B95AC"/>
                </a:solidFill>
                <a:latin typeface="맑은 고딕" panose="020B0503020000020004" pitchFamily="50" charset="-127"/>
              </a:rPr>
              <a:t>심우주 사업의 전제다 </a:t>
            </a:r>
            <a:r>
              <a:rPr lang="en-US" altLang="ko-KR" sz="1200">
                <a:solidFill>
                  <a:srgbClr val="8B95AC"/>
                </a:solidFill>
                <a:latin typeface="맑은 고딕" panose="020B0503020000020004" pitchFamily="50" charset="-127"/>
              </a:rPr>
              <a:t>— IPO </a:t>
            </a:r>
            <a:r>
              <a:rPr lang="ko-KR" altLang="en-US" sz="1200">
                <a:solidFill>
                  <a:srgbClr val="8B95AC"/>
                </a:solidFill>
                <a:latin typeface="맑은 고딕" panose="020B0503020000020004" pitchFamily="50" charset="-127"/>
              </a:rPr>
              <a:t>시점엔 아직 미입증인 핵심 리스크이자 옵션</a:t>
            </a:r>
            <a:r>
              <a:rPr lang="en-US" altLang="ko-KR" sz="1200">
                <a:solidFill>
                  <a:srgbClr val="8B95AC"/>
                </a:solidFill>
                <a:latin typeface="맑은 고딕" panose="020B0503020000020004" pitchFamily="50" charset="-127"/>
              </a:rPr>
              <a:t>.</a:t>
            </a:r>
            <a:endParaRPr lang="ko-KR" altLang="en-US" sz="1200">
              <a:solidFill>
                <a:srgbClr val="8B95AC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0" name="직사각형 19">
            <a:extLst>
              <a:ext uri="{FF2B5EF4-FFF2-40B4-BE49-F238E27FC236}">
                <a16:creationId xmlns:a16="http://schemas.microsoft.com/office/drawing/2014/main" id="{AA81F587-4992-1811-CB1B-A5B473F80E9C}"/>
              </a:ext>
            </a:extLst>
          </p:cNvPr>
          <p:cNvSpPr/>
          <p:nvPr/>
        </p:nvSpPr>
        <p:spPr>
          <a:xfrm>
            <a:off x="812800" y="6350000"/>
            <a:ext cx="10566400" cy="12700"/>
          </a:xfrm>
          <a:prstGeom prst="rect">
            <a:avLst/>
          </a:prstGeom>
          <a:solidFill>
            <a:srgbClr val="27304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111C1389-ED8E-522D-1A58-40B61ECF0A9E}"/>
              </a:ext>
            </a:extLst>
          </p:cNvPr>
          <p:cNvSpPr txBox="1"/>
          <p:nvPr/>
        </p:nvSpPr>
        <p:spPr>
          <a:xfrm>
            <a:off x="812800" y="6426200"/>
            <a:ext cx="9677400" cy="130805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ko-KR" altLang="en-US" sz="850">
                <a:solidFill>
                  <a:srgbClr val="8B95AC"/>
                </a:solidFill>
                <a:latin typeface="맑은 고딕" panose="020B0503020000020004" pitchFamily="50" charset="-127"/>
              </a:rPr>
              <a:t>자료</a:t>
            </a:r>
            <a:r>
              <a:rPr lang="en-US" altLang="ko-KR" sz="850">
                <a:solidFill>
                  <a:srgbClr val="8B95AC"/>
                </a:solidFill>
                <a:latin typeface="맑은 고딕" panose="020B0503020000020004" pitchFamily="50" charset="-127"/>
              </a:rPr>
              <a:t>: S-1 · NPR·CBS·CNBC·Fortune · Morningstar·Via Satellite·Sacra (</a:t>
            </a:r>
            <a:r>
              <a:rPr lang="ko-KR" altLang="en-US" sz="850">
                <a:solidFill>
                  <a:srgbClr val="8B95AC"/>
                </a:solidFill>
                <a:latin typeface="맑은 고딕" panose="020B0503020000020004" pitchFamily="50" charset="-127"/>
              </a:rPr>
              <a:t>기준일 </a:t>
            </a:r>
            <a:r>
              <a:rPr lang="en-US" altLang="ko-KR" sz="850">
                <a:solidFill>
                  <a:srgbClr val="8B95AC"/>
                </a:solidFill>
                <a:latin typeface="맑은 고딕" panose="020B0503020000020004" pitchFamily="50" charset="-127"/>
              </a:rPr>
              <a:t>2026-06-15)</a:t>
            </a:r>
            <a:endParaRPr lang="ko-KR" altLang="en-US" sz="850">
              <a:solidFill>
                <a:srgbClr val="8B95AC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C34F2C2E-8C66-799B-989A-6AACF9918321}"/>
              </a:ext>
            </a:extLst>
          </p:cNvPr>
          <p:cNvSpPr txBox="1"/>
          <p:nvPr/>
        </p:nvSpPr>
        <p:spPr>
          <a:xfrm>
            <a:off x="10490200" y="6426200"/>
            <a:ext cx="889000" cy="130805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algn="r"/>
            <a:r>
              <a:rPr lang="en-US" altLang="ko-KR" sz="850">
                <a:solidFill>
                  <a:srgbClr val="8B95AC"/>
                </a:solidFill>
                <a:latin typeface="맑은 고딕" panose="020B0503020000020004" pitchFamily="50" charset="-127"/>
              </a:rPr>
              <a:t>15 / 30</a:t>
            </a:r>
            <a:endParaRPr lang="ko-KR" altLang="en-US" sz="850">
              <a:solidFill>
                <a:srgbClr val="8B95AC"/>
              </a:solidFill>
              <a:latin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78538138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0E1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AF8BBEC-7582-E924-B562-3576F54E2938}"/>
              </a:ext>
            </a:extLst>
          </p:cNvPr>
          <p:cNvSpPr txBox="1"/>
          <p:nvPr/>
        </p:nvSpPr>
        <p:spPr>
          <a:xfrm>
            <a:off x="812800" y="584200"/>
            <a:ext cx="1362552" cy="161583"/>
          </a:xfrm>
          <a:prstGeom prst="rect">
            <a:avLst/>
          </a:prstGeom>
          <a:solidFill>
            <a:srgbClr val="3DAEFF"/>
          </a:solidFill>
        </p:spPr>
        <p:txBody>
          <a:bodyPr vert="horz" wrap="none" lIns="139700" tIns="0" rIns="139700" bIns="0" rtlCol="0">
            <a:spAutoFit/>
          </a:bodyPr>
          <a:lstStyle/>
          <a:p>
            <a:r>
              <a:rPr lang="en-US" altLang="ko-KR" sz="1050" b="1">
                <a:solidFill>
                  <a:srgbClr val="06080F"/>
                </a:solidFill>
                <a:latin typeface="맑은 고딕" panose="020B0503020000020004" pitchFamily="50" charset="-127"/>
              </a:rPr>
              <a:t>XAI · THE AI BET</a:t>
            </a:r>
            <a:endParaRPr lang="ko-KR" altLang="en-US" sz="1050" b="1">
              <a:solidFill>
                <a:srgbClr val="06080F"/>
              </a:solidFill>
              <a:latin typeface="맑은 고딕" panose="020B0503020000020004" pitchFamily="50" charset="-127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18275F1-4FF2-3410-8079-49E2F640D888}"/>
              </a:ext>
            </a:extLst>
          </p:cNvPr>
          <p:cNvSpPr txBox="1"/>
          <p:nvPr/>
        </p:nvSpPr>
        <p:spPr>
          <a:xfrm>
            <a:off x="812800" y="914400"/>
            <a:ext cx="10566400" cy="384721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2500" b="1">
                <a:solidFill>
                  <a:srgbClr val="E9EDF6"/>
                </a:solidFill>
                <a:latin typeface="맑은 고딕" panose="020B0503020000020004" pitchFamily="50" charset="-127"/>
              </a:rPr>
              <a:t>IPO </a:t>
            </a:r>
            <a:r>
              <a:rPr lang="ko-KR" altLang="en-US" sz="2500" b="1">
                <a:solidFill>
                  <a:srgbClr val="E9EDF6"/>
                </a:solidFill>
                <a:latin typeface="맑은 고딕" panose="020B0503020000020004" pitchFamily="50" charset="-127"/>
              </a:rPr>
              <a:t>직전 </a:t>
            </a:r>
            <a:r>
              <a:rPr lang="en-US" altLang="ko-KR" sz="2500" b="1">
                <a:solidFill>
                  <a:srgbClr val="E9EDF6"/>
                </a:solidFill>
                <a:latin typeface="맑은 고딕" panose="020B0503020000020004" pitchFamily="50" charset="-127"/>
              </a:rPr>
              <a:t>xAI</a:t>
            </a:r>
            <a:r>
              <a:rPr lang="ko-KR" altLang="en-US" sz="2500" b="1">
                <a:solidFill>
                  <a:srgbClr val="E9EDF6"/>
                </a:solidFill>
                <a:latin typeface="맑은 고딕" panose="020B0503020000020004" pitchFamily="50" charset="-127"/>
              </a:rPr>
              <a:t>를 편입 </a:t>
            </a:r>
            <a:r>
              <a:rPr lang="en-US" altLang="ko-KR" sz="2500" b="1">
                <a:solidFill>
                  <a:srgbClr val="E9EDF6"/>
                </a:solidFill>
                <a:latin typeface="맑은 고딕" panose="020B0503020000020004" pitchFamily="50" charset="-127"/>
              </a:rPr>
              <a:t>— AI </a:t>
            </a:r>
            <a:r>
              <a:rPr lang="ko-KR" altLang="en-US" sz="2500" b="1">
                <a:solidFill>
                  <a:srgbClr val="E9EDF6"/>
                </a:solidFill>
                <a:latin typeface="맑은 고딕" panose="020B0503020000020004" pitchFamily="50" charset="-127"/>
              </a:rPr>
              <a:t>인프라 서사를 밸류에이션에 장착했다</a:t>
            </a:r>
          </a:p>
        </p:txBody>
      </p:sp>
      <p:sp>
        <p:nvSpPr>
          <p:cNvPr id="4" name="직사각형 3">
            <a:extLst>
              <a:ext uri="{FF2B5EF4-FFF2-40B4-BE49-F238E27FC236}">
                <a16:creationId xmlns:a16="http://schemas.microsoft.com/office/drawing/2014/main" id="{49B7A613-E802-5516-D12E-06F377A0F201}"/>
              </a:ext>
            </a:extLst>
          </p:cNvPr>
          <p:cNvSpPr/>
          <p:nvPr/>
        </p:nvSpPr>
        <p:spPr>
          <a:xfrm>
            <a:off x="812800" y="2133600"/>
            <a:ext cx="3369733" cy="1397000"/>
          </a:xfrm>
          <a:prstGeom prst="rect">
            <a:avLst/>
          </a:prstGeom>
          <a:solidFill>
            <a:srgbClr val="151C2E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3401B11-E275-567E-8C92-A252E001963A}"/>
              </a:ext>
            </a:extLst>
          </p:cNvPr>
          <p:cNvSpPr txBox="1"/>
          <p:nvPr/>
        </p:nvSpPr>
        <p:spPr>
          <a:xfrm>
            <a:off x="1041400" y="2387600"/>
            <a:ext cx="2912533" cy="400110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altLang="ko-KR" sz="2600" b="1">
                <a:solidFill>
                  <a:srgbClr val="3DAEFF"/>
                </a:solidFill>
                <a:latin typeface="맑은 고딕" panose="020B0503020000020004" pitchFamily="50" charset="-127"/>
              </a:rPr>
              <a:t>$3.2B</a:t>
            </a:r>
            <a:endParaRPr lang="ko-KR" altLang="en-US" sz="2600" b="1">
              <a:solidFill>
                <a:srgbClr val="3DAEFF"/>
              </a:solidFill>
              <a:latin typeface="맑은 고딕" panose="020B0503020000020004" pitchFamily="50" charset="-127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FD883A2-B217-F994-6E64-6E47C789E863}"/>
              </a:ext>
            </a:extLst>
          </p:cNvPr>
          <p:cNvSpPr txBox="1"/>
          <p:nvPr/>
        </p:nvSpPr>
        <p:spPr>
          <a:xfrm>
            <a:off x="1041400" y="2971800"/>
            <a:ext cx="2912533" cy="161583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1050">
                <a:solidFill>
                  <a:srgbClr val="8B95AC"/>
                </a:solidFill>
                <a:latin typeface="맑은 고딕" panose="020B0503020000020004" pitchFamily="50" charset="-127"/>
              </a:rPr>
              <a:t>xAI 2025 </a:t>
            </a:r>
            <a:r>
              <a:rPr lang="ko-KR" altLang="en-US" sz="1050">
                <a:solidFill>
                  <a:srgbClr val="8B95AC"/>
                </a:solidFill>
                <a:latin typeface="맑은 고딕" panose="020B0503020000020004" pitchFamily="50" charset="-127"/>
              </a:rPr>
              <a:t>매출</a:t>
            </a:r>
          </a:p>
        </p:txBody>
      </p:sp>
      <p:sp>
        <p:nvSpPr>
          <p:cNvPr id="7" name="직사각형 6">
            <a:extLst>
              <a:ext uri="{FF2B5EF4-FFF2-40B4-BE49-F238E27FC236}">
                <a16:creationId xmlns:a16="http://schemas.microsoft.com/office/drawing/2014/main" id="{CBE9FDBD-D30D-6026-84D3-2014376B9322}"/>
              </a:ext>
            </a:extLst>
          </p:cNvPr>
          <p:cNvSpPr/>
          <p:nvPr/>
        </p:nvSpPr>
        <p:spPr>
          <a:xfrm>
            <a:off x="4411133" y="2133600"/>
            <a:ext cx="3369734" cy="1397000"/>
          </a:xfrm>
          <a:prstGeom prst="rect">
            <a:avLst/>
          </a:prstGeom>
          <a:solidFill>
            <a:srgbClr val="151C2E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41D5C41-7BEA-7D35-7C88-B7A2793D3112}"/>
              </a:ext>
            </a:extLst>
          </p:cNvPr>
          <p:cNvSpPr txBox="1"/>
          <p:nvPr/>
        </p:nvSpPr>
        <p:spPr>
          <a:xfrm>
            <a:off x="4639733" y="2387600"/>
            <a:ext cx="2912533" cy="400110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altLang="ko-KR" sz="2600" b="1">
                <a:solidFill>
                  <a:srgbClr val="FF6B6B"/>
                </a:solidFill>
                <a:latin typeface="맑은 고딕" panose="020B0503020000020004" pitchFamily="50" charset="-127"/>
              </a:rPr>
              <a:t>-$6.4B</a:t>
            </a:r>
            <a:endParaRPr lang="ko-KR" altLang="en-US" sz="2600" b="1">
              <a:solidFill>
                <a:srgbClr val="FF6B6B"/>
              </a:solidFill>
              <a:latin typeface="맑은 고딕" panose="020B0503020000020004" pitchFamily="50" charset="-127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6D8E37B-D28F-4EF7-B6B3-79E92825F1AC}"/>
              </a:ext>
            </a:extLst>
          </p:cNvPr>
          <p:cNvSpPr txBox="1"/>
          <p:nvPr/>
        </p:nvSpPr>
        <p:spPr>
          <a:xfrm>
            <a:off x="4639733" y="2971800"/>
            <a:ext cx="2912533" cy="161583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1050">
                <a:solidFill>
                  <a:srgbClr val="8B95AC"/>
                </a:solidFill>
                <a:latin typeface="맑은 고딕" panose="020B0503020000020004" pitchFamily="50" charset="-127"/>
              </a:rPr>
              <a:t>xAI 2025 </a:t>
            </a:r>
            <a:r>
              <a:rPr lang="ko-KR" altLang="en-US" sz="1050">
                <a:solidFill>
                  <a:srgbClr val="8B95AC"/>
                </a:solidFill>
                <a:latin typeface="맑은 고딕" panose="020B0503020000020004" pitchFamily="50" charset="-127"/>
              </a:rPr>
              <a:t>영업손실</a:t>
            </a:r>
          </a:p>
        </p:txBody>
      </p:sp>
      <p:sp>
        <p:nvSpPr>
          <p:cNvPr id="10" name="직사각형 9">
            <a:extLst>
              <a:ext uri="{FF2B5EF4-FFF2-40B4-BE49-F238E27FC236}">
                <a16:creationId xmlns:a16="http://schemas.microsoft.com/office/drawing/2014/main" id="{F853F0E2-CC48-EA34-6279-9BAAA9C7BB6D}"/>
              </a:ext>
            </a:extLst>
          </p:cNvPr>
          <p:cNvSpPr/>
          <p:nvPr/>
        </p:nvSpPr>
        <p:spPr>
          <a:xfrm>
            <a:off x="8009467" y="2133600"/>
            <a:ext cx="3369733" cy="1397000"/>
          </a:xfrm>
          <a:prstGeom prst="rect">
            <a:avLst/>
          </a:prstGeom>
          <a:solidFill>
            <a:srgbClr val="151C2E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6079C63-33C5-D7BF-508C-9F79E4493518}"/>
              </a:ext>
            </a:extLst>
          </p:cNvPr>
          <p:cNvSpPr txBox="1"/>
          <p:nvPr/>
        </p:nvSpPr>
        <p:spPr>
          <a:xfrm>
            <a:off x="8238067" y="2387600"/>
            <a:ext cx="2912533" cy="400110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altLang="ko-KR" sz="2600" b="1">
                <a:solidFill>
                  <a:srgbClr val="E9EDF6"/>
                </a:solidFill>
                <a:latin typeface="맑은 고딕" panose="020B0503020000020004" pitchFamily="50" charset="-127"/>
              </a:rPr>
              <a:t>AI </a:t>
            </a:r>
            <a:r>
              <a:rPr lang="ko-KR" altLang="en-US" sz="2600" b="1">
                <a:solidFill>
                  <a:srgbClr val="E9EDF6"/>
                </a:solidFill>
                <a:latin typeface="맑은 고딕" panose="020B0503020000020004" pitchFamily="50" charset="-127"/>
              </a:rPr>
              <a:t>인프라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CC9D71A-4FDC-D3A2-F0FB-226AD08D9EA0}"/>
              </a:ext>
            </a:extLst>
          </p:cNvPr>
          <p:cNvSpPr txBox="1"/>
          <p:nvPr/>
        </p:nvSpPr>
        <p:spPr>
          <a:xfrm>
            <a:off x="8238067" y="2971800"/>
            <a:ext cx="2912533" cy="161583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050">
                <a:solidFill>
                  <a:srgbClr val="8B95AC"/>
                </a:solidFill>
                <a:latin typeface="맑은 고딕" panose="020B0503020000020004" pitchFamily="50" charset="-127"/>
              </a:rPr>
              <a:t>위성</a:t>
            </a:r>
            <a:r>
              <a:rPr lang="en-US" altLang="ko-KR" sz="1050">
                <a:solidFill>
                  <a:srgbClr val="8B95AC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1050">
                <a:solidFill>
                  <a:srgbClr val="8B95AC"/>
                </a:solidFill>
                <a:latin typeface="맑은 고딕" panose="020B0503020000020004" pitchFamily="50" charset="-127"/>
              </a:rPr>
              <a:t>컴퓨트</a:t>
            </a:r>
            <a:r>
              <a:rPr lang="en-US" altLang="ko-KR" sz="1050">
                <a:solidFill>
                  <a:srgbClr val="8B95AC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1050">
                <a:solidFill>
                  <a:srgbClr val="8B95AC"/>
                </a:solidFill>
                <a:latin typeface="맑은 고딕" panose="020B0503020000020004" pitchFamily="50" charset="-127"/>
              </a:rPr>
              <a:t>데이터 결합 서사</a:t>
            </a:r>
          </a:p>
        </p:txBody>
      </p:sp>
      <p:sp>
        <p:nvSpPr>
          <p:cNvPr id="13" name="직사각형 12">
            <a:extLst>
              <a:ext uri="{FF2B5EF4-FFF2-40B4-BE49-F238E27FC236}">
                <a16:creationId xmlns:a16="http://schemas.microsoft.com/office/drawing/2014/main" id="{9A670DC2-76DB-15E9-6A89-85340ABD69E8}"/>
              </a:ext>
            </a:extLst>
          </p:cNvPr>
          <p:cNvSpPr/>
          <p:nvPr/>
        </p:nvSpPr>
        <p:spPr>
          <a:xfrm>
            <a:off x="812800" y="3810000"/>
            <a:ext cx="10566400" cy="15240"/>
          </a:xfrm>
          <a:prstGeom prst="rect">
            <a:avLst/>
          </a:prstGeom>
          <a:solidFill>
            <a:srgbClr val="27304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64F89B7-9C0D-7AFD-ED79-3D489121E20F}"/>
              </a:ext>
            </a:extLst>
          </p:cNvPr>
          <p:cNvSpPr txBox="1"/>
          <p:nvPr/>
        </p:nvSpPr>
        <p:spPr>
          <a:xfrm>
            <a:off x="812800" y="3987800"/>
            <a:ext cx="10566400" cy="384721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1250">
                <a:solidFill>
                  <a:srgbClr val="E9EDF6"/>
                </a:solidFill>
                <a:latin typeface="맑은 고딕" panose="020B0503020000020004" pitchFamily="50" charset="-127"/>
              </a:rPr>
              <a:t>xAI</a:t>
            </a:r>
            <a:r>
              <a:rPr lang="ko-KR" altLang="en-US" sz="1250">
                <a:solidFill>
                  <a:srgbClr val="E9EDF6"/>
                </a:solidFill>
                <a:latin typeface="맑은 고딕" panose="020B0503020000020004" pitchFamily="50" charset="-127"/>
              </a:rPr>
              <a:t>는 매출 기여</a:t>
            </a:r>
            <a:r>
              <a:rPr lang="en-US" altLang="ko-KR" sz="1250">
                <a:solidFill>
                  <a:srgbClr val="E9EDF6"/>
                </a:solidFill>
                <a:latin typeface="맑은 고딕" panose="020B0503020000020004" pitchFamily="50" charset="-127"/>
              </a:rPr>
              <a:t>(+$3.2B)</a:t>
            </a:r>
            <a:r>
              <a:rPr lang="ko-KR" altLang="en-US" sz="1250">
                <a:solidFill>
                  <a:srgbClr val="E9EDF6"/>
                </a:solidFill>
                <a:latin typeface="맑은 고딕" panose="020B0503020000020004" pitchFamily="50" charset="-127"/>
              </a:rPr>
              <a:t>와 동시에 손실의 주축</a:t>
            </a:r>
            <a:r>
              <a:rPr lang="en-US" altLang="ko-KR" sz="1250">
                <a:solidFill>
                  <a:srgbClr val="E9EDF6"/>
                </a:solidFill>
                <a:latin typeface="맑은 고딕" panose="020B0503020000020004" pitchFamily="50" charset="-127"/>
              </a:rPr>
              <a:t>(-$6.4B)</a:t>
            </a:r>
            <a:r>
              <a:rPr lang="ko-KR" altLang="en-US" sz="1250">
                <a:solidFill>
                  <a:srgbClr val="E9EDF6"/>
                </a:solidFill>
                <a:latin typeface="맑은 고딕" panose="020B0503020000020004" pitchFamily="50" charset="-127"/>
              </a:rPr>
              <a:t>이다</a:t>
            </a:r>
            <a:r>
              <a:rPr lang="en-US" altLang="ko-KR" sz="1250">
                <a:solidFill>
                  <a:srgbClr val="E9EDF6"/>
                </a:solidFill>
                <a:latin typeface="맑은 고딕" panose="020B0503020000020004" pitchFamily="50" charset="-127"/>
              </a:rPr>
              <a:t>. </a:t>
            </a:r>
            <a:r>
              <a:rPr lang="ko-KR" altLang="en-US" sz="1250">
                <a:solidFill>
                  <a:srgbClr val="E9EDF6"/>
                </a:solidFill>
                <a:latin typeface="맑은 고딕" panose="020B0503020000020004" pitchFamily="50" charset="-127"/>
              </a:rPr>
              <a:t>위성</a:t>
            </a:r>
            <a:r>
              <a:rPr lang="en-US" altLang="ko-KR" sz="1250">
                <a:solidFill>
                  <a:srgbClr val="E9EDF6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1250">
                <a:solidFill>
                  <a:srgbClr val="E9EDF6"/>
                </a:solidFill>
                <a:latin typeface="맑은 고딕" panose="020B0503020000020004" pitchFamily="50" charset="-127"/>
              </a:rPr>
              <a:t>컴퓨트</a:t>
            </a:r>
            <a:r>
              <a:rPr lang="en-US" altLang="ko-KR" sz="1250">
                <a:solidFill>
                  <a:srgbClr val="E9EDF6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1250">
                <a:solidFill>
                  <a:srgbClr val="E9EDF6"/>
                </a:solidFill>
                <a:latin typeface="맑은 고딕" panose="020B0503020000020004" pitchFamily="50" charset="-127"/>
              </a:rPr>
              <a:t>데이터를 묶는 </a:t>
            </a:r>
            <a:r>
              <a:rPr lang="en-US" altLang="ko-KR" sz="1250">
                <a:solidFill>
                  <a:srgbClr val="E9EDF6"/>
                </a:solidFill>
                <a:latin typeface="맑은 고딕" panose="020B0503020000020004" pitchFamily="50" charset="-127"/>
              </a:rPr>
              <a:t>'AI </a:t>
            </a:r>
            <a:r>
              <a:rPr lang="ko-KR" altLang="en-US" sz="1250">
                <a:solidFill>
                  <a:srgbClr val="E9EDF6"/>
                </a:solidFill>
                <a:latin typeface="맑은 고딕" panose="020B0503020000020004" pitchFamily="50" charset="-127"/>
              </a:rPr>
              <a:t>우주 인프라</a:t>
            </a:r>
            <a:r>
              <a:rPr lang="en-US" altLang="ko-KR" sz="1250">
                <a:solidFill>
                  <a:srgbClr val="E9EDF6"/>
                </a:solidFill>
                <a:latin typeface="맑은 고딕" panose="020B0503020000020004" pitchFamily="50" charset="-127"/>
              </a:rPr>
              <a:t>'</a:t>
            </a:r>
            <a:r>
              <a:rPr lang="ko-KR" altLang="en-US" sz="1250">
                <a:solidFill>
                  <a:srgbClr val="E9EDF6"/>
                </a:solidFill>
                <a:latin typeface="맑은 고딕" panose="020B0503020000020004" pitchFamily="50" charset="-127"/>
              </a:rPr>
              <a:t>서사가 멀티플의 상단을 정당화하지만</a:t>
            </a:r>
            <a:r>
              <a:rPr lang="en-US" altLang="ko-KR" sz="1250">
                <a:solidFill>
                  <a:srgbClr val="E9EDF6"/>
                </a:solidFill>
                <a:latin typeface="맑은 고딕" panose="020B0503020000020004" pitchFamily="50" charset="-127"/>
              </a:rPr>
              <a:t>, </a:t>
            </a:r>
            <a:r>
              <a:rPr lang="ko-KR" altLang="en-US" sz="1250">
                <a:solidFill>
                  <a:srgbClr val="E9EDF6"/>
                </a:solidFill>
                <a:latin typeface="맑은 고딕" panose="020B0503020000020004" pitchFamily="50" charset="-127"/>
              </a:rPr>
              <a:t>그만큼 적자와 실행 위험도 함께 떠안았다</a:t>
            </a:r>
            <a:r>
              <a:rPr lang="en-US" altLang="ko-KR" sz="1250">
                <a:solidFill>
                  <a:srgbClr val="E9EDF6"/>
                </a:solidFill>
                <a:latin typeface="맑은 고딕" panose="020B0503020000020004" pitchFamily="50" charset="-127"/>
              </a:rPr>
              <a:t>.</a:t>
            </a:r>
            <a:endParaRPr lang="ko-KR" altLang="en-US" sz="1250">
              <a:solidFill>
                <a:srgbClr val="E9EDF6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5" name="직사각형 14">
            <a:extLst>
              <a:ext uri="{FF2B5EF4-FFF2-40B4-BE49-F238E27FC236}">
                <a16:creationId xmlns:a16="http://schemas.microsoft.com/office/drawing/2014/main" id="{1C8B3834-AFB5-1384-AC50-B9314D50C321}"/>
              </a:ext>
            </a:extLst>
          </p:cNvPr>
          <p:cNvSpPr/>
          <p:nvPr/>
        </p:nvSpPr>
        <p:spPr>
          <a:xfrm>
            <a:off x="812800" y="6350000"/>
            <a:ext cx="10566400" cy="12700"/>
          </a:xfrm>
          <a:prstGeom prst="rect">
            <a:avLst/>
          </a:prstGeom>
          <a:solidFill>
            <a:srgbClr val="27304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D5F9C047-A6FE-9431-72F0-94D867CC1FF0}"/>
              </a:ext>
            </a:extLst>
          </p:cNvPr>
          <p:cNvSpPr txBox="1"/>
          <p:nvPr/>
        </p:nvSpPr>
        <p:spPr>
          <a:xfrm>
            <a:off x="812800" y="6426200"/>
            <a:ext cx="9677400" cy="130805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ko-KR" altLang="en-US" sz="850">
                <a:solidFill>
                  <a:srgbClr val="8B95AC"/>
                </a:solidFill>
                <a:latin typeface="맑은 고딕" panose="020B0503020000020004" pitchFamily="50" charset="-127"/>
              </a:rPr>
              <a:t>자료</a:t>
            </a:r>
            <a:r>
              <a:rPr lang="en-US" altLang="ko-KR" sz="850">
                <a:solidFill>
                  <a:srgbClr val="8B95AC"/>
                </a:solidFill>
                <a:latin typeface="맑은 고딕" panose="020B0503020000020004" pitchFamily="50" charset="-127"/>
              </a:rPr>
              <a:t>: S-1 · NPR·CBS·CNBC·Fortune · Morningstar·Via Satellite·Sacra (</a:t>
            </a:r>
            <a:r>
              <a:rPr lang="ko-KR" altLang="en-US" sz="850">
                <a:solidFill>
                  <a:srgbClr val="8B95AC"/>
                </a:solidFill>
                <a:latin typeface="맑은 고딕" panose="020B0503020000020004" pitchFamily="50" charset="-127"/>
              </a:rPr>
              <a:t>기준일 </a:t>
            </a:r>
            <a:r>
              <a:rPr lang="en-US" altLang="ko-KR" sz="850">
                <a:solidFill>
                  <a:srgbClr val="8B95AC"/>
                </a:solidFill>
                <a:latin typeface="맑은 고딕" panose="020B0503020000020004" pitchFamily="50" charset="-127"/>
              </a:rPr>
              <a:t>2026-06-15)</a:t>
            </a:r>
            <a:endParaRPr lang="ko-KR" altLang="en-US" sz="850">
              <a:solidFill>
                <a:srgbClr val="8B95AC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81A6F621-E8BD-3635-C642-842F860A3B50}"/>
              </a:ext>
            </a:extLst>
          </p:cNvPr>
          <p:cNvSpPr txBox="1"/>
          <p:nvPr/>
        </p:nvSpPr>
        <p:spPr>
          <a:xfrm>
            <a:off x="10490200" y="6426200"/>
            <a:ext cx="889000" cy="130805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algn="r"/>
            <a:r>
              <a:rPr lang="en-US" altLang="ko-KR" sz="850">
                <a:solidFill>
                  <a:srgbClr val="8B95AC"/>
                </a:solidFill>
                <a:latin typeface="맑은 고딕" panose="020B0503020000020004" pitchFamily="50" charset="-127"/>
              </a:rPr>
              <a:t>16 / 30</a:t>
            </a:r>
            <a:endParaRPr lang="ko-KR" altLang="en-US" sz="850">
              <a:solidFill>
                <a:srgbClr val="8B95AC"/>
              </a:solidFill>
              <a:latin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37149792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0E1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A78E908-64E2-DA09-EF76-BCF7A6039E48}"/>
              </a:ext>
            </a:extLst>
          </p:cNvPr>
          <p:cNvSpPr txBox="1"/>
          <p:nvPr/>
        </p:nvSpPr>
        <p:spPr>
          <a:xfrm>
            <a:off x="812800" y="584200"/>
            <a:ext cx="1812997" cy="161583"/>
          </a:xfrm>
          <a:prstGeom prst="rect">
            <a:avLst/>
          </a:prstGeom>
          <a:solidFill>
            <a:srgbClr val="3DAEFF"/>
          </a:solidFill>
        </p:spPr>
        <p:txBody>
          <a:bodyPr vert="horz" wrap="none" lIns="139700" tIns="0" rIns="139700" bIns="0" rtlCol="0">
            <a:spAutoFit/>
          </a:bodyPr>
          <a:lstStyle/>
          <a:p>
            <a:r>
              <a:rPr lang="en-US" altLang="ko-KR" sz="1050" b="1">
                <a:solidFill>
                  <a:srgbClr val="06080F"/>
                </a:solidFill>
                <a:latin typeface="맑은 고딕" panose="020B0503020000020004" pitchFamily="50" charset="-127"/>
              </a:rPr>
              <a:t>ADDRESSABLE MARKET</a:t>
            </a:r>
            <a:endParaRPr lang="ko-KR" altLang="en-US" sz="1050" b="1">
              <a:solidFill>
                <a:srgbClr val="06080F"/>
              </a:solidFill>
              <a:latin typeface="맑은 고딕" panose="020B0503020000020004" pitchFamily="50" charset="-127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79AA98C-01CF-1236-E851-4FA0F74BBA0E}"/>
              </a:ext>
            </a:extLst>
          </p:cNvPr>
          <p:cNvSpPr txBox="1"/>
          <p:nvPr/>
        </p:nvSpPr>
        <p:spPr>
          <a:xfrm>
            <a:off x="812800" y="914400"/>
            <a:ext cx="10566400" cy="384721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2500" b="1">
                <a:solidFill>
                  <a:srgbClr val="E9EDF6"/>
                </a:solidFill>
                <a:latin typeface="맑은 고딕" panose="020B0503020000020004" pitchFamily="50" charset="-127"/>
              </a:rPr>
              <a:t>회사가 제시한 </a:t>
            </a:r>
            <a:r>
              <a:rPr lang="en-US" altLang="ko-KR" sz="2500" b="1">
                <a:solidFill>
                  <a:srgbClr val="E9EDF6"/>
                </a:solidFill>
                <a:latin typeface="맑은 고딕" panose="020B0503020000020004" pitchFamily="50" charset="-127"/>
              </a:rPr>
              <a:t>TAM</a:t>
            </a:r>
            <a:r>
              <a:rPr lang="ko-KR" altLang="en-US" sz="2500" b="1">
                <a:solidFill>
                  <a:srgbClr val="E9EDF6"/>
                </a:solidFill>
                <a:latin typeface="맑은 고딕" panose="020B0503020000020004" pitchFamily="50" charset="-127"/>
              </a:rPr>
              <a:t>은 약 </a:t>
            </a:r>
            <a:r>
              <a:rPr lang="en-US" altLang="ko-KR" sz="2500" b="1">
                <a:solidFill>
                  <a:srgbClr val="E9EDF6"/>
                </a:solidFill>
                <a:latin typeface="맑은 고딕" panose="020B0503020000020004" pitchFamily="50" charset="-127"/>
              </a:rPr>
              <a:t>28</a:t>
            </a:r>
            <a:r>
              <a:rPr lang="ko-KR" altLang="en-US" sz="2500" b="1">
                <a:solidFill>
                  <a:srgbClr val="E9EDF6"/>
                </a:solidFill>
                <a:latin typeface="맑은 고딕" panose="020B0503020000020004" pitchFamily="50" charset="-127"/>
              </a:rPr>
              <a:t>조 달러 </a:t>
            </a:r>
            <a:r>
              <a:rPr lang="en-US" altLang="ko-KR" sz="2500" b="1">
                <a:solidFill>
                  <a:srgbClr val="E9EDF6"/>
                </a:solidFill>
                <a:latin typeface="맑은 고딕" panose="020B0503020000020004" pitchFamily="50" charset="-127"/>
              </a:rPr>
              <a:t>— </a:t>
            </a:r>
            <a:r>
              <a:rPr lang="ko-KR" altLang="en-US" sz="2500" b="1">
                <a:solidFill>
                  <a:srgbClr val="E9EDF6"/>
                </a:solidFill>
                <a:latin typeface="맑은 고딕" panose="020B0503020000020004" pitchFamily="50" charset="-127"/>
              </a:rPr>
              <a:t>그중 </a:t>
            </a:r>
            <a:r>
              <a:rPr lang="en-US" altLang="ko-KR" sz="2500" b="1">
                <a:solidFill>
                  <a:srgbClr val="E9EDF6"/>
                </a:solidFill>
                <a:latin typeface="맑은 고딕" panose="020B0503020000020004" pitchFamily="50" charset="-127"/>
              </a:rPr>
              <a:t>93%</a:t>
            </a:r>
            <a:r>
              <a:rPr lang="ko-KR" altLang="en-US" sz="2500" b="1">
                <a:solidFill>
                  <a:srgbClr val="E9EDF6"/>
                </a:solidFill>
                <a:latin typeface="맑은 고딕" panose="020B0503020000020004" pitchFamily="50" charset="-127"/>
              </a:rPr>
              <a:t>가 </a:t>
            </a:r>
            <a:r>
              <a:rPr lang="en-US" altLang="ko-KR" sz="2500" b="1">
                <a:solidFill>
                  <a:srgbClr val="E9EDF6"/>
                </a:solidFill>
                <a:latin typeface="맑은 고딕" panose="020B0503020000020004" pitchFamily="50" charset="-127"/>
              </a:rPr>
              <a:t>AI</a:t>
            </a:r>
            <a:r>
              <a:rPr lang="ko-KR" altLang="en-US" sz="2500" b="1">
                <a:solidFill>
                  <a:srgbClr val="E9EDF6"/>
                </a:solidFill>
                <a:latin typeface="맑은 고딕" panose="020B0503020000020004" pitchFamily="50" charset="-127"/>
              </a:rPr>
              <a:t>다</a:t>
            </a:r>
          </a:p>
        </p:txBody>
      </p:sp>
      <p:sp>
        <p:nvSpPr>
          <p:cNvPr id="4" name="직사각형 3">
            <a:extLst>
              <a:ext uri="{FF2B5EF4-FFF2-40B4-BE49-F238E27FC236}">
                <a16:creationId xmlns:a16="http://schemas.microsoft.com/office/drawing/2014/main" id="{35466ADE-9416-1830-B1F5-DDB24888E582}"/>
              </a:ext>
            </a:extLst>
          </p:cNvPr>
          <p:cNvSpPr/>
          <p:nvPr/>
        </p:nvSpPr>
        <p:spPr>
          <a:xfrm>
            <a:off x="812800" y="2133600"/>
            <a:ext cx="3369733" cy="1397000"/>
          </a:xfrm>
          <a:prstGeom prst="rect">
            <a:avLst/>
          </a:prstGeom>
          <a:solidFill>
            <a:srgbClr val="151C2E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DE2645C-2B7C-7C49-3F27-0EA6ABB9F33C}"/>
              </a:ext>
            </a:extLst>
          </p:cNvPr>
          <p:cNvSpPr txBox="1"/>
          <p:nvPr/>
        </p:nvSpPr>
        <p:spPr>
          <a:xfrm>
            <a:off x="1041400" y="2387600"/>
            <a:ext cx="2912533" cy="461665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altLang="ko-KR" sz="3000" b="1">
                <a:solidFill>
                  <a:srgbClr val="3DAEFF"/>
                </a:solidFill>
                <a:latin typeface="맑은 고딕" panose="020B0503020000020004" pitchFamily="50" charset="-127"/>
              </a:rPr>
              <a:t>$370B</a:t>
            </a:r>
            <a:endParaRPr lang="ko-KR" altLang="en-US" sz="3000" b="1">
              <a:solidFill>
                <a:srgbClr val="3DAEFF"/>
              </a:solidFill>
              <a:latin typeface="맑은 고딕" panose="020B0503020000020004" pitchFamily="50" charset="-127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7CC101F-860F-6271-E286-8C200B27A28F}"/>
              </a:ext>
            </a:extLst>
          </p:cNvPr>
          <p:cNvSpPr txBox="1"/>
          <p:nvPr/>
        </p:nvSpPr>
        <p:spPr>
          <a:xfrm>
            <a:off x="1041400" y="2971800"/>
            <a:ext cx="2912533" cy="169277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100">
                <a:solidFill>
                  <a:srgbClr val="8B95AC"/>
                </a:solidFill>
                <a:latin typeface="맑은 고딕" panose="020B0503020000020004" pitchFamily="50" charset="-127"/>
              </a:rPr>
              <a:t>우주 </a:t>
            </a:r>
            <a:r>
              <a:rPr lang="en-US" altLang="ko-KR" sz="1100">
                <a:solidFill>
                  <a:srgbClr val="8B95AC"/>
                </a:solidFill>
                <a:latin typeface="맑은 고딕" panose="020B0503020000020004" pitchFamily="50" charset="-127"/>
              </a:rPr>
              <a:t>(Space)</a:t>
            </a:r>
            <a:endParaRPr lang="ko-KR" altLang="en-US" sz="1100">
              <a:solidFill>
                <a:srgbClr val="8B95AC"/>
              </a:solidFill>
              <a:latin typeface="맑은 고딕" panose="020B0503020000020004" pitchFamily="50" charset="-127"/>
            </a:endParaRPr>
          </a:p>
        </p:txBody>
      </p:sp>
      <p:sp>
        <p:nvSpPr>
          <p:cNvPr id="7" name="직사각형 6">
            <a:extLst>
              <a:ext uri="{FF2B5EF4-FFF2-40B4-BE49-F238E27FC236}">
                <a16:creationId xmlns:a16="http://schemas.microsoft.com/office/drawing/2014/main" id="{7B1A16A9-D69F-76CC-4E31-5A3BA44AF6CB}"/>
              </a:ext>
            </a:extLst>
          </p:cNvPr>
          <p:cNvSpPr/>
          <p:nvPr/>
        </p:nvSpPr>
        <p:spPr>
          <a:xfrm>
            <a:off x="4411133" y="2133600"/>
            <a:ext cx="3369734" cy="1397000"/>
          </a:xfrm>
          <a:prstGeom prst="rect">
            <a:avLst/>
          </a:prstGeom>
          <a:solidFill>
            <a:srgbClr val="151C2E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0144890-AA9E-FFD3-5528-1C0E667F1182}"/>
              </a:ext>
            </a:extLst>
          </p:cNvPr>
          <p:cNvSpPr txBox="1"/>
          <p:nvPr/>
        </p:nvSpPr>
        <p:spPr>
          <a:xfrm>
            <a:off x="4639733" y="2387600"/>
            <a:ext cx="2912533" cy="461665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altLang="ko-KR" sz="3000" b="1">
                <a:solidFill>
                  <a:srgbClr val="3DAEFF"/>
                </a:solidFill>
                <a:latin typeface="맑은 고딕" panose="020B0503020000020004" pitchFamily="50" charset="-127"/>
              </a:rPr>
              <a:t>$1.6T</a:t>
            </a:r>
            <a:endParaRPr lang="ko-KR" altLang="en-US" sz="3000" b="1">
              <a:solidFill>
                <a:srgbClr val="3DAEFF"/>
              </a:solidFill>
              <a:latin typeface="맑은 고딕" panose="020B0503020000020004" pitchFamily="50" charset="-127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41A3269-7281-B471-40C6-828340C35A84}"/>
              </a:ext>
            </a:extLst>
          </p:cNvPr>
          <p:cNvSpPr txBox="1"/>
          <p:nvPr/>
        </p:nvSpPr>
        <p:spPr>
          <a:xfrm>
            <a:off x="4639733" y="2971800"/>
            <a:ext cx="2912533" cy="169277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100">
                <a:solidFill>
                  <a:srgbClr val="8B95AC"/>
                </a:solidFill>
                <a:latin typeface="맑은 고딕" panose="020B0503020000020004" pitchFamily="50" charset="-127"/>
              </a:rPr>
              <a:t>연결 </a:t>
            </a:r>
            <a:r>
              <a:rPr lang="en-US" altLang="ko-KR" sz="1100">
                <a:solidFill>
                  <a:srgbClr val="8B95AC"/>
                </a:solidFill>
                <a:latin typeface="맑은 고딕" panose="020B0503020000020004" pitchFamily="50" charset="-127"/>
              </a:rPr>
              <a:t>(Connectivity)</a:t>
            </a:r>
            <a:endParaRPr lang="ko-KR" altLang="en-US" sz="1100">
              <a:solidFill>
                <a:srgbClr val="8B95AC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0" name="직사각형 9">
            <a:extLst>
              <a:ext uri="{FF2B5EF4-FFF2-40B4-BE49-F238E27FC236}">
                <a16:creationId xmlns:a16="http://schemas.microsoft.com/office/drawing/2014/main" id="{F66E8A18-3517-C60D-00E6-1414A11B350F}"/>
              </a:ext>
            </a:extLst>
          </p:cNvPr>
          <p:cNvSpPr/>
          <p:nvPr/>
        </p:nvSpPr>
        <p:spPr>
          <a:xfrm>
            <a:off x="8009467" y="2133600"/>
            <a:ext cx="3369733" cy="1397000"/>
          </a:xfrm>
          <a:prstGeom prst="rect">
            <a:avLst/>
          </a:prstGeom>
          <a:solidFill>
            <a:srgbClr val="151C2E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9984BE0-0434-EC1A-8D15-3353B0EAB64C}"/>
              </a:ext>
            </a:extLst>
          </p:cNvPr>
          <p:cNvSpPr txBox="1"/>
          <p:nvPr/>
        </p:nvSpPr>
        <p:spPr>
          <a:xfrm>
            <a:off x="8238067" y="2387600"/>
            <a:ext cx="2912533" cy="461665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altLang="ko-KR" sz="3000" b="1">
                <a:solidFill>
                  <a:srgbClr val="FFB454"/>
                </a:solidFill>
                <a:latin typeface="맑은 고딕" panose="020B0503020000020004" pitchFamily="50" charset="-127"/>
              </a:rPr>
              <a:t>$26.5T</a:t>
            </a:r>
            <a:endParaRPr lang="ko-KR" altLang="en-US" sz="3000" b="1">
              <a:solidFill>
                <a:srgbClr val="FFB454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4F3478E-D53B-00BE-D3F7-C1D4059DC9B9}"/>
              </a:ext>
            </a:extLst>
          </p:cNvPr>
          <p:cNvSpPr txBox="1"/>
          <p:nvPr/>
        </p:nvSpPr>
        <p:spPr>
          <a:xfrm>
            <a:off x="8238067" y="2971800"/>
            <a:ext cx="2912533" cy="169277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1100">
                <a:solidFill>
                  <a:srgbClr val="8B95AC"/>
                </a:solidFill>
                <a:latin typeface="맑은 고딕" panose="020B0503020000020004" pitchFamily="50" charset="-127"/>
              </a:rPr>
              <a:t>AI</a:t>
            </a:r>
            <a:endParaRPr lang="ko-KR" altLang="en-US" sz="1100">
              <a:solidFill>
                <a:srgbClr val="8B95AC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3" name="직사각형 12">
            <a:extLst>
              <a:ext uri="{FF2B5EF4-FFF2-40B4-BE49-F238E27FC236}">
                <a16:creationId xmlns:a16="http://schemas.microsoft.com/office/drawing/2014/main" id="{0CFAA56F-DAED-38CF-0282-E567551DB9EE}"/>
              </a:ext>
            </a:extLst>
          </p:cNvPr>
          <p:cNvSpPr/>
          <p:nvPr/>
        </p:nvSpPr>
        <p:spPr>
          <a:xfrm>
            <a:off x="812800" y="3810000"/>
            <a:ext cx="10566400" cy="15240"/>
          </a:xfrm>
          <a:prstGeom prst="rect">
            <a:avLst/>
          </a:prstGeom>
          <a:solidFill>
            <a:srgbClr val="27304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AACBF94D-8047-2582-F245-310BD0C57CD0}"/>
              </a:ext>
            </a:extLst>
          </p:cNvPr>
          <p:cNvSpPr txBox="1"/>
          <p:nvPr/>
        </p:nvSpPr>
        <p:spPr>
          <a:xfrm>
            <a:off x="812800" y="3987800"/>
            <a:ext cx="10566400" cy="369332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1200">
                <a:solidFill>
                  <a:srgbClr val="E9EDF6"/>
                </a:solidFill>
                <a:latin typeface="맑은 고딕" panose="020B0503020000020004" pitchFamily="50" charset="-127"/>
              </a:rPr>
              <a:t>TAM</a:t>
            </a:r>
            <a:r>
              <a:rPr lang="ko-KR" altLang="en-US" sz="1200">
                <a:solidFill>
                  <a:srgbClr val="E9EDF6"/>
                </a:solidFill>
                <a:latin typeface="맑은 고딕" panose="020B0503020000020004" pitchFamily="50" charset="-127"/>
              </a:rPr>
              <a:t>의 </a:t>
            </a:r>
            <a:r>
              <a:rPr lang="en-US" altLang="ko-KR" sz="1200">
                <a:solidFill>
                  <a:srgbClr val="E9EDF6"/>
                </a:solidFill>
                <a:latin typeface="맑은 고딕" panose="020B0503020000020004" pitchFamily="50" charset="-127"/>
              </a:rPr>
              <a:t>93%</a:t>
            </a:r>
            <a:r>
              <a:rPr lang="ko-KR" altLang="en-US" sz="1200">
                <a:solidFill>
                  <a:srgbClr val="E9EDF6"/>
                </a:solidFill>
                <a:latin typeface="맑은 고딕" panose="020B0503020000020004" pitchFamily="50" charset="-127"/>
              </a:rPr>
              <a:t>를 </a:t>
            </a:r>
            <a:r>
              <a:rPr lang="en-US" altLang="ko-KR" sz="1200">
                <a:solidFill>
                  <a:srgbClr val="E9EDF6"/>
                </a:solidFill>
                <a:latin typeface="맑은 고딕" panose="020B0503020000020004" pitchFamily="50" charset="-127"/>
              </a:rPr>
              <a:t>AI($26.5T)</a:t>
            </a:r>
            <a:r>
              <a:rPr lang="ko-KR" altLang="en-US" sz="1200">
                <a:solidFill>
                  <a:srgbClr val="E9EDF6"/>
                </a:solidFill>
                <a:latin typeface="맑은 고딕" panose="020B0503020000020004" pitchFamily="50" charset="-127"/>
              </a:rPr>
              <a:t>로 잡은 것은 매우 공격적인 </a:t>
            </a:r>
            <a:r>
              <a:rPr lang="en-US" altLang="ko-KR" sz="1200">
                <a:solidFill>
                  <a:srgbClr val="E9EDF6"/>
                </a:solidFill>
                <a:latin typeface="맑은 고딕" panose="020B0503020000020004" pitchFamily="50" charset="-127"/>
              </a:rPr>
              <a:t>'</a:t>
            </a:r>
            <a:r>
              <a:rPr lang="ko-KR" altLang="en-US" sz="1200">
                <a:solidFill>
                  <a:srgbClr val="E9EDF6"/>
                </a:solidFill>
                <a:latin typeface="맑은 고딕" panose="020B0503020000020004" pitchFamily="50" charset="-127"/>
              </a:rPr>
              <a:t>회사 주장</a:t>
            </a:r>
            <a:r>
              <a:rPr lang="en-US" altLang="ko-KR" sz="1200">
                <a:solidFill>
                  <a:srgbClr val="E9EDF6"/>
                </a:solidFill>
                <a:latin typeface="맑은 고딕" panose="020B0503020000020004" pitchFamily="50" charset="-127"/>
              </a:rPr>
              <a:t>'</a:t>
            </a:r>
            <a:r>
              <a:rPr lang="ko-KR" altLang="en-US" sz="1200">
                <a:solidFill>
                  <a:srgbClr val="E9EDF6"/>
                </a:solidFill>
                <a:latin typeface="맑은 고딕" panose="020B0503020000020004" pitchFamily="50" charset="-127"/>
              </a:rPr>
              <a:t>이다</a:t>
            </a:r>
            <a:r>
              <a:rPr lang="en-US" altLang="ko-KR" sz="1200">
                <a:solidFill>
                  <a:srgbClr val="E9EDF6"/>
                </a:solidFill>
                <a:latin typeface="맑은 고딕" panose="020B0503020000020004" pitchFamily="50" charset="-127"/>
              </a:rPr>
              <a:t>. </a:t>
            </a:r>
            <a:r>
              <a:rPr lang="ko-KR" altLang="en-US" sz="1200">
                <a:solidFill>
                  <a:srgbClr val="E9EDF6"/>
                </a:solidFill>
                <a:latin typeface="맑은 고딕" panose="020B0503020000020004" pitchFamily="50" charset="-127"/>
              </a:rPr>
              <a:t>이는 </a:t>
            </a:r>
            <a:r>
              <a:rPr lang="en-US" altLang="ko-KR" sz="1200">
                <a:solidFill>
                  <a:srgbClr val="E9EDF6"/>
                </a:solidFill>
                <a:latin typeface="맑은 고딕" panose="020B0503020000020004" pitchFamily="50" charset="-127"/>
              </a:rPr>
              <a:t>SpaceX </a:t>
            </a:r>
            <a:r>
              <a:rPr lang="ko-KR" altLang="en-US" sz="1200">
                <a:solidFill>
                  <a:srgbClr val="E9EDF6"/>
                </a:solidFill>
                <a:latin typeface="맑은 고딕" panose="020B0503020000020004" pitchFamily="50" charset="-127"/>
              </a:rPr>
              <a:t>밸류에이션이 우주</a:t>
            </a:r>
            <a:r>
              <a:rPr lang="en-US" altLang="ko-KR" sz="1200">
                <a:solidFill>
                  <a:srgbClr val="E9EDF6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1200">
                <a:solidFill>
                  <a:srgbClr val="E9EDF6"/>
                </a:solidFill>
                <a:latin typeface="맑은 고딕" panose="020B0503020000020004" pitchFamily="50" charset="-127"/>
              </a:rPr>
              <a:t>위성실적보다 </a:t>
            </a:r>
            <a:r>
              <a:rPr lang="en-US" altLang="ko-KR" sz="1200">
                <a:solidFill>
                  <a:srgbClr val="E9EDF6"/>
                </a:solidFill>
                <a:latin typeface="맑은 고딕" panose="020B0503020000020004" pitchFamily="50" charset="-127"/>
              </a:rPr>
              <a:t>AI </a:t>
            </a:r>
            <a:r>
              <a:rPr lang="ko-KR" altLang="en-US" sz="1200">
                <a:solidFill>
                  <a:srgbClr val="E9EDF6"/>
                </a:solidFill>
                <a:latin typeface="맑은 고딕" panose="020B0503020000020004" pitchFamily="50" charset="-127"/>
              </a:rPr>
              <a:t>서사에 크게 기대고 있음을 드러낸다 </a:t>
            </a:r>
            <a:r>
              <a:rPr lang="en-US" altLang="ko-KR" sz="1200">
                <a:solidFill>
                  <a:srgbClr val="E9EDF6"/>
                </a:solidFill>
                <a:latin typeface="맑은 고딕" panose="020B0503020000020004" pitchFamily="50" charset="-127"/>
              </a:rPr>
              <a:t>— </a:t>
            </a:r>
            <a:r>
              <a:rPr lang="ko-KR" altLang="en-US" sz="1200">
                <a:solidFill>
                  <a:srgbClr val="E9EDF6"/>
                </a:solidFill>
                <a:latin typeface="맑은 고딕" panose="020B0503020000020004" pitchFamily="50" charset="-127"/>
              </a:rPr>
              <a:t>기대가 실현되지 않으면 멀티플 부담으로 돌아온다</a:t>
            </a:r>
            <a:r>
              <a:rPr lang="en-US" altLang="ko-KR" sz="1200">
                <a:solidFill>
                  <a:srgbClr val="E9EDF6"/>
                </a:solidFill>
                <a:latin typeface="맑은 고딕" panose="020B0503020000020004" pitchFamily="50" charset="-127"/>
              </a:rPr>
              <a:t>.</a:t>
            </a:r>
            <a:endParaRPr lang="ko-KR" altLang="en-US" sz="1200">
              <a:solidFill>
                <a:srgbClr val="E9EDF6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769E72D5-C4A1-8F07-57C3-038576A0B592}"/>
              </a:ext>
            </a:extLst>
          </p:cNvPr>
          <p:cNvSpPr txBox="1"/>
          <p:nvPr/>
        </p:nvSpPr>
        <p:spPr>
          <a:xfrm>
            <a:off x="812800" y="5918200"/>
            <a:ext cx="10566400" cy="138499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900">
                <a:solidFill>
                  <a:srgbClr val="8B95AC"/>
                </a:solidFill>
                <a:latin typeface="맑은 고딕" panose="020B0503020000020004" pitchFamily="50" charset="-127"/>
              </a:rPr>
              <a:t>* 출처</a:t>
            </a:r>
            <a:r>
              <a:rPr lang="en-US" altLang="ko-KR" sz="900">
                <a:solidFill>
                  <a:srgbClr val="8B95AC"/>
                </a:solidFill>
                <a:latin typeface="맑은 고딕" panose="020B0503020000020004" pitchFamily="50" charset="-127"/>
              </a:rPr>
              <a:t>: S-1(</a:t>
            </a:r>
            <a:r>
              <a:rPr lang="ko-KR" altLang="en-US" sz="900">
                <a:solidFill>
                  <a:srgbClr val="8B95AC"/>
                </a:solidFill>
                <a:latin typeface="맑은 고딕" panose="020B0503020000020004" pitchFamily="50" charset="-127"/>
              </a:rPr>
              <a:t>회사 제시 </a:t>
            </a:r>
            <a:r>
              <a:rPr lang="en-US" altLang="ko-KR" sz="900">
                <a:solidFill>
                  <a:srgbClr val="8B95AC"/>
                </a:solidFill>
                <a:latin typeface="맑은 고딕" panose="020B0503020000020004" pitchFamily="50" charset="-127"/>
              </a:rPr>
              <a:t>TAM). </a:t>
            </a:r>
            <a:r>
              <a:rPr lang="ko-KR" altLang="en-US" sz="900">
                <a:solidFill>
                  <a:srgbClr val="8B95AC"/>
                </a:solidFill>
                <a:latin typeface="맑은 고딕" panose="020B0503020000020004" pitchFamily="50" charset="-127"/>
              </a:rPr>
              <a:t>추정</a:t>
            </a:r>
            <a:r>
              <a:rPr lang="en-US" altLang="ko-KR" sz="900">
                <a:solidFill>
                  <a:srgbClr val="8B95AC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900">
                <a:solidFill>
                  <a:srgbClr val="8B95AC"/>
                </a:solidFill>
                <a:latin typeface="맑은 고딕" panose="020B0503020000020004" pitchFamily="50" charset="-127"/>
              </a:rPr>
              <a:t>주장으로 해석</a:t>
            </a:r>
            <a:r>
              <a:rPr lang="en-US" altLang="ko-KR" sz="900">
                <a:solidFill>
                  <a:srgbClr val="8B95AC"/>
                </a:solidFill>
                <a:latin typeface="맑은 고딕" panose="020B0503020000020004" pitchFamily="50" charset="-127"/>
              </a:rPr>
              <a:t>.</a:t>
            </a:r>
            <a:endParaRPr lang="ko-KR" altLang="en-US" sz="900">
              <a:solidFill>
                <a:srgbClr val="8B95AC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6" name="직사각형 15">
            <a:extLst>
              <a:ext uri="{FF2B5EF4-FFF2-40B4-BE49-F238E27FC236}">
                <a16:creationId xmlns:a16="http://schemas.microsoft.com/office/drawing/2014/main" id="{D0CBA042-07D4-649F-7A6A-4A505D91FD07}"/>
              </a:ext>
            </a:extLst>
          </p:cNvPr>
          <p:cNvSpPr/>
          <p:nvPr/>
        </p:nvSpPr>
        <p:spPr>
          <a:xfrm>
            <a:off x="812800" y="6350000"/>
            <a:ext cx="10566400" cy="12700"/>
          </a:xfrm>
          <a:prstGeom prst="rect">
            <a:avLst/>
          </a:prstGeom>
          <a:solidFill>
            <a:srgbClr val="27304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C48D5052-302A-BC8D-118B-383ABD38E1A4}"/>
              </a:ext>
            </a:extLst>
          </p:cNvPr>
          <p:cNvSpPr txBox="1"/>
          <p:nvPr/>
        </p:nvSpPr>
        <p:spPr>
          <a:xfrm>
            <a:off x="812800" y="6426200"/>
            <a:ext cx="9677400" cy="130805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ko-KR" altLang="en-US" sz="850">
                <a:solidFill>
                  <a:srgbClr val="8B95AC"/>
                </a:solidFill>
                <a:latin typeface="맑은 고딕" panose="020B0503020000020004" pitchFamily="50" charset="-127"/>
              </a:rPr>
              <a:t>자료</a:t>
            </a:r>
            <a:r>
              <a:rPr lang="en-US" altLang="ko-KR" sz="850">
                <a:solidFill>
                  <a:srgbClr val="8B95AC"/>
                </a:solidFill>
                <a:latin typeface="맑은 고딕" panose="020B0503020000020004" pitchFamily="50" charset="-127"/>
              </a:rPr>
              <a:t>: S-1 · NPR·CBS·CNBC·Fortune · Morningstar·Via Satellite·Sacra (</a:t>
            </a:r>
            <a:r>
              <a:rPr lang="ko-KR" altLang="en-US" sz="850">
                <a:solidFill>
                  <a:srgbClr val="8B95AC"/>
                </a:solidFill>
                <a:latin typeface="맑은 고딕" panose="020B0503020000020004" pitchFamily="50" charset="-127"/>
              </a:rPr>
              <a:t>기준일 </a:t>
            </a:r>
            <a:r>
              <a:rPr lang="en-US" altLang="ko-KR" sz="850">
                <a:solidFill>
                  <a:srgbClr val="8B95AC"/>
                </a:solidFill>
                <a:latin typeface="맑은 고딕" panose="020B0503020000020004" pitchFamily="50" charset="-127"/>
              </a:rPr>
              <a:t>2026-06-15)</a:t>
            </a:r>
            <a:endParaRPr lang="ko-KR" altLang="en-US" sz="850">
              <a:solidFill>
                <a:srgbClr val="8B95AC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CAB6043F-49AF-2EA6-0DFC-64FD21C14224}"/>
              </a:ext>
            </a:extLst>
          </p:cNvPr>
          <p:cNvSpPr txBox="1"/>
          <p:nvPr/>
        </p:nvSpPr>
        <p:spPr>
          <a:xfrm>
            <a:off x="10490200" y="6426200"/>
            <a:ext cx="889000" cy="130805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algn="r"/>
            <a:r>
              <a:rPr lang="en-US" altLang="ko-KR" sz="850">
                <a:solidFill>
                  <a:srgbClr val="8B95AC"/>
                </a:solidFill>
                <a:latin typeface="맑은 고딕" panose="020B0503020000020004" pitchFamily="50" charset="-127"/>
              </a:rPr>
              <a:t>17 / 30</a:t>
            </a:r>
            <a:endParaRPr lang="ko-KR" altLang="en-US" sz="850">
              <a:solidFill>
                <a:srgbClr val="8B95AC"/>
              </a:solidFill>
              <a:latin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23765455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0E1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D643D3C-05B3-5308-C516-C86DC16FCB5A}"/>
              </a:ext>
            </a:extLst>
          </p:cNvPr>
          <p:cNvSpPr txBox="1"/>
          <p:nvPr/>
        </p:nvSpPr>
        <p:spPr>
          <a:xfrm>
            <a:off x="812800" y="584200"/>
            <a:ext cx="1994136" cy="161583"/>
          </a:xfrm>
          <a:prstGeom prst="rect">
            <a:avLst/>
          </a:prstGeom>
          <a:solidFill>
            <a:srgbClr val="3DAEFF"/>
          </a:solidFill>
        </p:spPr>
        <p:txBody>
          <a:bodyPr vert="horz" wrap="none" lIns="139700" tIns="0" rIns="139700" bIns="0" rtlCol="0">
            <a:spAutoFit/>
          </a:bodyPr>
          <a:lstStyle/>
          <a:p>
            <a:r>
              <a:rPr lang="en-US" altLang="ko-KR" sz="1050" b="1">
                <a:solidFill>
                  <a:srgbClr val="06080F"/>
                </a:solidFill>
                <a:latin typeface="맑은 고딕" panose="020B0503020000020004" pitchFamily="50" charset="-127"/>
              </a:rPr>
              <a:t>COMPETITIVE LANDSCAPE</a:t>
            </a:r>
            <a:endParaRPr lang="ko-KR" altLang="en-US" sz="1050" b="1">
              <a:solidFill>
                <a:srgbClr val="06080F"/>
              </a:solidFill>
              <a:latin typeface="맑은 고딕" panose="020B0503020000020004" pitchFamily="50" charset="-127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7F21B9A-59F8-0F8B-FC76-CAD1557C5047}"/>
              </a:ext>
            </a:extLst>
          </p:cNvPr>
          <p:cNvSpPr txBox="1"/>
          <p:nvPr/>
        </p:nvSpPr>
        <p:spPr>
          <a:xfrm>
            <a:off x="812800" y="914400"/>
            <a:ext cx="10566400" cy="384721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2500" b="1">
                <a:solidFill>
                  <a:srgbClr val="E9EDF6"/>
                </a:solidFill>
                <a:latin typeface="맑은 고딕" panose="020B0503020000020004" pitchFamily="50" charset="-127"/>
              </a:rPr>
              <a:t>위성 인터넷은 </a:t>
            </a:r>
            <a:r>
              <a:rPr lang="en-US" altLang="ko-KR" sz="2500" b="1">
                <a:solidFill>
                  <a:srgbClr val="E9EDF6"/>
                </a:solidFill>
                <a:latin typeface="맑은 고딕" panose="020B0503020000020004" pitchFamily="50" charset="-127"/>
              </a:rPr>
              <a:t>Starlink </a:t>
            </a:r>
            <a:r>
              <a:rPr lang="ko-KR" altLang="en-US" sz="2500" b="1">
                <a:solidFill>
                  <a:srgbClr val="E9EDF6"/>
                </a:solidFill>
                <a:latin typeface="맑은 고딕" panose="020B0503020000020004" pitchFamily="50" charset="-127"/>
              </a:rPr>
              <a:t>독주 </a:t>
            </a:r>
            <a:r>
              <a:rPr lang="en-US" altLang="ko-KR" sz="2500" b="1">
                <a:solidFill>
                  <a:srgbClr val="E9EDF6"/>
                </a:solidFill>
                <a:latin typeface="맑은 고딕" panose="020B0503020000020004" pitchFamily="50" charset="-127"/>
              </a:rPr>
              <a:t>— </a:t>
            </a:r>
            <a:r>
              <a:rPr lang="ko-KR" altLang="en-US" sz="2500" b="1">
                <a:solidFill>
                  <a:srgbClr val="E9EDF6"/>
                </a:solidFill>
                <a:latin typeface="맑은 고딕" panose="020B0503020000020004" pitchFamily="50" charset="-127"/>
              </a:rPr>
              <a:t>아마존 </a:t>
            </a:r>
            <a:r>
              <a:rPr lang="en-US" altLang="ko-KR" sz="2500" b="1">
                <a:solidFill>
                  <a:srgbClr val="E9EDF6"/>
                </a:solidFill>
                <a:latin typeface="맑은 고딕" panose="020B0503020000020004" pitchFamily="50" charset="-127"/>
              </a:rPr>
              <a:t>Kuiper</a:t>
            </a:r>
            <a:r>
              <a:rPr lang="ko-KR" altLang="en-US" sz="2500" b="1">
                <a:solidFill>
                  <a:srgbClr val="E9EDF6"/>
                </a:solidFill>
                <a:latin typeface="맑은 고딕" panose="020B0503020000020004" pitchFamily="50" charset="-127"/>
              </a:rPr>
              <a:t>는 한참 후발이다</a:t>
            </a:r>
          </a:p>
        </p:txBody>
      </p:sp>
      <p:sp>
        <p:nvSpPr>
          <p:cNvPr id="4" name="직사각형 3">
            <a:extLst>
              <a:ext uri="{FF2B5EF4-FFF2-40B4-BE49-F238E27FC236}">
                <a16:creationId xmlns:a16="http://schemas.microsoft.com/office/drawing/2014/main" id="{9B7425D4-84A5-5EA6-2E27-389665C498C7}"/>
              </a:ext>
            </a:extLst>
          </p:cNvPr>
          <p:cNvSpPr/>
          <p:nvPr/>
        </p:nvSpPr>
        <p:spPr>
          <a:xfrm>
            <a:off x="812800" y="2057400"/>
            <a:ext cx="5130800" cy="3175000"/>
          </a:xfrm>
          <a:prstGeom prst="rect">
            <a:avLst/>
          </a:prstGeom>
          <a:solidFill>
            <a:srgbClr val="151C2E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직사각형 4">
            <a:extLst>
              <a:ext uri="{FF2B5EF4-FFF2-40B4-BE49-F238E27FC236}">
                <a16:creationId xmlns:a16="http://schemas.microsoft.com/office/drawing/2014/main" id="{F59334EE-CCFD-CA16-3254-F9DC1223A593}"/>
              </a:ext>
            </a:extLst>
          </p:cNvPr>
          <p:cNvSpPr/>
          <p:nvPr/>
        </p:nvSpPr>
        <p:spPr>
          <a:xfrm>
            <a:off x="812800" y="2057400"/>
            <a:ext cx="5130800" cy="50800"/>
          </a:xfrm>
          <a:prstGeom prst="rect">
            <a:avLst/>
          </a:prstGeom>
          <a:solidFill>
            <a:srgbClr val="3DAEFF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3FD036D-A670-B16A-2B64-FCE6161EB97D}"/>
              </a:ext>
            </a:extLst>
          </p:cNvPr>
          <p:cNvSpPr txBox="1"/>
          <p:nvPr/>
        </p:nvSpPr>
        <p:spPr>
          <a:xfrm>
            <a:off x="1066800" y="2260600"/>
            <a:ext cx="4622800" cy="26161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1700" b="1">
                <a:solidFill>
                  <a:srgbClr val="3DAEFF"/>
                </a:solidFill>
                <a:latin typeface="맑은 고딕" panose="020B0503020000020004" pitchFamily="50" charset="-127"/>
              </a:rPr>
              <a:t>Starlink</a:t>
            </a:r>
            <a:endParaRPr lang="ko-KR" altLang="en-US" sz="1700" b="1">
              <a:solidFill>
                <a:srgbClr val="3DAEFF"/>
              </a:solidFill>
              <a:latin typeface="맑은 고딕" panose="020B0503020000020004" pitchFamily="50" charset="-127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45E1E98-D946-73B0-A362-D83E829D8F3D}"/>
              </a:ext>
            </a:extLst>
          </p:cNvPr>
          <p:cNvSpPr txBox="1"/>
          <p:nvPr/>
        </p:nvSpPr>
        <p:spPr>
          <a:xfrm>
            <a:off x="1066800" y="2717800"/>
            <a:ext cx="254000" cy="184666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200" b="1">
                <a:solidFill>
                  <a:srgbClr val="3DAEFF"/>
                </a:solidFill>
                <a:latin typeface="맑은 고딕" panose="020B0503020000020004" pitchFamily="50" charset="-127"/>
              </a:rPr>
              <a:t>▸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D5CE9CB-543E-1CB2-E3E6-0218F2D25EB9}"/>
              </a:ext>
            </a:extLst>
          </p:cNvPr>
          <p:cNvSpPr txBox="1"/>
          <p:nvPr/>
        </p:nvSpPr>
        <p:spPr>
          <a:xfrm>
            <a:off x="1320800" y="2717800"/>
            <a:ext cx="4368800" cy="176972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150">
                <a:solidFill>
                  <a:srgbClr val="E9EDF6"/>
                </a:solidFill>
                <a:latin typeface="맑은 고딕" panose="020B0503020000020004" pitchFamily="50" charset="-127"/>
              </a:rPr>
              <a:t>가입자 </a:t>
            </a:r>
            <a:r>
              <a:rPr lang="en-US" altLang="ko-KR" sz="1150">
                <a:solidFill>
                  <a:srgbClr val="E9EDF6"/>
                </a:solidFill>
                <a:latin typeface="맑은 고딕" panose="020B0503020000020004" pitchFamily="50" charset="-127"/>
              </a:rPr>
              <a:t>10.3M · 155</a:t>
            </a:r>
            <a:r>
              <a:rPr lang="ko-KR" altLang="en-US" sz="1150">
                <a:solidFill>
                  <a:srgbClr val="E9EDF6"/>
                </a:solidFill>
                <a:latin typeface="맑은 고딕" panose="020B0503020000020004" pitchFamily="50" charset="-127"/>
              </a:rPr>
              <a:t>개국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E001D06-CF89-A92D-71D3-7FB1702B468C}"/>
              </a:ext>
            </a:extLst>
          </p:cNvPr>
          <p:cNvSpPr txBox="1"/>
          <p:nvPr/>
        </p:nvSpPr>
        <p:spPr>
          <a:xfrm>
            <a:off x="1066800" y="3276600"/>
            <a:ext cx="254000" cy="184666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200" b="1">
                <a:solidFill>
                  <a:srgbClr val="3DAEFF"/>
                </a:solidFill>
                <a:latin typeface="맑은 고딕" panose="020B0503020000020004" pitchFamily="50" charset="-127"/>
              </a:rPr>
              <a:t>▸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EB21234-783D-D5B8-7196-0A0BF7AF9CB8}"/>
              </a:ext>
            </a:extLst>
          </p:cNvPr>
          <p:cNvSpPr txBox="1"/>
          <p:nvPr/>
        </p:nvSpPr>
        <p:spPr>
          <a:xfrm>
            <a:off x="1320800" y="3276600"/>
            <a:ext cx="4368800" cy="176972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1150">
                <a:solidFill>
                  <a:srgbClr val="E9EDF6"/>
                </a:solidFill>
                <a:latin typeface="맑은 고딕" panose="020B0503020000020004" pitchFamily="50" charset="-127"/>
              </a:rPr>
              <a:t>2020</a:t>
            </a:r>
            <a:r>
              <a:rPr lang="ko-KR" altLang="en-US" sz="1150">
                <a:solidFill>
                  <a:srgbClr val="E9EDF6"/>
                </a:solidFill>
                <a:latin typeface="맑은 고딕" panose="020B0503020000020004" pitchFamily="50" charset="-127"/>
              </a:rPr>
              <a:t>년부터 상용 </a:t>
            </a:r>
            <a:r>
              <a:rPr lang="en-US" altLang="ko-KR" sz="1150">
                <a:solidFill>
                  <a:srgbClr val="E9EDF6"/>
                </a:solidFill>
                <a:latin typeface="맑은 고딕" panose="020B0503020000020004" pitchFamily="50" charset="-127"/>
              </a:rPr>
              <a:t>— </a:t>
            </a:r>
            <a:r>
              <a:rPr lang="ko-KR" altLang="en-US" sz="1150">
                <a:solidFill>
                  <a:srgbClr val="E9EDF6"/>
                </a:solidFill>
                <a:latin typeface="맑은 고딕" panose="020B0503020000020004" pitchFamily="50" charset="-127"/>
              </a:rPr>
              <a:t>검증된 커버리지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89CE00B-5F94-2B3A-F4CE-A5E1E66EA321}"/>
              </a:ext>
            </a:extLst>
          </p:cNvPr>
          <p:cNvSpPr txBox="1"/>
          <p:nvPr/>
        </p:nvSpPr>
        <p:spPr>
          <a:xfrm>
            <a:off x="1066800" y="3835400"/>
            <a:ext cx="254000" cy="184666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200" b="1">
                <a:solidFill>
                  <a:srgbClr val="3DAEFF"/>
                </a:solidFill>
                <a:latin typeface="맑은 고딕" panose="020B0503020000020004" pitchFamily="50" charset="-127"/>
              </a:rPr>
              <a:t>▸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89A7285-DFC7-E45E-A822-3521BE47D7BE}"/>
              </a:ext>
            </a:extLst>
          </p:cNvPr>
          <p:cNvSpPr txBox="1"/>
          <p:nvPr/>
        </p:nvSpPr>
        <p:spPr>
          <a:xfrm>
            <a:off x="1320800" y="3835400"/>
            <a:ext cx="4368800" cy="176972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150">
                <a:solidFill>
                  <a:srgbClr val="E9EDF6"/>
                </a:solidFill>
                <a:latin typeface="맑은 고딕" panose="020B0503020000020004" pitchFamily="50" charset="-127"/>
              </a:rPr>
              <a:t>미국 피크 지연 </a:t>
            </a:r>
            <a:r>
              <a:rPr lang="en-US" altLang="ko-KR" sz="1150">
                <a:solidFill>
                  <a:srgbClr val="E9EDF6"/>
                </a:solidFill>
                <a:latin typeface="맑은 고딕" panose="020B0503020000020004" pitchFamily="50" charset="-127"/>
              </a:rPr>
              <a:t>~25.7ms</a:t>
            </a:r>
            <a:endParaRPr lang="ko-KR" altLang="en-US" sz="1150">
              <a:solidFill>
                <a:srgbClr val="E9EDF6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80A016F-B50A-38AB-BAF1-A74A2D1E525C}"/>
              </a:ext>
            </a:extLst>
          </p:cNvPr>
          <p:cNvSpPr txBox="1"/>
          <p:nvPr/>
        </p:nvSpPr>
        <p:spPr>
          <a:xfrm>
            <a:off x="1066800" y="4394200"/>
            <a:ext cx="254000" cy="184666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200" b="1">
                <a:solidFill>
                  <a:srgbClr val="3DAEFF"/>
                </a:solidFill>
                <a:latin typeface="맑은 고딕" panose="020B0503020000020004" pitchFamily="50" charset="-127"/>
              </a:rPr>
              <a:t>▸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05427CD-6FE0-8494-E9E5-E529AA0E4184}"/>
              </a:ext>
            </a:extLst>
          </p:cNvPr>
          <p:cNvSpPr txBox="1"/>
          <p:nvPr/>
        </p:nvSpPr>
        <p:spPr>
          <a:xfrm>
            <a:off x="1320800" y="4394200"/>
            <a:ext cx="4368800" cy="176972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150">
                <a:solidFill>
                  <a:srgbClr val="E9EDF6"/>
                </a:solidFill>
                <a:latin typeface="맑은 고딕" panose="020B0503020000020004" pitchFamily="50" charset="-127"/>
              </a:rPr>
              <a:t>전사 이익 엔진</a:t>
            </a:r>
            <a:r>
              <a:rPr lang="en-US" altLang="ko-KR" sz="1150">
                <a:solidFill>
                  <a:srgbClr val="E9EDF6"/>
                </a:solidFill>
                <a:latin typeface="맑은 고딕" panose="020B0503020000020004" pitchFamily="50" charset="-127"/>
              </a:rPr>
              <a:t>(</a:t>
            </a:r>
            <a:r>
              <a:rPr lang="ko-KR" altLang="en-US" sz="1150">
                <a:solidFill>
                  <a:srgbClr val="E9EDF6"/>
                </a:solidFill>
                <a:latin typeface="맑은 고딕" panose="020B0503020000020004" pitchFamily="50" charset="-127"/>
              </a:rPr>
              <a:t>영업익 </a:t>
            </a:r>
            <a:r>
              <a:rPr lang="en-US" altLang="ko-KR" sz="1150">
                <a:solidFill>
                  <a:srgbClr val="E9EDF6"/>
                </a:solidFill>
                <a:latin typeface="맑은 고딕" panose="020B0503020000020004" pitchFamily="50" charset="-127"/>
              </a:rPr>
              <a:t>$4.4B)</a:t>
            </a:r>
            <a:endParaRPr lang="ko-KR" altLang="en-US" sz="1150">
              <a:solidFill>
                <a:srgbClr val="E9EDF6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5" name="직사각형 14">
            <a:extLst>
              <a:ext uri="{FF2B5EF4-FFF2-40B4-BE49-F238E27FC236}">
                <a16:creationId xmlns:a16="http://schemas.microsoft.com/office/drawing/2014/main" id="{17CBE178-2ACE-1DC5-5850-88179284E7CA}"/>
              </a:ext>
            </a:extLst>
          </p:cNvPr>
          <p:cNvSpPr/>
          <p:nvPr/>
        </p:nvSpPr>
        <p:spPr>
          <a:xfrm>
            <a:off x="6248400" y="2057400"/>
            <a:ext cx="5130800" cy="3175000"/>
          </a:xfrm>
          <a:prstGeom prst="rect">
            <a:avLst/>
          </a:prstGeom>
          <a:solidFill>
            <a:srgbClr val="151C2E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6" name="직사각형 15">
            <a:extLst>
              <a:ext uri="{FF2B5EF4-FFF2-40B4-BE49-F238E27FC236}">
                <a16:creationId xmlns:a16="http://schemas.microsoft.com/office/drawing/2014/main" id="{7D6ACBE6-0817-E2DF-FA96-7E24AE6FA2A5}"/>
              </a:ext>
            </a:extLst>
          </p:cNvPr>
          <p:cNvSpPr/>
          <p:nvPr/>
        </p:nvSpPr>
        <p:spPr>
          <a:xfrm>
            <a:off x="6248400" y="2057400"/>
            <a:ext cx="5130800" cy="50800"/>
          </a:xfrm>
          <a:prstGeom prst="rect">
            <a:avLst/>
          </a:prstGeom>
          <a:solidFill>
            <a:srgbClr val="5C6B8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BB08FBBA-507E-0D8B-237A-B6931549FBB0}"/>
              </a:ext>
            </a:extLst>
          </p:cNvPr>
          <p:cNvSpPr txBox="1"/>
          <p:nvPr/>
        </p:nvSpPr>
        <p:spPr>
          <a:xfrm>
            <a:off x="6502400" y="2260600"/>
            <a:ext cx="4622800" cy="26161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700" b="1">
                <a:solidFill>
                  <a:srgbClr val="8B95AC"/>
                </a:solidFill>
                <a:latin typeface="맑은 고딕" panose="020B0503020000020004" pitchFamily="50" charset="-127"/>
              </a:rPr>
              <a:t>아마존 </a:t>
            </a:r>
            <a:r>
              <a:rPr lang="en-US" altLang="ko-KR" sz="1700" b="1">
                <a:solidFill>
                  <a:srgbClr val="8B95AC"/>
                </a:solidFill>
                <a:latin typeface="맑은 고딕" panose="020B0503020000020004" pitchFamily="50" charset="-127"/>
              </a:rPr>
              <a:t>Kuiper (Leo)</a:t>
            </a:r>
            <a:endParaRPr lang="ko-KR" altLang="en-US" sz="1700" b="1">
              <a:solidFill>
                <a:srgbClr val="8B95AC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8DD8F192-070F-6B42-8037-66261C1AD8ED}"/>
              </a:ext>
            </a:extLst>
          </p:cNvPr>
          <p:cNvSpPr txBox="1"/>
          <p:nvPr/>
        </p:nvSpPr>
        <p:spPr>
          <a:xfrm>
            <a:off x="6502400" y="2717800"/>
            <a:ext cx="254000" cy="184666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200" b="1">
                <a:solidFill>
                  <a:srgbClr val="8B95AC"/>
                </a:solidFill>
                <a:latin typeface="맑은 고딕" panose="020B0503020000020004" pitchFamily="50" charset="-127"/>
              </a:rPr>
              <a:t>▹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0007603-1ED4-1A85-6060-AF47231AC6EC}"/>
              </a:ext>
            </a:extLst>
          </p:cNvPr>
          <p:cNvSpPr txBox="1"/>
          <p:nvPr/>
        </p:nvSpPr>
        <p:spPr>
          <a:xfrm>
            <a:off x="6756400" y="2717800"/>
            <a:ext cx="4368800" cy="176972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1150">
                <a:solidFill>
                  <a:srgbClr val="E9EDF6"/>
                </a:solidFill>
                <a:latin typeface="맑은 고딕" panose="020B0503020000020004" pitchFamily="50" charset="-127"/>
              </a:rPr>
              <a:t>FCC </a:t>
            </a:r>
            <a:r>
              <a:rPr lang="ko-KR" altLang="en-US" sz="1150">
                <a:solidFill>
                  <a:srgbClr val="E9EDF6"/>
                </a:solidFill>
                <a:latin typeface="맑은 고딕" panose="020B0503020000020004" pitchFamily="50" charset="-127"/>
              </a:rPr>
              <a:t>승인 </a:t>
            </a:r>
            <a:r>
              <a:rPr lang="en-US" altLang="ko-KR" sz="1150">
                <a:solidFill>
                  <a:srgbClr val="E9EDF6"/>
                </a:solidFill>
                <a:latin typeface="맑은 고딕" panose="020B0503020000020004" pitchFamily="50" charset="-127"/>
              </a:rPr>
              <a:t>3,236</a:t>
            </a:r>
            <a:r>
              <a:rPr lang="ko-KR" altLang="en-US" sz="1150">
                <a:solidFill>
                  <a:srgbClr val="E9EDF6"/>
                </a:solidFill>
                <a:latin typeface="맑은 고딕" panose="020B0503020000020004" pitchFamily="50" charset="-127"/>
              </a:rPr>
              <a:t>기 계획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268F54D0-AE92-FB37-F6A4-D02DDF0571E1}"/>
              </a:ext>
            </a:extLst>
          </p:cNvPr>
          <p:cNvSpPr txBox="1"/>
          <p:nvPr/>
        </p:nvSpPr>
        <p:spPr>
          <a:xfrm>
            <a:off x="6502400" y="3276600"/>
            <a:ext cx="254000" cy="184666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200" b="1">
                <a:solidFill>
                  <a:srgbClr val="8B95AC"/>
                </a:solidFill>
                <a:latin typeface="맑은 고딕" panose="020B0503020000020004" pitchFamily="50" charset="-127"/>
              </a:rPr>
              <a:t>▹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DA8949B9-D9A9-0A67-11B1-6B2BE1467CEF}"/>
              </a:ext>
            </a:extLst>
          </p:cNvPr>
          <p:cNvSpPr txBox="1"/>
          <p:nvPr/>
        </p:nvSpPr>
        <p:spPr>
          <a:xfrm>
            <a:off x="6756400" y="3276600"/>
            <a:ext cx="4368800" cy="176972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1150">
                <a:solidFill>
                  <a:srgbClr val="E9EDF6"/>
                </a:solidFill>
                <a:latin typeface="맑은 고딕" panose="020B0503020000020004" pitchFamily="50" charset="-127"/>
              </a:rPr>
              <a:t>2026 Q1 5</a:t>
            </a:r>
            <a:r>
              <a:rPr lang="ko-KR" altLang="en-US" sz="1150">
                <a:solidFill>
                  <a:srgbClr val="E9EDF6"/>
                </a:solidFill>
                <a:latin typeface="맑은 고딕" panose="020B0503020000020004" pitchFamily="50" charset="-127"/>
              </a:rPr>
              <a:t>개국 서비스 시작</a:t>
            </a:r>
            <a:r>
              <a:rPr lang="en-US" altLang="ko-KR" sz="1150">
                <a:solidFill>
                  <a:srgbClr val="E9EDF6"/>
                </a:solidFill>
                <a:latin typeface="맑은 고딕" panose="020B0503020000020004" pitchFamily="50" charset="-127"/>
              </a:rPr>
              <a:t>(</a:t>
            </a:r>
            <a:r>
              <a:rPr lang="ko-KR" altLang="en-US" sz="1150">
                <a:solidFill>
                  <a:srgbClr val="E9EDF6"/>
                </a:solidFill>
                <a:latin typeface="맑은 고딕" panose="020B0503020000020004" pitchFamily="50" charset="-127"/>
              </a:rPr>
              <a:t>초기</a:t>
            </a:r>
            <a:r>
              <a:rPr lang="en-US" altLang="ko-KR" sz="1150">
                <a:solidFill>
                  <a:srgbClr val="E9EDF6"/>
                </a:solidFill>
                <a:latin typeface="맑은 고딕" panose="020B0503020000020004" pitchFamily="50" charset="-127"/>
              </a:rPr>
              <a:t>)</a:t>
            </a:r>
            <a:endParaRPr lang="ko-KR" altLang="en-US" sz="1150">
              <a:solidFill>
                <a:srgbClr val="E9EDF6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00F78E1B-31CF-B1A5-40B6-08CCE3FCA0B0}"/>
              </a:ext>
            </a:extLst>
          </p:cNvPr>
          <p:cNvSpPr txBox="1"/>
          <p:nvPr/>
        </p:nvSpPr>
        <p:spPr>
          <a:xfrm>
            <a:off x="6502400" y="3835400"/>
            <a:ext cx="254000" cy="184666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200" b="1">
                <a:solidFill>
                  <a:srgbClr val="8B95AC"/>
                </a:solidFill>
                <a:latin typeface="맑은 고딕" panose="020B0503020000020004" pitchFamily="50" charset="-127"/>
              </a:rPr>
              <a:t>▹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BAE3A045-5956-A0A5-BD80-8C1DE054371C}"/>
              </a:ext>
            </a:extLst>
          </p:cNvPr>
          <p:cNvSpPr txBox="1"/>
          <p:nvPr/>
        </p:nvSpPr>
        <p:spPr>
          <a:xfrm>
            <a:off x="6756400" y="3835400"/>
            <a:ext cx="4368800" cy="176972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150">
                <a:solidFill>
                  <a:srgbClr val="E9EDF6"/>
                </a:solidFill>
                <a:latin typeface="맑은 고딕" panose="020B0503020000020004" pitchFamily="50" charset="-127"/>
              </a:rPr>
              <a:t>배치 초기 </a:t>
            </a:r>
            <a:r>
              <a:rPr lang="en-US" altLang="ko-KR" sz="1150">
                <a:solidFill>
                  <a:srgbClr val="E9EDF6"/>
                </a:solidFill>
                <a:latin typeface="맑은 고딕" panose="020B0503020000020004" pitchFamily="50" charset="-127"/>
              </a:rPr>
              <a:t>— </a:t>
            </a:r>
            <a:r>
              <a:rPr lang="ko-KR" altLang="en-US" sz="1150">
                <a:solidFill>
                  <a:srgbClr val="E9EDF6"/>
                </a:solidFill>
                <a:latin typeface="맑은 고딕" panose="020B0503020000020004" pitchFamily="50" charset="-127"/>
              </a:rPr>
              <a:t>커버리지</a:t>
            </a:r>
            <a:r>
              <a:rPr lang="en-US" altLang="ko-KR" sz="1150">
                <a:solidFill>
                  <a:srgbClr val="E9EDF6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1150">
                <a:solidFill>
                  <a:srgbClr val="E9EDF6"/>
                </a:solidFill>
                <a:latin typeface="맑은 고딕" panose="020B0503020000020004" pitchFamily="50" charset="-127"/>
              </a:rPr>
              <a:t>가입자 미미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7C1C5E3F-76C7-1D28-3247-5FC684880F6B}"/>
              </a:ext>
            </a:extLst>
          </p:cNvPr>
          <p:cNvSpPr txBox="1"/>
          <p:nvPr/>
        </p:nvSpPr>
        <p:spPr>
          <a:xfrm>
            <a:off x="6502400" y="4394200"/>
            <a:ext cx="254000" cy="184666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200" b="1">
                <a:solidFill>
                  <a:srgbClr val="8B95AC"/>
                </a:solidFill>
                <a:latin typeface="맑은 고딕" panose="020B0503020000020004" pitchFamily="50" charset="-127"/>
              </a:rPr>
              <a:t>▹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48A365E2-CD0C-CE84-8387-8759C4CC6341}"/>
              </a:ext>
            </a:extLst>
          </p:cNvPr>
          <p:cNvSpPr txBox="1"/>
          <p:nvPr/>
        </p:nvSpPr>
        <p:spPr>
          <a:xfrm>
            <a:off x="6756400" y="4394200"/>
            <a:ext cx="4368800" cy="176972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150">
                <a:solidFill>
                  <a:srgbClr val="E9EDF6"/>
                </a:solidFill>
                <a:latin typeface="맑은 고딕" panose="020B0503020000020004" pitchFamily="50" charset="-127"/>
              </a:rPr>
              <a:t>경쟁 본격화는 향후 과제</a:t>
            </a:r>
          </a:p>
        </p:txBody>
      </p:sp>
      <p:sp>
        <p:nvSpPr>
          <p:cNvPr id="26" name="직사각형 25">
            <a:extLst>
              <a:ext uri="{FF2B5EF4-FFF2-40B4-BE49-F238E27FC236}">
                <a16:creationId xmlns:a16="http://schemas.microsoft.com/office/drawing/2014/main" id="{BA3C9BC3-136D-7191-F3E8-8015F836E93B}"/>
              </a:ext>
            </a:extLst>
          </p:cNvPr>
          <p:cNvSpPr/>
          <p:nvPr/>
        </p:nvSpPr>
        <p:spPr>
          <a:xfrm>
            <a:off x="812800" y="6350000"/>
            <a:ext cx="10566400" cy="12700"/>
          </a:xfrm>
          <a:prstGeom prst="rect">
            <a:avLst/>
          </a:prstGeom>
          <a:solidFill>
            <a:srgbClr val="27304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E928F15F-7872-BB86-CBF2-FE543520AB16}"/>
              </a:ext>
            </a:extLst>
          </p:cNvPr>
          <p:cNvSpPr txBox="1"/>
          <p:nvPr/>
        </p:nvSpPr>
        <p:spPr>
          <a:xfrm>
            <a:off x="812800" y="6426200"/>
            <a:ext cx="9677400" cy="130805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ko-KR" altLang="en-US" sz="850">
                <a:solidFill>
                  <a:srgbClr val="8B95AC"/>
                </a:solidFill>
                <a:latin typeface="맑은 고딕" panose="020B0503020000020004" pitchFamily="50" charset="-127"/>
              </a:rPr>
              <a:t>자료</a:t>
            </a:r>
            <a:r>
              <a:rPr lang="en-US" altLang="ko-KR" sz="850">
                <a:solidFill>
                  <a:srgbClr val="8B95AC"/>
                </a:solidFill>
                <a:latin typeface="맑은 고딕" panose="020B0503020000020004" pitchFamily="50" charset="-127"/>
              </a:rPr>
              <a:t>: S-1 · NPR·CBS·CNBC·Fortune · Morningstar·Via Satellite·Sacra (</a:t>
            </a:r>
            <a:r>
              <a:rPr lang="ko-KR" altLang="en-US" sz="850">
                <a:solidFill>
                  <a:srgbClr val="8B95AC"/>
                </a:solidFill>
                <a:latin typeface="맑은 고딕" panose="020B0503020000020004" pitchFamily="50" charset="-127"/>
              </a:rPr>
              <a:t>기준일 </a:t>
            </a:r>
            <a:r>
              <a:rPr lang="en-US" altLang="ko-KR" sz="850">
                <a:solidFill>
                  <a:srgbClr val="8B95AC"/>
                </a:solidFill>
                <a:latin typeface="맑은 고딕" panose="020B0503020000020004" pitchFamily="50" charset="-127"/>
              </a:rPr>
              <a:t>2026-06-15)</a:t>
            </a:r>
            <a:endParaRPr lang="ko-KR" altLang="en-US" sz="850">
              <a:solidFill>
                <a:srgbClr val="8B95AC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865FCA4E-EA79-07B8-E6F0-A7B9790DF973}"/>
              </a:ext>
            </a:extLst>
          </p:cNvPr>
          <p:cNvSpPr txBox="1"/>
          <p:nvPr/>
        </p:nvSpPr>
        <p:spPr>
          <a:xfrm>
            <a:off x="10490200" y="6426200"/>
            <a:ext cx="889000" cy="130805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algn="r"/>
            <a:r>
              <a:rPr lang="en-US" altLang="ko-KR" sz="850">
                <a:solidFill>
                  <a:srgbClr val="8B95AC"/>
                </a:solidFill>
                <a:latin typeface="맑은 고딕" panose="020B0503020000020004" pitchFamily="50" charset="-127"/>
              </a:rPr>
              <a:t>18 / 30</a:t>
            </a:r>
            <a:endParaRPr lang="ko-KR" altLang="en-US" sz="850">
              <a:solidFill>
                <a:srgbClr val="8B95AC"/>
              </a:solidFill>
              <a:latin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42921550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0E1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D399161-8525-6DF6-1D07-7FA3B8BF7075}"/>
              </a:ext>
            </a:extLst>
          </p:cNvPr>
          <p:cNvSpPr txBox="1"/>
          <p:nvPr/>
        </p:nvSpPr>
        <p:spPr>
          <a:xfrm>
            <a:off x="812800" y="584200"/>
            <a:ext cx="982641" cy="161583"/>
          </a:xfrm>
          <a:prstGeom prst="rect">
            <a:avLst/>
          </a:prstGeom>
          <a:solidFill>
            <a:srgbClr val="3DAEFF"/>
          </a:solidFill>
        </p:spPr>
        <p:txBody>
          <a:bodyPr vert="horz" wrap="none" lIns="139700" tIns="0" rIns="139700" bIns="0" rtlCol="0">
            <a:spAutoFit/>
          </a:bodyPr>
          <a:lstStyle/>
          <a:p>
            <a:r>
              <a:rPr lang="en-US" altLang="ko-KR" sz="1050" b="1">
                <a:solidFill>
                  <a:srgbClr val="06080F"/>
                </a:solidFill>
                <a:latin typeface="맑은 고딕" panose="020B0503020000020004" pitchFamily="50" charset="-127"/>
              </a:rPr>
              <a:t>BULL CASE</a:t>
            </a:r>
            <a:endParaRPr lang="ko-KR" altLang="en-US" sz="1050" b="1">
              <a:solidFill>
                <a:srgbClr val="06080F"/>
              </a:solidFill>
              <a:latin typeface="맑은 고딕" panose="020B0503020000020004" pitchFamily="50" charset="-127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A4995F2-4DB9-B8AD-2F9E-B3706595D199}"/>
              </a:ext>
            </a:extLst>
          </p:cNvPr>
          <p:cNvSpPr txBox="1"/>
          <p:nvPr/>
        </p:nvSpPr>
        <p:spPr>
          <a:xfrm>
            <a:off x="812800" y="914400"/>
            <a:ext cx="10566400" cy="384721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2500" b="1">
                <a:solidFill>
                  <a:srgbClr val="E9EDF6"/>
                </a:solidFill>
                <a:latin typeface="맑은 고딕" panose="020B0503020000020004" pitchFamily="50" charset="-127"/>
              </a:rPr>
              <a:t>강세 논거 </a:t>
            </a:r>
            <a:r>
              <a:rPr lang="en-US" altLang="ko-KR" sz="2500" b="1">
                <a:solidFill>
                  <a:srgbClr val="E9EDF6"/>
                </a:solidFill>
                <a:latin typeface="맑은 고딕" panose="020B0503020000020004" pitchFamily="50" charset="-127"/>
              </a:rPr>
              <a:t>— </a:t>
            </a:r>
            <a:r>
              <a:rPr lang="ko-KR" altLang="en-US" sz="2500" b="1">
                <a:solidFill>
                  <a:srgbClr val="E9EDF6"/>
                </a:solidFill>
                <a:latin typeface="맑은 고딕" panose="020B0503020000020004" pitchFamily="50" charset="-127"/>
              </a:rPr>
              <a:t>현금 엔진 </a:t>
            </a:r>
            <a:r>
              <a:rPr lang="en-US" altLang="ko-KR" sz="2500" b="1">
                <a:solidFill>
                  <a:srgbClr val="E9EDF6"/>
                </a:solidFill>
                <a:latin typeface="맑은 고딕" panose="020B0503020000020004" pitchFamily="50" charset="-127"/>
              </a:rPr>
              <a:t>+ </a:t>
            </a:r>
            <a:r>
              <a:rPr lang="ko-KR" altLang="en-US" sz="2500" b="1">
                <a:solidFill>
                  <a:srgbClr val="E9EDF6"/>
                </a:solidFill>
                <a:latin typeface="맑은 고딕" panose="020B0503020000020004" pitchFamily="50" charset="-127"/>
              </a:rPr>
              <a:t>차세대 인프라 </a:t>
            </a:r>
            <a:r>
              <a:rPr lang="en-US" altLang="ko-KR" sz="2500" b="1">
                <a:solidFill>
                  <a:srgbClr val="E9EDF6"/>
                </a:solidFill>
                <a:latin typeface="맑은 고딕" panose="020B0503020000020004" pitchFamily="50" charset="-127"/>
              </a:rPr>
              <a:t>+ AI </a:t>
            </a:r>
            <a:r>
              <a:rPr lang="ko-KR" altLang="en-US" sz="2500" b="1">
                <a:solidFill>
                  <a:srgbClr val="E9EDF6"/>
                </a:solidFill>
                <a:latin typeface="맑은 고딕" panose="020B0503020000020004" pitchFamily="50" charset="-127"/>
              </a:rPr>
              <a:t>옵션</a:t>
            </a:r>
          </a:p>
        </p:txBody>
      </p:sp>
      <p:sp>
        <p:nvSpPr>
          <p:cNvPr id="4" name="직사각형 3">
            <a:extLst>
              <a:ext uri="{FF2B5EF4-FFF2-40B4-BE49-F238E27FC236}">
                <a16:creationId xmlns:a16="http://schemas.microsoft.com/office/drawing/2014/main" id="{5D063535-25A6-ED19-ADDA-673F2BE3729C}"/>
              </a:ext>
            </a:extLst>
          </p:cNvPr>
          <p:cNvSpPr/>
          <p:nvPr/>
        </p:nvSpPr>
        <p:spPr>
          <a:xfrm>
            <a:off x="812800" y="2057400"/>
            <a:ext cx="10566400" cy="787400"/>
          </a:xfrm>
          <a:prstGeom prst="rect">
            <a:avLst/>
          </a:prstGeom>
          <a:solidFill>
            <a:srgbClr val="151C2E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직사각형 4">
            <a:extLst>
              <a:ext uri="{FF2B5EF4-FFF2-40B4-BE49-F238E27FC236}">
                <a16:creationId xmlns:a16="http://schemas.microsoft.com/office/drawing/2014/main" id="{AE232A98-77FF-71D1-9AA1-C4BA2EF8FFB4}"/>
              </a:ext>
            </a:extLst>
          </p:cNvPr>
          <p:cNvSpPr/>
          <p:nvPr/>
        </p:nvSpPr>
        <p:spPr>
          <a:xfrm>
            <a:off x="812800" y="2057400"/>
            <a:ext cx="50800" cy="787400"/>
          </a:xfrm>
          <a:prstGeom prst="rect">
            <a:avLst/>
          </a:prstGeom>
          <a:solidFill>
            <a:srgbClr val="33D17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CC410D6-8788-B9CF-94DB-60559D877E1B}"/>
              </a:ext>
            </a:extLst>
          </p:cNvPr>
          <p:cNvSpPr txBox="1"/>
          <p:nvPr/>
        </p:nvSpPr>
        <p:spPr>
          <a:xfrm>
            <a:off x="1066800" y="2209800"/>
            <a:ext cx="342900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altLang="ko-KR" sz="1400" b="1">
                <a:solidFill>
                  <a:srgbClr val="3DAEFF"/>
                </a:solidFill>
                <a:latin typeface="맑은 고딕" panose="020B0503020000020004" pitchFamily="50" charset="-127"/>
              </a:rPr>
              <a:t>Starlink </a:t>
            </a:r>
            <a:r>
              <a:rPr lang="ko-KR" altLang="en-US" sz="1400" b="1">
                <a:solidFill>
                  <a:srgbClr val="3DAEFF"/>
                </a:solidFill>
                <a:latin typeface="맑은 고딕" panose="020B0503020000020004" pitchFamily="50" charset="-127"/>
              </a:rPr>
              <a:t>현금 엔진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6A85D79-F10D-014E-DC16-C2FF609F3DAA}"/>
              </a:ext>
            </a:extLst>
          </p:cNvPr>
          <p:cNvSpPr txBox="1"/>
          <p:nvPr/>
        </p:nvSpPr>
        <p:spPr>
          <a:xfrm>
            <a:off x="4749800" y="2209800"/>
            <a:ext cx="6375400" cy="169277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ko-KR" altLang="en-US" sz="1100">
                <a:solidFill>
                  <a:srgbClr val="E9EDF6"/>
                </a:solidFill>
                <a:latin typeface="맑은 고딕" panose="020B0503020000020004" pitchFamily="50" charset="-127"/>
              </a:rPr>
              <a:t>가입자 </a:t>
            </a:r>
            <a:r>
              <a:rPr lang="en-US" altLang="ko-KR" sz="1100">
                <a:solidFill>
                  <a:srgbClr val="E9EDF6"/>
                </a:solidFill>
                <a:latin typeface="맑은 고딕" panose="020B0503020000020004" pitchFamily="50" charset="-127"/>
              </a:rPr>
              <a:t>10.3M·</a:t>
            </a:r>
            <a:r>
              <a:rPr lang="ko-KR" altLang="en-US" sz="1100">
                <a:solidFill>
                  <a:srgbClr val="E9EDF6"/>
                </a:solidFill>
                <a:latin typeface="맑은 고딕" panose="020B0503020000020004" pitchFamily="50" charset="-127"/>
              </a:rPr>
              <a:t>매출 </a:t>
            </a:r>
            <a:r>
              <a:rPr lang="en-US" altLang="ko-KR" sz="1100">
                <a:solidFill>
                  <a:srgbClr val="E9EDF6"/>
                </a:solidFill>
                <a:latin typeface="맑은 고딕" panose="020B0503020000020004" pitchFamily="50" charset="-127"/>
              </a:rPr>
              <a:t>+48%·</a:t>
            </a:r>
            <a:r>
              <a:rPr lang="ko-KR" altLang="en-US" sz="1100">
                <a:solidFill>
                  <a:srgbClr val="E9EDF6"/>
                </a:solidFill>
                <a:latin typeface="맑은 고딕" panose="020B0503020000020004" pitchFamily="50" charset="-127"/>
              </a:rPr>
              <a:t>영업익 </a:t>
            </a:r>
            <a:r>
              <a:rPr lang="en-US" altLang="ko-KR" sz="1100">
                <a:solidFill>
                  <a:srgbClr val="E9EDF6"/>
                </a:solidFill>
                <a:latin typeface="맑은 고딕" panose="020B0503020000020004" pitchFamily="50" charset="-127"/>
              </a:rPr>
              <a:t>$4.4B. </a:t>
            </a:r>
            <a:r>
              <a:rPr lang="ko-KR" altLang="en-US" sz="1100">
                <a:solidFill>
                  <a:srgbClr val="E9EDF6"/>
                </a:solidFill>
                <a:latin typeface="맑은 고딕" panose="020B0503020000020004" pitchFamily="50" charset="-127"/>
              </a:rPr>
              <a:t>분기 흑자로 현금흐름 견인</a:t>
            </a:r>
            <a:r>
              <a:rPr lang="en-US" altLang="ko-KR" sz="1100">
                <a:solidFill>
                  <a:srgbClr val="E9EDF6"/>
                </a:solidFill>
                <a:latin typeface="맑은 고딕" panose="020B0503020000020004" pitchFamily="50" charset="-127"/>
              </a:rPr>
              <a:t>.</a:t>
            </a:r>
            <a:endParaRPr lang="ko-KR" altLang="en-US" sz="1100">
              <a:solidFill>
                <a:srgbClr val="E9EDF6"/>
              </a:solidFill>
              <a:latin typeface="맑은 고딕" panose="020B0503020000020004" pitchFamily="50" charset="-127"/>
            </a:endParaRPr>
          </a:p>
        </p:txBody>
      </p:sp>
      <p:sp>
        <p:nvSpPr>
          <p:cNvPr id="8" name="직사각형 7">
            <a:extLst>
              <a:ext uri="{FF2B5EF4-FFF2-40B4-BE49-F238E27FC236}">
                <a16:creationId xmlns:a16="http://schemas.microsoft.com/office/drawing/2014/main" id="{2644C01B-D5C0-B691-A66C-635F62DE4D83}"/>
              </a:ext>
            </a:extLst>
          </p:cNvPr>
          <p:cNvSpPr/>
          <p:nvPr/>
        </p:nvSpPr>
        <p:spPr>
          <a:xfrm>
            <a:off x="812800" y="2997200"/>
            <a:ext cx="10566400" cy="787400"/>
          </a:xfrm>
          <a:prstGeom prst="rect">
            <a:avLst/>
          </a:prstGeom>
          <a:solidFill>
            <a:srgbClr val="151C2E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직사각형 8">
            <a:extLst>
              <a:ext uri="{FF2B5EF4-FFF2-40B4-BE49-F238E27FC236}">
                <a16:creationId xmlns:a16="http://schemas.microsoft.com/office/drawing/2014/main" id="{0ED8E56E-E1E6-FBDD-6426-56448402D75A}"/>
              </a:ext>
            </a:extLst>
          </p:cNvPr>
          <p:cNvSpPr/>
          <p:nvPr/>
        </p:nvSpPr>
        <p:spPr>
          <a:xfrm>
            <a:off x="812800" y="2997200"/>
            <a:ext cx="50800" cy="787400"/>
          </a:xfrm>
          <a:prstGeom prst="rect">
            <a:avLst/>
          </a:prstGeom>
          <a:solidFill>
            <a:srgbClr val="33D17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813F362-DA7C-E082-640D-9F0C9E4C4407}"/>
              </a:ext>
            </a:extLst>
          </p:cNvPr>
          <p:cNvSpPr txBox="1"/>
          <p:nvPr/>
        </p:nvSpPr>
        <p:spPr>
          <a:xfrm>
            <a:off x="1066800" y="3149600"/>
            <a:ext cx="342900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ko-KR" altLang="en-US" sz="1400" b="1">
                <a:solidFill>
                  <a:srgbClr val="3DAEFF"/>
                </a:solidFill>
                <a:latin typeface="맑은 고딕" panose="020B0503020000020004" pitchFamily="50" charset="-127"/>
              </a:rPr>
              <a:t>발사 독점적 지위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A288E6A-82E5-C7EB-A5EB-1AA230E8B38C}"/>
              </a:ext>
            </a:extLst>
          </p:cNvPr>
          <p:cNvSpPr txBox="1"/>
          <p:nvPr/>
        </p:nvSpPr>
        <p:spPr>
          <a:xfrm>
            <a:off x="4749800" y="3149600"/>
            <a:ext cx="6375400" cy="169277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altLang="ko-KR" sz="1100">
                <a:solidFill>
                  <a:srgbClr val="E9EDF6"/>
                </a:solidFill>
                <a:latin typeface="맑은 고딕" panose="020B0503020000020004" pitchFamily="50" charset="-127"/>
              </a:rPr>
              <a:t>Falcon 9 165</a:t>
            </a:r>
            <a:r>
              <a:rPr lang="ko-KR" altLang="en-US" sz="1100">
                <a:solidFill>
                  <a:srgbClr val="E9EDF6"/>
                </a:solidFill>
                <a:latin typeface="맑은 고딕" panose="020B0503020000020004" pitchFamily="50" charset="-127"/>
              </a:rPr>
              <a:t>회로 세계 발사 지배</a:t>
            </a:r>
            <a:r>
              <a:rPr lang="en-US" altLang="ko-KR" sz="1100">
                <a:solidFill>
                  <a:srgbClr val="E9EDF6"/>
                </a:solidFill>
                <a:latin typeface="맑은 고딕" panose="020B0503020000020004" pitchFamily="50" charset="-127"/>
              </a:rPr>
              <a:t>. </a:t>
            </a:r>
            <a:r>
              <a:rPr lang="ko-KR" altLang="en-US" sz="1100">
                <a:solidFill>
                  <a:srgbClr val="E9EDF6"/>
                </a:solidFill>
                <a:latin typeface="맑은 고딕" panose="020B0503020000020004" pitchFamily="50" charset="-127"/>
              </a:rPr>
              <a:t>재사용 원가 우위 </a:t>
            </a:r>
            <a:r>
              <a:rPr lang="en-US" altLang="ko-KR" sz="1100">
                <a:solidFill>
                  <a:srgbClr val="E9EDF6"/>
                </a:solidFill>
                <a:latin typeface="맑은 고딕" panose="020B0503020000020004" pitchFamily="50" charset="-127"/>
              </a:rPr>
              <a:t>= </a:t>
            </a:r>
            <a:r>
              <a:rPr lang="ko-KR" altLang="en-US" sz="1100">
                <a:solidFill>
                  <a:srgbClr val="E9EDF6"/>
                </a:solidFill>
                <a:latin typeface="맑은 고딕" panose="020B0503020000020004" pitchFamily="50" charset="-127"/>
              </a:rPr>
              <a:t>진입장벽</a:t>
            </a:r>
            <a:r>
              <a:rPr lang="en-US" altLang="ko-KR" sz="1100">
                <a:solidFill>
                  <a:srgbClr val="E9EDF6"/>
                </a:solidFill>
                <a:latin typeface="맑은 고딕" panose="020B0503020000020004" pitchFamily="50" charset="-127"/>
              </a:rPr>
              <a:t>.</a:t>
            </a:r>
            <a:endParaRPr lang="ko-KR" altLang="en-US" sz="1100">
              <a:solidFill>
                <a:srgbClr val="E9EDF6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2" name="직사각형 11">
            <a:extLst>
              <a:ext uri="{FF2B5EF4-FFF2-40B4-BE49-F238E27FC236}">
                <a16:creationId xmlns:a16="http://schemas.microsoft.com/office/drawing/2014/main" id="{DA8F01DA-AC91-CB43-4672-B1E5F9B2DB23}"/>
              </a:ext>
            </a:extLst>
          </p:cNvPr>
          <p:cNvSpPr/>
          <p:nvPr/>
        </p:nvSpPr>
        <p:spPr>
          <a:xfrm>
            <a:off x="812800" y="3937000"/>
            <a:ext cx="10566400" cy="787400"/>
          </a:xfrm>
          <a:prstGeom prst="rect">
            <a:avLst/>
          </a:prstGeom>
          <a:solidFill>
            <a:srgbClr val="151C2E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" name="직사각형 12">
            <a:extLst>
              <a:ext uri="{FF2B5EF4-FFF2-40B4-BE49-F238E27FC236}">
                <a16:creationId xmlns:a16="http://schemas.microsoft.com/office/drawing/2014/main" id="{D21F4DCC-8EAA-9DFC-236F-1664653A709B}"/>
              </a:ext>
            </a:extLst>
          </p:cNvPr>
          <p:cNvSpPr/>
          <p:nvPr/>
        </p:nvSpPr>
        <p:spPr>
          <a:xfrm>
            <a:off x="812800" y="3937000"/>
            <a:ext cx="50800" cy="787400"/>
          </a:xfrm>
          <a:prstGeom prst="rect">
            <a:avLst/>
          </a:prstGeom>
          <a:solidFill>
            <a:srgbClr val="33D17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CB8BBAC7-F33C-327D-1905-97348C29A119}"/>
              </a:ext>
            </a:extLst>
          </p:cNvPr>
          <p:cNvSpPr txBox="1"/>
          <p:nvPr/>
        </p:nvSpPr>
        <p:spPr>
          <a:xfrm>
            <a:off x="1066800" y="4089400"/>
            <a:ext cx="342900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altLang="ko-KR" sz="1400" b="1">
                <a:solidFill>
                  <a:srgbClr val="3DAEFF"/>
                </a:solidFill>
                <a:latin typeface="맑은 고딕" panose="020B0503020000020004" pitchFamily="50" charset="-127"/>
              </a:rPr>
              <a:t>Starship </a:t>
            </a:r>
            <a:r>
              <a:rPr lang="ko-KR" altLang="en-US" sz="1400" b="1">
                <a:solidFill>
                  <a:srgbClr val="3DAEFF"/>
                </a:solidFill>
                <a:latin typeface="맑은 고딕" panose="020B0503020000020004" pitchFamily="50" charset="-127"/>
              </a:rPr>
              <a:t>옵션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5942AD9A-C3D5-16D1-6C28-4A7B0B59A0FF}"/>
              </a:ext>
            </a:extLst>
          </p:cNvPr>
          <p:cNvSpPr txBox="1"/>
          <p:nvPr/>
        </p:nvSpPr>
        <p:spPr>
          <a:xfrm>
            <a:off x="4749800" y="4089400"/>
            <a:ext cx="6375400" cy="169277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ko-KR" altLang="en-US" sz="1100">
                <a:solidFill>
                  <a:srgbClr val="E9EDF6"/>
                </a:solidFill>
                <a:latin typeface="맑은 고딕" panose="020B0503020000020004" pitchFamily="50" charset="-127"/>
              </a:rPr>
              <a:t>완전재사용 성공 시 발사 단가</a:t>
            </a:r>
            <a:r>
              <a:rPr lang="en-US" altLang="ko-KR" sz="1100">
                <a:solidFill>
                  <a:srgbClr val="E9EDF6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1100">
                <a:solidFill>
                  <a:srgbClr val="E9EDF6"/>
                </a:solidFill>
                <a:latin typeface="맑은 고딕" panose="020B0503020000020004" pitchFamily="50" charset="-127"/>
              </a:rPr>
              <a:t>대량 배치의 차원이 달라짐</a:t>
            </a:r>
            <a:r>
              <a:rPr lang="en-US" altLang="ko-KR" sz="1100">
                <a:solidFill>
                  <a:srgbClr val="E9EDF6"/>
                </a:solidFill>
                <a:latin typeface="맑은 고딕" panose="020B0503020000020004" pitchFamily="50" charset="-127"/>
              </a:rPr>
              <a:t>.</a:t>
            </a:r>
            <a:endParaRPr lang="ko-KR" altLang="en-US" sz="1100">
              <a:solidFill>
                <a:srgbClr val="E9EDF6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6" name="직사각형 15">
            <a:extLst>
              <a:ext uri="{FF2B5EF4-FFF2-40B4-BE49-F238E27FC236}">
                <a16:creationId xmlns:a16="http://schemas.microsoft.com/office/drawing/2014/main" id="{E732602B-A566-D20F-1488-1ECD8BFF37A4}"/>
              </a:ext>
            </a:extLst>
          </p:cNvPr>
          <p:cNvSpPr/>
          <p:nvPr/>
        </p:nvSpPr>
        <p:spPr>
          <a:xfrm>
            <a:off x="812800" y="4876800"/>
            <a:ext cx="10566400" cy="787400"/>
          </a:xfrm>
          <a:prstGeom prst="rect">
            <a:avLst/>
          </a:prstGeom>
          <a:solidFill>
            <a:srgbClr val="151C2E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" name="직사각형 16">
            <a:extLst>
              <a:ext uri="{FF2B5EF4-FFF2-40B4-BE49-F238E27FC236}">
                <a16:creationId xmlns:a16="http://schemas.microsoft.com/office/drawing/2014/main" id="{4B166B61-1AEA-7207-AF93-3793AC4DD185}"/>
              </a:ext>
            </a:extLst>
          </p:cNvPr>
          <p:cNvSpPr/>
          <p:nvPr/>
        </p:nvSpPr>
        <p:spPr>
          <a:xfrm>
            <a:off x="812800" y="4876800"/>
            <a:ext cx="50800" cy="787400"/>
          </a:xfrm>
          <a:prstGeom prst="rect">
            <a:avLst/>
          </a:prstGeom>
          <a:solidFill>
            <a:srgbClr val="33D17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D3F90BFF-A04A-08C7-AA53-DD22AD1DAC33}"/>
              </a:ext>
            </a:extLst>
          </p:cNvPr>
          <p:cNvSpPr txBox="1"/>
          <p:nvPr/>
        </p:nvSpPr>
        <p:spPr>
          <a:xfrm>
            <a:off x="1066800" y="5029200"/>
            <a:ext cx="342900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altLang="ko-KR" sz="1400" b="1">
                <a:solidFill>
                  <a:srgbClr val="3DAEFF"/>
                </a:solidFill>
                <a:latin typeface="맑은 고딕" panose="020B0503020000020004" pitchFamily="50" charset="-127"/>
              </a:rPr>
              <a:t>AI </a:t>
            </a:r>
            <a:r>
              <a:rPr lang="ko-KR" altLang="en-US" sz="1400" b="1">
                <a:solidFill>
                  <a:srgbClr val="3DAEFF"/>
                </a:solidFill>
                <a:latin typeface="맑은 고딕" panose="020B0503020000020004" pitchFamily="50" charset="-127"/>
              </a:rPr>
              <a:t>인프라 서사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302C2ED2-7D88-EF65-D250-0335FADD85CC}"/>
              </a:ext>
            </a:extLst>
          </p:cNvPr>
          <p:cNvSpPr txBox="1"/>
          <p:nvPr/>
        </p:nvSpPr>
        <p:spPr>
          <a:xfrm>
            <a:off x="4749800" y="5029200"/>
            <a:ext cx="6375400" cy="169277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altLang="ko-KR" sz="1100">
                <a:solidFill>
                  <a:srgbClr val="E9EDF6"/>
                </a:solidFill>
                <a:latin typeface="맑은 고딕" panose="020B0503020000020004" pitchFamily="50" charset="-127"/>
              </a:rPr>
              <a:t>xAI + </a:t>
            </a:r>
            <a:r>
              <a:rPr lang="ko-KR" altLang="en-US" sz="1100">
                <a:solidFill>
                  <a:srgbClr val="E9EDF6"/>
                </a:solidFill>
                <a:latin typeface="맑은 고딕" panose="020B0503020000020004" pitchFamily="50" charset="-127"/>
              </a:rPr>
              <a:t>위성</a:t>
            </a:r>
            <a:r>
              <a:rPr lang="en-US" altLang="ko-KR" sz="1100">
                <a:solidFill>
                  <a:srgbClr val="E9EDF6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1100">
                <a:solidFill>
                  <a:srgbClr val="E9EDF6"/>
                </a:solidFill>
                <a:latin typeface="맑은 고딕" panose="020B0503020000020004" pitchFamily="50" charset="-127"/>
              </a:rPr>
              <a:t>컴퓨트 결합 </a:t>
            </a:r>
            <a:r>
              <a:rPr lang="en-US" altLang="ko-KR" sz="1100">
                <a:solidFill>
                  <a:srgbClr val="E9EDF6"/>
                </a:solidFill>
                <a:latin typeface="맑은 고딕" panose="020B0503020000020004" pitchFamily="50" charset="-127"/>
              </a:rPr>
              <a:t>— </a:t>
            </a:r>
            <a:r>
              <a:rPr lang="ko-KR" altLang="en-US" sz="1100">
                <a:solidFill>
                  <a:srgbClr val="E9EDF6"/>
                </a:solidFill>
                <a:latin typeface="맑은 고딕" panose="020B0503020000020004" pitchFamily="50" charset="-127"/>
              </a:rPr>
              <a:t>멀티플 상단의 성장 내러티브</a:t>
            </a:r>
            <a:r>
              <a:rPr lang="en-US" altLang="ko-KR" sz="1100">
                <a:solidFill>
                  <a:srgbClr val="E9EDF6"/>
                </a:solidFill>
                <a:latin typeface="맑은 고딕" panose="020B0503020000020004" pitchFamily="50" charset="-127"/>
              </a:rPr>
              <a:t>.</a:t>
            </a:r>
            <a:endParaRPr lang="ko-KR" altLang="en-US" sz="1100">
              <a:solidFill>
                <a:srgbClr val="E9EDF6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0" name="직사각형 19">
            <a:extLst>
              <a:ext uri="{FF2B5EF4-FFF2-40B4-BE49-F238E27FC236}">
                <a16:creationId xmlns:a16="http://schemas.microsoft.com/office/drawing/2014/main" id="{D123F739-09C1-0530-7B3D-22E44C6133F8}"/>
              </a:ext>
            </a:extLst>
          </p:cNvPr>
          <p:cNvSpPr/>
          <p:nvPr/>
        </p:nvSpPr>
        <p:spPr>
          <a:xfrm>
            <a:off x="812800" y="6350000"/>
            <a:ext cx="10566400" cy="12700"/>
          </a:xfrm>
          <a:prstGeom prst="rect">
            <a:avLst/>
          </a:prstGeom>
          <a:solidFill>
            <a:srgbClr val="27304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BB1ECFF6-A2FB-5647-D566-4B613F1AC8FD}"/>
              </a:ext>
            </a:extLst>
          </p:cNvPr>
          <p:cNvSpPr txBox="1"/>
          <p:nvPr/>
        </p:nvSpPr>
        <p:spPr>
          <a:xfrm>
            <a:off x="812800" y="6426200"/>
            <a:ext cx="9677400" cy="130805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ko-KR" altLang="en-US" sz="850">
                <a:solidFill>
                  <a:srgbClr val="8B95AC"/>
                </a:solidFill>
                <a:latin typeface="맑은 고딕" panose="020B0503020000020004" pitchFamily="50" charset="-127"/>
              </a:rPr>
              <a:t>자료</a:t>
            </a:r>
            <a:r>
              <a:rPr lang="en-US" altLang="ko-KR" sz="850">
                <a:solidFill>
                  <a:srgbClr val="8B95AC"/>
                </a:solidFill>
                <a:latin typeface="맑은 고딕" panose="020B0503020000020004" pitchFamily="50" charset="-127"/>
              </a:rPr>
              <a:t>: S-1 · NPR·CBS·CNBC·Fortune · Morningstar·Via Satellite·Sacra (</a:t>
            </a:r>
            <a:r>
              <a:rPr lang="ko-KR" altLang="en-US" sz="850">
                <a:solidFill>
                  <a:srgbClr val="8B95AC"/>
                </a:solidFill>
                <a:latin typeface="맑은 고딕" panose="020B0503020000020004" pitchFamily="50" charset="-127"/>
              </a:rPr>
              <a:t>기준일 </a:t>
            </a:r>
            <a:r>
              <a:rPr lang="en-US" altLang="ko-KR" sz="850">
                <a:solidFill>
                  <a:srgbClr val="8B95AC"/>
                </a:solidFill>
                <a:latin typeface="맑은 고딕" panose="020B0503020000020004" pitchFamily="50" charset="-127"/>
              </a:rPr>
              <a:t>2026-06-15)</a:t>
            </a:r>
            <a:endParaRPr lang="ko-KR" altLang="en-US" sz="850">
              <a:solidFill>
                <a:srgbClr val="8B95AC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41914C7E-9083-A888-4555-8F13EDE77A9E}"/>
              </a:ext>
            </a:extLst>
          </p:cNvPr>
          <p:cNvSpPr txBox="1"/>
          <p:nvPr/>
        </p:nvSpPr>
        <p:spPr>
          <a:xfrm>
            <a:off x="10490200" y="6426200"/>
            <a:ext cx="889000" cy="130805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algn="r"/>
            <a:r>
              <a:rPr lang="en-US" altLang="ko-KR" sz="850">
                <a:solidFill>
                  <a:srgbClr val="8B95AC"/>
                </a:solidFill>
                <a:latin typeface="맑은 고딕" panose="020B0503020000020004" pitchFamily="50" charset="-127"/>
              </a:rPr>
              <a:t>19 / 30</a:t>
            </a:r>
            <a:endParaRPr lang="ko-KR" altLang="en-US" sz="850">
              <a:solidFill>
                <a:srgbClr val="8B95AC"/>
              </a:solidFill>
              <a:latin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0212505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0E1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1E3D6D7-EB04-534F-F0AE-BD65F00C3329}"/>
              </a:ext>
            </a:extLst>
          </p:cNvPr>
          <p:cNvSpPr txBox="1"/>
          <p:nvPr/>
        </p:nvSpPr>
        <p:spPr>
          <a:xfrm>
            <a:off x="812800" y="584200"/>
            <a:ext cx="1728037" cy="161583"/>
          </a:xfrm>
          <a:prstGeom prst="rect">
            <a:avLst/>
          </a:prstGeom>
          <a:solidFill>
            <a:srgbClr val="3DAEFF"/>
          </a:solidFill>
        </p:spPr>
        <p:txBody>
          <a:bodyPr vert="horz" wrap="none" lIns="139700" tIns="0" rIns="139700" bIns="0" rtlCol="0">
            <a:spAutoFit/>
          </a:bodyPr>
          <a:lstStyle/>
          <a:p>
            <a:r>
              <a:rPr lang="en-US" altLang="ko-KR" sz="1050" b="1">
                <a:solidFill>
                  <a:srgbClr val="06080F"/>
                </a:solidFill>
                <a:latin typeface="맑은 고딕" panose="020B0503020000020004" pitchFamily="50" charset="-127"/>
              </a:rPr>
              <a:t>EXECUTIVE SUMMARY</a:t>
            </a:r>
            <a:endParaRPr lang="ko-KR" altLang="en-US" sz="1050" b="1">
              <a:solidFill>
                <a:srgbClr val="06080F"/>
              </a:solidFill>
              <a:latin typeface="맑은 고딕" panose="020B0503020000020004" pitchFamily="50" charset="-127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B0D1DAA-5C73-D017-034A-0777B1F3E945}"/>
              </a:ext>
            </a:extLst>
          </p:cNvPr>
          <p:cNvSpPr txBox="1"/>
          <p:nvPr/>
        </p:nvSpPr>
        <p:spPr>
          <a:xfrm>
            <a:off x="812800" y="914400"/>
            <a:ext cx="10566400" cy="384721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2500" b="1">
                <a:solidFill>
                  <a:srgbClr val="E9EDF6"/>
                </a:solidFill>
                <a:latin typeface="맑은 고딕" panose="020B0503020000020004" pitchFamily="50" charset="-127"/>
              </a:rPr>
              <a:t>기록적 데뷔</a:t>
            </a:r>
            <a:r>
              <a:rPr lang="en-US" altLang="ko-KR" sz="2500" b="1">
                <a:solidFill>
                  <a:srgbClr val="E9EDF6"/>
                </a:solidFill>
                <a:latin typeface="맑은 고딕" panose="020B0503020000020004" pitchFamily="50" charset="-127"/>
              </a:rPr>
              <a:t>, </a:t>
            </a:r>
            <a:r>
              <a:rPr lang="ko-KR" altLang="en-US" sz="2500" b="1">
                <a:solidFill>
                  <a:srgbClr val="E9EDF6"/>
                </a:solidFill>
                <a:latin typeface="맑은 고딕" panose="020B0503020000020004" pitchFamily="50" charset="-127"/>
              </a:rPr>
              <a:t>그러나 밸류에이션은 </a:t>
            </a:r>
            <a:r>
              <a:rPr lang="en-US" altLang="ko-KR" sz="2500" b="1">
                <a:solidFill>
                  <a:srgbClr val="E9EDF6"/>
                </a:solidFill>
                <a:latin typeface="맑은 고딕" panose="020B0503020000020004" pitchFamily="50" charset="-127"/>
              </a:rPr>
              <a:t>'AI </a:t>
            </a:r>
            <a:r>
              <a:rPr lang="ko-KR" altLang="en-US" sz="2500" b="1">
                <a:solidFill>
                  <a:srgbClr val="E9EDF6"/>
                </a:solidFill>
                <a:latin typeface="맑은 고딕" panose="020B0503020000020004" pitchFamily="50" charset="-127"/>
              </a:rPr>
              <a:t>우주 인프라</a:t>
            </a:r>
            <a:r>
              <a:rPr lang="en-US" altLang="ko-KR" sz="2500" b="1">
                <a:solidFill>
                  <a:srgbClr val="E9EDF6"/>
                </a:solidFill>
                <a:latin typeface="맑은 고딕" panose="020B0503020000020004" pitchFamily="50" charset="-127"/>
              </a:rPr>
              <a:t>' </a:t>
            </a:r>
            <a:r>
              <a:rPr lang="ko-KR" altLang="en-US" sz="2500" b="1">
                <a:solidFill>
                  <a:srgbClr val="E9EDF6"/>
                </a:solidFill>
                <a:latin typeface="맑은 고딕" panose="020B0503020000020004" pitchFamily="50" charset="-127"/>
              </a:rPr>
              <a:t>서사에 베팅한다</a:t>
            </a:r>
          </a:p>
        </p:txBody>
      </p:sp>
      <p:sp>
        <p:nvSpPr>
          <p:cNvPr id="4" name="직사각형 3">
            <a:extLst>
              <a:ext uri="{FF2B5EF4-FFF2-40B4-BE49-F238E27FC236}">
                <a16:creationId xmlns:a16="http://schemas.microsoft.com/office/drawing/2014/main" id="{1F7BF346-0050-9E8B-1653-E91D363D4BF3}"/>
              </a:ext>
            </a:extLst>
          </p:cNvPr>
          <p:cNvSpPr/>
          <p:nvPr/>
        </p:nvSpPr>
        <p:spPr>
          <a:xfrm>
            <a:off x="812800" y="1981200"/>
            <a:ext cx="10566400" cy="1143000"/>
          </a:xfrm>
          <a:prstGeom prst="rect">
            <a:avLst/>
          </a:prstGeom>
          <a:solidFill>
            <a:srgbClr val="151C2E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9CBEDB3-6165-A89D-65B7-EC61AB796AE7}"/>
              </a:ext>
            </a:extLst>
          </p:cNvPr>
          <p:cNvSpPr txBox="1"/>
          <p:nvPr/>
        </p:nvSpPr>
        <p:spPr>
          <a:xfrm>
            <a:off x="1041400" y="2184400"/>
            <a:ext cx="660400" cy="461665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altLang="ko-KR" sz="3000" b="1">
                <a:solidFill>
                  <a:srgbClr val="3DAEFF"/>
                </a:solidFill>
                <a:latin typeface="맑은 고딕" panose="020B0503020000020004" pitchFamily="50" charset="-127"/>
              </a:rPr>
              <a:t>01</a:t>
            </a:r>
            <a:endParaRPr lang="ko-KR" altLang="en-US" sz="3000" b="1">
              <a:solidFill>
                <a:srgbClr val="3DAEFF"/>
              </a:solidFill>
              <a:latin typeface="맑은 고딕" panose="020B0503020000020004" pitchFamily="50" charset="-127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3885099-8626-14AA-F6F6-04EE0D7209C8}"/>
              </a:ext>
            </a:extLst>
          </p:cNvPr>
          <p:cNvSpPr txBox="1"/>
          <p:nvPr/>
        </p:nvSpPr>
        <p:spPr>
          <a:xfrm>
            <a:off x="1879600" y="2209800"/>
            <a:ext cx="7213600" cy="223138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450" b="1">
                <a:solidFill>
                  <a:srgbClr val="E9EDF6"/>
                </a:solidFill>
                <a:latin typeface="맑은 고딕" panose="020B0503020000020004" pitchFamily="50" charset="-127"/>
              </a:rPr>
              <a:t>사상 최대 </a:t>
            </a:r>
            <a:r>
              <a:rPr lang="en-US" altLang="ko-KR" sz="1450" b="1">
                <a:solidFill>
                  <a:srgbClr val="E9EDF6"/>
                </a:solidFill>
                <a:latin typeface="맑은 고딕" panose="020B0503020000020004" pitchFamily="50" charset="-127"/>
              </a:rPr>
              <a:t>$75B IPO — </a:t>
            </a:r>
            <a:r>
              <a:rPr lang="ko-KR" altLang="en-US" sz="1450" b="1">
                <a:solidFill>
                  <a:srgbClr val="E9EDF6"/>
                </a:solidFill>
                <a:latin typeface="맑은 고딕" panose="020B0503020000020004" pitchFamily="50" charset="-127"/>
              </a:rPr>
              <a:t>첫날 </a:t>
            </a:r>
            <a:r>
              <a:rPr lang="en-US" altLang="ko-KR" sz="1450" b="1">
                <a:solidFill>
                  <a:srgbClr val="E9EDF6"/>
                </a:solidFill>
                <a:latin typeface="맑은 고딕" panose="020B0503020000020004" pitchFamily="50" charset="-127"/>
              </a:rPr>
              <a:t>+19%, </a:t>
            </a:r>
            <a:r>
              <a:rPr lang="ko-KR" altLang="en-US" sz="1450" b="1">
                <a:solidFill>
                  <a:srgbClr val="E9EDF6"/>
                </a:solidFill>
                <a:latin typeface="맑은 고딕" panose="020B0503020000020004" pitchFamily="50" charset="-127"/>
              </a:rPr>
              <a:t>시총 약 </a:t>
            </a:r>
            <a:r>
              <a:rPr lang="en-US" altLang="ko-KR" sz="1450" b="1">
                <a:solidFill>
                  <a:srgbClr val="E9EDF6"/>
                </a:solidFill>
                <a:latin typeface="맑은 고딕" panose="020B0503020000020004" pitchFamily="50" charset="-127"/>
              </a:rPr>
              <a:t>2.2</a:t>
            </a:r>
            <a:r>
              <a:rPr lang="ko-KR" altLang="en-US" sz="1450" b="1">
                <a:solidFill>
                  <a:srgbClr val="E9EDF6"/>
                </a:solidFill>
                <a:latin typeface="맑은 고딕" panose="020B0503020000020004" pitchFamily="50" charset="-127"/>
              </a:rPr>
              <a:t>조 달러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10F9D48-9FBD-7763-9BD6-D7B842711599}"/>
              </a:ext>
            </a:extLst>
          </p:cNvPr>
          <p:cNvSpPr txBox="1"/>
          <p:nvPr/>
        </p:nvSpPr>
        <p:spPr>
          <a:xfrm>
            <a:off x="1879600" y="2616200"/>
            <a:ext cx="7213600" cy="169277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100">
                <a:solidFill>
                  <a:srgbClr val="8B95AC"/>
                </a:solidFill>
                <a:latin typeface="맑은 고딕" panose="020B0503020000020004" pitchFamily="50" charset="-127"/>
              </a:rPr>
              <a:t>주당 </a:t>
            </a:r>
            <a:r>
              <a:rPr lang="en-US" altLang="ko-KR" sz="1100">
                <a:solidFill>
                  <a:srgbClr val="8B95AC"/>
                </a:solidFill>
                <a:latin typeface="맑은 고딕" panose="020B0503020000020004" pitchFamily="50" charset="-127"/>
              </a:rPr>
              <a:t>$135·5.56</a:t>
            </a:r>
            <a:r>
              <a:rPr lang="ko-KR" altLang="en-US" sz="1100">
                <a:solidFill>
                  <a:srgbClr val="8B95AC"/>
                </a:solidFill>
                <a:latin typeface="맑은 고딕" panose="020B0503020000020004" pitchFamily="50" charset="-127"/>
              </a:rPr>
              <a:t>억 주</a:t>
            </a:r>
            <a:r>
              <a:rPr lang="en-US" altLang="ko-KR" sz="1100">
                <a:solidFill>
                  <a:srgbClr val="8B95AC"/>
                </a:solidFill>
                <a:latin typeface="맑은 고딕" panose="020B0503020000020004" pitchFamily="50" charset="-127"/>
              </a:rPr>
              <a:t>. Meta·</a:t>
            </a:r>
            <a:r>
              <a:rPr lang="ko-KR" altLang="en-US" sz="1100">
                <a:solidFill>
                  <a:srgbClr val="8B95AC"/>
                </a:solidFill>
                <a:latin typeface="맑은 고딕" panose="020B0503020000020004" pitchFamily="50" charset="-127"/>
              </a:rPr>
              <a:t>삼성전자</a:t>
            </a:r>
            <a:r>
              <a:rPr lang="en-US" altLang="ko-KR" sz="1100">
                <a:solidFill>
                  <a:srgbClr val="8B95AC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1100">
                <a:solidFill>
                  <a:srgbClr val="8B95AC"/>
                </a:solidFill>
                <a:latin typeface="맑은 고딕" panose="020B0503020000020004" pitchFamily="50" charset="-127"/>
              </a:rPr>
              <a:t>테슬라를 넘어 시총 상위권 데뷔</a:t>
            </a:r>
            <a:r>
              <a:rPr lang="en-US" altLang="ko-KR" sz="1100">
                <a:solidFill>
                  <a:srgbClr val="8B95AC"/>
                </a:solidFill>
                <a:latin typeface="맑은 고딕" panose="020B0503020000020004" pitchFamily="50" charset="-127"/>
              </a:rPr>
              <a:t>.</a:t>
            </a:r>
            <a:endParaRPr lang="ko-KR" altLang="en-US" sz="1100">
              <a:solidFill>
                <a:srgbClr val="8B95AC"/>
              </a:solidFill>
              <a:latin typeface="맑은 고딕" panose="020B0503020000020004" pitchFamily="50" charset="-127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D7B065F-2B8F-A78F-F781-53ACB2D1AE93}"/>
              </a:ext>
            </a:extLst>
          </p:cNvPr>
          <p:cNvSpPr txBox="1"/>
          <p:nvPr/>
        </p:nvSpPr>
        <p:spPr>
          <a:xfrm>
            <a:off x="9220200" y="2184400"/>
            <a:ext cx="1905000" cy="384721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algn="r"/>
            <a:r>
              <a:rPr lang="en-US" altLang="ko-KR" sz="2500" b="1">
                <a:solidFill>
                  <a:srgbClr val="3DAEFF"/>
                </a:solidFill>
                <a:latin typeface="맑은 고딕" panose="020B0503020000020004" pitchFamily="50" charset="-127"/>
              </a:rPr>
              <a:t>$2.2T</a:t>
            </a:r>
            <a:endParaRPr lang="ko-KR" altLang="en-US" sz="2500" b="1">
              <a:solidFill>
                <a:srgbClr val="3DAEFF"/>
              </a:solidFill>
              <a:latin typeface="맑은 고딕" panose="020B0503020000020004" pitchFamily="50" charset="-127"/>
            </a:endParaRPr>
          </a:p>
        </p:txBody>
      </p:sp>
      <p:sp>
        <p:nvSpPr>
          <p:cNvPr id="9" name="직사각형 8">
            <a:extLst>
              <a:ext uri="{FF2B5EF4-FFF2-40B4-BE49-F238E27FC236}">
                <a16:creationId xmlns:a16="http://schemas.microsoft.com/office/drawing/2014/main" id="{B9880A23-4515-EEA1-C8D4-69F54926712C}"/>
              </a:ext>
            </a:extLst>
          </p:cNvPr>
          <p:cNvSpPr/>
          <p:nvPr/>
        </p:nvSpPr>
        <p:spPr>
          <a:xfrm>
            <a:off x="812800" y="3302000"/>
            <a:ext cx="10566400" cy="1143000"/>
          </a:xfrm>
          <a:prstGeom prst="rect">
            <a:avLst/>
          </a:prstGeom>
          <a:solidFill>
            <a:srgbClr val="151C2E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337209B-FCFE-F9B6-5B3B-71393ED6F405}"/>
              </a:ext>
            </a:extLst>
          </p:cNvPr>
          <p:cNvSpPr txBox="1"/>
          <p:nvPr/>
        </p:nvSpPr>
        <p:spPr>
          <a:xfrm>
            <a:off x="1041400" y="3505200"/>
            <a:ext cx="660400" cy="461665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altLang="ko-KR" sz="3000" b="1">
                <a:solidFill>
                  <a:srgbClr val="3DAEFF"/>
                </a:solidFill>
                <a:latin typeface="맑은 고딕" panose="020B0503020000020004" pitchFamily="50" charset="-127"/>
              </a:rPr>
              <a:t>02</a:t>
            </a:r>
            <a:endParaRPr lang="ko-KR" altLang="en-US" sz="3000" b="1">
              <a:solidFill>
                <a:srgbClr val="3DAEFF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628282C-F797-30D9-7B0C-F6768C2ABA20}"/>
              </a:ext>
            </a:extLst>
          </p:cNvPr>
          <p:cNvSpPr txBox="1"/>
          <p:nvPr/>
        </p:nvSpPr>
        <p:spPr>
          <a:xfrm>
            <a:off x="1879600" y="3530600"/>
            <a:ext cx="7213600" cy="223138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1450" b="1">
                <a:solidFill>
                  <a:srgbClr val="E9EDF6"/>
                </a:solidFill>
                <a:latin typeface="맑은 고딕" panose="020B0503020000020004" pitchFamily="50" charset="-127"/>
              </a:rPr>
              <a:t>Starlink</a:t>
            </a:r>
            <a:r>
              <a:rPr lang="ko-KR" altLang="en-US" sz="1450" b="1">
                <a:solidFill>
                  <a:srgbClr val="E9EDF6"/>
                </a:solidFill>
                <a:latin typeface="맑은 고딕" panose="020B0503020000020004" pitchFamily="50" charset="-127"/>
              </a:rPr>
              <a:t>가 이익 엔진 </a:t>
            </a:r>
            <a:r>
              <a:rPr lang="en-US" altLang="ko-KR" sz="1450" b="1">
                <a:solidFill>
                  <a:srgbClr val="E9EDF6"/>
                </a:solidFill>
                <a:latin typeface="맑은 고딕" panose="020B0503020000020004" pitchFamily="50" charset="-127"/>
              </a:rPr>
              <a:t>— 2025 </a:t>
            </a:r>
            <a:r>
              <a:rPr lang="ko-KR" altLang="en-US" sz="1450" b="1">
                <a:solidFill>
                  <a:srgbClr val="E9EDF6"/>
                </a:solidFill>
                <a:latin typeface="맑은 고딕" panose="020B0503020000020004" pitchFamily="50" charset="-127"/>
              </a:rPr>
              <a:t>매출 </a:t>
            </a:r>
            <a:r>
              <a:rPr lang="en-US" altLang="ko-KR" sz="1450" b="1">
                <a:solidFill>
                  <a:srgbClr val="E9EDF6"/>
                </a:solidFill>
                <a:latin typeface="맑은 고딕" panose="020B0503020000020004" pitchFamily="50" charset="-127"/>
              </a:rPr>
              <a:t>$11.4B(+48%)</a:t>
            </a:r>
            <a:endParaRPr lang="ko-KR" altLang="en-US" sz="1450" b="1">
              <a:solidFill>
                <a:srgbClr val="E9EDF6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6C03682-325F-8F13-ADCA-9EB46D518707}"/>
              </a:ext>
            </a:extLst>
          </p:cNvPr>
          <p:cNvSpPr txBox="1"/>
          <p:nvPr/>
        </p:nvSpPr>
        <p:spPr>
          <a:xfrm>
            <a:off x="1879600" y="3937000"/>
            <a:ext cx="7213600" cy="169277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100">
                <a:solidFill>
                  <a:srgbClr val="8B95AC"/>
                </a:solidFill>
                <a:latin typeface="맑은 고딕" panose="020B0503020000020004" pitchFamily="50" charset="-127"/>
              </a:rPr>
              <a:t>가입자 </a:t>
            </a:r>
            <a:r>
              <a:rPr lang="en-US" altLang="ko-KR" sz="1100">
                <a:solidFill>
                  <a:srgbClr val="8B95AC"/>
                </a:solidFill>
                <a:latin typeface="맑은 고딕" panose="020B0503020000020004" pitchFamily="50" charset="-127"/>
              </a:rPr>
              <a:t>10.3M·155</a:t>
            </a:r>
            <a:r>
              <a:rPr lang="ko-KR" altLang="en-US" sz="1100">
                <a:solidFill>
                  <a:srgbClr val="8B95AC"/>
                </a:solidFill>
                <a:latin typeface="맑은 고딕" panose="020B0503020000020004" pitchFamily="50" charset="-127"/>
              </a:rPr>
              <a:t>개국</a:t>
            </a:r>
            <a:r>
              <a:rPr lang="en-US" altLang="ko-KR" sz="1100">
                <a:solidFill>
                  <a:srgbClr val="8B95AC"/>
                </a:solidFill>
                <a:latin typeface="맑은 고딕" panose="020B0503020000020004" pitchFamily="50" charset="-127"/>
              </a:rPr>
              <a:t>. </a:t>
            </a:r>
            <a:r>
              <a:rPr lang="ko-KR" altLang="en-US" sz="1100">
                <a:solidFill>
                  <a:srgbClr val="8B95AC"/>
                </a:solidFill>
                <a:latin typeface="맑은 고딕" panose="020B0503020000020004" pitchFamily="50" charset="-127"/>
              </a:rPr>
              <a:t>전사 매출의 약 </a:t>
            </a:r>
            <a:r>
              <a:rPr lang="en-US" altLang="ko-KR" sz="1100">
                <a:solidFill>
                  <a:srgbClr val="8B95AC"/>
                </a:solidFill>
                <a:latin typeface="맑은 고딕" panose="020B0503020000020004" pitchFamily="50" charset="-127"/>
              </a:rPr>
              <a:t>69%, </a:t>
            </a:r>
            <a:r>
              <a:rPr lang="ko-KR" altLang="en-US" sz="1100">
                <a:solidFill>
                  <a:srgbClr val="8B95AC"/>
                </a:solidFill>
                <a:latin typeface="맑은 고딕" panose="020B0503020000020004" pitchFamily="50" charset="-127"/>
              </a:rPr>
              <a:t>영업이익 </a:t>
            </a:r>
            <a:r>
              <a:rPr lang="en-US" altLang="ko-KR" sz="1100">
                <a:solidFill>
                  <a:srgbClr val="8B95AC"/>
                </a:solidFill>
                <a:latin typeface="맑은 고딕" panose="020B0503020000020004" pitchFamily="50" charset="-127"/>
              </a:rPr>
              <a:t>$4.4B.</a:t>
            </a:r>
            <a:endParaRPr lang="ko-KR" altLang="en-US" sz="1100">
              <a:solidFill>
                <a:srgbClr val="8B95AC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55B225C-8130-5C4B-C924-DB8E8E3816C6}"/>
              </a:ext>
            </a:extLst>
          </p:cNvPr>
          <p:cNvSpPr txBox="1"/>
          <p:nvPr/>
        </p:nvSpPr>
        <p:spPr>
          <a:xfrm>
            <a:off x="9220200" y="3505200"/>
            <a:ext cx="1905000" cy="384721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algn="r"/>
            <a:r>
              <a:rPr lang="en-US" altLang="ko-KR" sz="2500" b="1">
                <a:solidFill>
                  <a:srgbClr val="3DAEFF"/>
                </a:solidFill>
                <a:latin typeface="맑은 고딕" panose="020B0503020000020004" pitchFamily="50" charset="-127"/>
              </a:rPr>
              <a:t>10.3M</a:t>
            </a:r>
            <a:endParaRPr lang="ko-KR" altLang="en-US" sz="2500" b="1">
              <a:solidFill>
                <a:srgbClr val="3DAEFF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4" name="직사각형 13">
            <a:extLst>
              <a:ext uri="{FF2B5EF4-FFF2-40B4-BE49-F238E27FC236}">
                <a16:creationId xmlns:a16="http://schemas.microsoft.com/office/drawing/2014/main" id="{D57F39D5-019F-187A-CD74-A5CAD1D80B62}"/>
              </a:ext>
            </a:extLst>
          </p:cNvPr>
          <p:cNvSpPr/>
          <p:nvPr/>
        </p:nvSpPr>
        <p:spPr>
          <a:xfrm>
            <a:off x="812800" y="4622800"/>
            <a:ext cx="10566400" cy="1143000"/>
          </a:xfrm>
          <a:prstGeom prst="rect">
            <a:avLst/>
          </a:prstGeom>
          <a:solidFill>
            <a:srgbClr val="151C2E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E8EF0F28-C59B-7CF1-732C-C58382B1FE15}"/>
              </a:ext>
            </a:extLst>
          </p:cNvPr>
          <p:cNvSpPr txBox="1"/>
          <p:nvPr/>
        </p:nvSpPr>
        <p:spPr>
          <a:xfrm>
            <a:off x="1041400" y="4826000"/>
            <a:ext cx="660400" cy="461665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altLang="ko-KR" sz="3000" b="1">
                <a:solidFill>
                  <a:srgbClr val="3DAEFF"/>
                </a:solidFill>
                <a:latin typeface="맑은 고딕" panose="020B0503020000020004" pitchFamily="50" charset="-127"/>
              </a:rPr>
              <a:t>03</a:t>
            </a:r>
            <a:endParaRPr lang="ko-KR" altLang="en-US" sz="3000" b="1">
              <a:solidFill>
                <a:srgbClr val="3DAEFF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EE0B2453-ACEE-9096-6E93-CEF78B559F77}"/>
              </a:ext>
            </a:extLst>
          </p:cNvPr>
          <p:cNvSpPr txBox="1"/>
          <p:nvPr/>
        </p:nvSpPr>
        <p:spPr>
          <a:xfrm>
            <a:off x="1879600" y="4851400"/>
            <a:ext cx="7213600" cy="223138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450" b="1">
                <a:solidFill>
                  <a:srgbClr val="E9EDF6"/>
                </a:solidFill>
                <a:latin typeface="맑은 고딕" panose="020B0503020000020004" pitchFamily="50" charset="-127"/>
              </a:rPr>
              <a:t>매출 </a:t>
            </a:r>
            <a:r>
              <a:rPr lang="en-US" altLang="ko-KR" sz="1450" b="1">
                <a:solidFill>
                  <a:srgbClr val="E9EDF6"/>
                </a:solidFill>
                <a:latin typeface="맑은 고딕" panose="020B0503020000020004" pitchFamily="50" charset="-127"/>
              </a:rPr>
              <a:t>$18.7B(+43%)</a:t>
            </a:r>
            <a:r>
              <a:rPr lang="ko-KR" altLang="en-US" sz="1450" b="1">
                <a:solidFill>
                  <a:srgbClr val="E9EDF6"/>
                </a:solidFill>
                <a:latin typeface="맑은 고딕" panose="020B0503020000020004" pitchFamily="50" charset="-127"/>
              </a:rPr>
              <a:t>지만 </a:t>
            </a:r>
            <a:r>
              <a:rPr lang="en-US" altLang="ko-KR" sz="1450" b="1">
                <a:solidFill>
                  <a:srgbClr val="E9EDF6"/>
                </a:solidFill>
                <a:latin typeface="맑은 고딕" panose="020B0503020000020004" pitchFamily="50" charset="-127"/>
              </a:rPr>
              <a:t>GAAP </a:t>
            </a:r>
            <a:r>
              <a:rPr lang="ko-KR" altLang="en-US" sz="1450" b="1">
                <a:solidFill>
                  <a:srgbClr val="E9EDF6"/>
                </a:solidFill>
                <a:latin typeface="맑은 고딕" panose="020B0503020000020004" pitchFamily="50" charset="-127"/>
              </a:rPr>
              <a:t>순손실 </a:t>
            </a:r>
            <a:r>
              <a:rPr lang="en-US" altLang="ko-KR" sz="1450" b="1">
                <a:solidFill>
                  <a:srgbClr val="E9EDF6"/>
                </a:solidFill>
                <a:latin typeface="맑은 고딕" panose="020B0503020000020004" pitchFamily="50" charset="-127"/>
              </a:rPr>
              <a:t>$4.9B — xAI </a:t>
            </a:r>
            <a:r>
              <a:rPr lang="ko-KR" altLang="en-US" sz="1450" b="1">
                <a:solidFill>
                  <a:srgbClr val="E9EDF6"/>
                </a:solidFill>
                <a:latin typeface="맑은 고딕" panose="020B0503020000020004" pitchFamily="50" charset="-127"/>
              </a:rPr>
              <a:t>편입이 변수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F90C37D7-88DA-222D-6F74-40C11C08E190}"/>
              </a:ext>
            </a:extLst>
          </p:cNvPr>
          <p:cNvSpPr txBox="1"/>
          <p:nvPr/>
        </p:nvSpPr>
        <p:spPr>
          <a:xfrm>
            <a:off x="1879600" y="5257800"/>
            <a:ext cx="7213600" cy="169277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100">
                <a:solidFill>
                  <a:srgbClr val="8B95AC"/>
                </a:solidFill>
                <a:latin typeface="맑은 고딕" panose="020B0503020000020004" pitchFamily="50" charset="-127"/>
              </a:rPr>
              <a:t>누적결손 </a:t>
            </a:r>
            <a:r>
              <a:rPr lang="en-US" altLang="ko-KR" sz="1100">
                <a:solidFill>
                  <a:srgbClr val="8B95AC"/>
                </a:solidFill>
                <a:latin typeface="맑은 고딕" panose="020B0503020000020004" pitchFamily="50" charset="-127"/>
              </a:rPr>
              <a:t>$41.3B. AI </a:t>
            </a:r>
            <a:r>
              <a:rPr lang="ko-KR" altLang="en-US" sz="1100">
                <a:solidFill>
                  <a:srgbClr val="8B95AC"/>
                </a:solidFill>
                <a:latin typeface="맑은 고딕" panose="020B0503020000020004" pitchFamily="50" charset="-127"/>
              </a:rPr>
              <a:t>서사</a:t>
            </a:r>
            <a:r>
              <a:rPr lang="en-US" altLang="ko-KR" sz="1100">
                <a:solidFill>
                  <a:srgbClr val="8B95AC"/>
                </a:solidFill>
                <a:latin typeface="맑은 고딕" panose="020B0503020000020004" pitchFamily="50" charset="-127"/>
              </a:rPr>
              <a:t>(xAI)</a:t>
            </a:r>
            <a:r>
              <a:rPr lang="ko-KR" altLang="en-US" sz="1100">
                <a:solidFill>
                  <a:srgbClr val="8B95AC"/>
                </a:solidFill>
                <a:latin typeface="맑은 고딕" panose="020B0503020000020004" pitchFamily="50" charset="-127"/>
              </a:rPr>
              <a:t>가 상단 동력이자 손실 부담</a:t>
            </a:r>
            <a:r>
              <a:rPr lang="en-US" altLang="ko-KR" sz="1100">
                <a:solidFill>
                  <a:srgbClr val="8B95AC"/>
                </a:solidFill>
                <a:latin typeface="맑은 고딕" panose="020B0503020000020004" pitchFamily="50" charset="-127"/>
              </a:rPr>
              <a:t>.</a:t>
            </a:r>
            <a:endParaRPr lang="ko-KR" altLang="en-US" sz="1100">
              <a:solidFill>
                <a:srgbClr val="8B95AC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BD85F47A-DA01-F8C0-9162-B1F3388421FD}"/>
              </a:ext>
            </a:extLst>
          </p:cNvPr>
          <p:cNvSpPr txBox="1"/>
          <p:nvPr/>
        </p:nvSpPr>
        <p:spPr>
          <a:xfrm>
            <a:off x="9220200" y="4826000"/>
            <a:ext cx="1905000" cy="384721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algn="r"/>
            <a:r>
              <a:rPr lang="en-US" altLang="ko-KR" sz="2500" b="1">
                <a:solidFill>
                  <a:srgbClr val="FF6B6B"/>
                </a:solidFill>
                <a:latin typeface="맑은 고딕" panose="020B0503020000020004" pitchFamily="50" charset="-127"/>
              </a:rPr>
              <a:t>-$4.9B</a:t>
            </a:r>
            <a:endParaRPr lang="ko-KR" altLang="en-US" sz="2500" b="1">
              <a:solidFill>
                <a:srgbClr val="FF6B6B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9" name="직사각형 18">
            <a:extLst>
              <a:ext uri="{FF2B5EF4-FFF2-40B4-BE49-F238E27FC236}">
                <a16:creationId xmlns:a16="http://schemas.microsoft.com/office/drawing/2014/main" id="{589E3E06-FCC6-01B0-2C9F-996E22AFF0EF}"/>
              </a:ext>
            </a:extLst>
          </p:cNvPr>
          <p:cNvSpPr/>
          <p:nvPr/>
        </p:nvSpPr>
        <p:spPr>
          <a:xfrm>
            <a:off x="812800" y="6350000"/>
            <a:ext cx="10566400" cy="12700"/>
          </a:xfrm>
          <a:prstGeom prst="rect">
            <a:avLst/>
          </a:prstGeom>
          <a:solidFill>
            <a:srgbClr val="27304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15513EEC-EB77-2B55-8134-A385C6E38C18}"/>
              </a:ext>
            </a:extLst>
          </p:cNvPr>
          <p:cNvSpPr txBox="1"/>
          <p:nvPr/>
        </p:nvSpPr>
        <p:spPr>
          <a:xfrm>
            <a:off x="812800" y="6426200"/>
            <a:ext cx="9677400" cy="130805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ko-KR" altLang="en-US" sz="850">
                <a:solidFill>
                  <a:srgbClr val="8B95AC"/>
                </a:solidFill>
                <a:latin typeface="맑은 고딕" panose="020B0503020000020004" pitchFamily="50" charset="-127"/>
              </a:rPr>
              <a:t>자료</a:t>
            </a:r>
            <a:r>
              <a:rPr lang="en-US" altLang="ko-KR" sz="850">
                <a:solidFill>
                  <a:srgbClr val="8B95AC"/>
                </a:solidFill>
                <a:latin typeface="맑은 고딕" panose="020B0503020000020004" pitchFamily="50" charset="-127"/>
              </a:rPr>
              <a:t>: S-1 · NPR·CBS·CNBC·Fortune · Morningstar·Via Satellite·Sacra (</a:t>
            </a:r>
            <a:r>
              <a:rPr lang="ko-KR" altLang="en-US" sz="850">
                <a:solidFill>
                  <a:srgbClr val="8B95AC"/>
                </a:solidFill>
                <a:latin typeface="맑은 고딕" panose="020B0503020000020004" pitchFamily="50" charset="-127"/>
              </a:rPr>
              <a:t>기준일 </a:t>
            </a:r>
            <a:r>
              <a:rPr lang="en-US" altLang="ko-KR" sz="850">
                <a:solidFill>
                  <a:srgbClr val="8B95AC"/>
                </a:solidFill>
                <a:latin typeface="맑은 고딕" panose="020B0503020000020004" pitchFamily="50" charset="-127"/>
              </a:rPr>
              <a:t>2026-06-15)</a:t>
            </a:r>
            <a:endParaRPr lang="ko-KR" altLang="en-US" sz="850">
              <a:solidFill>
                <a:srgbClr val="8B95AC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8D49BD81-F3BE-9A9C-4772-C1ECDEDE008A}"/>
              </a:ext>
            </a:extLst>
          </p:cNvPr>
          <p:cNvSpPr txBox="1"/>
          <p:nvPr/>
        </p:nvSpPr>
        <p:spPr>
          <a:xfrm>
            <a:off x="10490200" y="6426200"/>
            <a:ext cx="889000" cy="130805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algn="r"/>
            <a:r>
              <a:rPr lang="en-US" altLang="ko-KR" sz="850">
                <a:solidFill>
                  <a:srgbClr val="8B95AC"/>
                </a:solidFill>
                <a:latin typeface="맑은 고딕" panose="020B0503020000020004" pitchFamily="50" charset="-127"/>
              </a:rPr>
              <a:t>02 / 30</a:t>
            </a:r>
            <a:endParaRPr lang="ko-KR" altLang="en-US" sz="850">
              <a:solidFill>
                <a:srgbClr val="8B95AC"/>
              </a:solidFill>
              <a:latin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13687758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0E1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B925D19-C057-8DA3-0D7C-FF5717F426B2}"/>
              </a:ext>
            </a:extLst>
          </p:cNvPr>
          <p:cNvSpPr txBox="1"/>
          <p:nvPr/>
        </p:nvSpPr>
        <p:spPr>
          <a:xfrm>
            <a:off x="812800" y="584200"/>
            <a:ext cx="940963" cy="161583"/>
          </a:xfrm>
          <a:prstGeom prst="rect">
            <a:avLst/>
          </a:prstGeom>
          <a:solidFill>
            <a:srgbClr val="3DAEFF"/>
          </a:solidFill>
        </p:spPr>
        <p:txBody>
          <a:bodyPr vert="horz" wrap="none" lIns="139700" tIns="0" rIns="139700" bIns="0" rtlCol="0">
            <a:spAutoFit/>
          </a:bodyPr>
          <a:lstStyle/>
          <a:p>
            <a:r>
              <a:rPr lang="en-US" altLang="ko-KR" sz="1050" b="1">
                <a:solidFill>
                  <a:srgbClr val="06080F"/>
                </a:solidFill>
                <a:latin typeface="맑은 고딕" panose="020B0503020000020004" pitchFamily="50" charset="-127"/>
              </a:rPr>
              <a:t>KEY RISKS</a:t>
            </a:r>
            <a:endParaRPr lang="ko-KR" altLang="en-US" sz="1050" b="1">
              <a:solidFill>
                <a:srgbClr val="06080F"/>
              </a:solidFill>
              <a:latin typeface="맑은 고딕" panose="020B0503020000020004" pitchFamily="50" charset="-127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80BEB34-1A09-BC96-6EB7-B41E59B38F09}"/>
              </a:ext>
            </a:extLst>
          </p:cNvPr>
          <p:cNvSpPr txBox="1"/>
          <p:nvPr/>
        </p:nvSpPr>
        <p:spPr>
          <a:xfrm>
            <a:off x="812800" y="914400"/>
            <a:ext cx="10566400" cy="384721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2500" b="1">
                <a:solidFill>
                  <a:srgbClr val="E9EDF6"/>
                </a:solidFill>
                <a:latin typeface="맑은 고딕" panose="020B0503020000020004" pitchFamily="50" charset="-127"/>
              </a:rPr>
              <a:t>핵심 리스크 </a:t>
            </a:r>
            <a:r>
              <a:rPr lang="en-US" altLang="ko-KR" sz="2500" b="1">
                <a:solidFill>
                  <a:srgbClr val="E9EDF6"/>
                </a:solidFill>
                <a:latin typeface="맑은 고딕" panose="020B0503020000020004" pitchFamily="50" charset="-127"/>
              </a:rPr>
              <a:t>— </a:t>
            </a:r>
            <a:r>
              <a:rPr lang="ko-KR" altLang="en-US" sz="2500" b="1">
                <a:solidFill>
                  <a:srgbClr val="E9EDF6"/>
                </a:solidFill>
                <a:latin typeface="맑은 고딕" panose="020B0503020000020004" pitchFamily="50" charset="-127"/>
              </a:rPr>
              <a:t>적자</a:t>
            </a:r>
            <a:r>
              <a:rPr lang="en-US" altLang="ko-KR" sz="2500" b="1">
                <a:solidFill>
                  <a:srgbClr val="E9EDF6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2500" b="1">
                <a:solidFill>
                  <a:srgbClr val="E9EDF6"/>
                </a:solidFill>
                <a:latin typeface="맑은 고딕" panose="020B0503020000020004" pitchFamily="50" charset="-127"/>
              </a:rPr>
              <a:t>밸류에이션</a:t>
            </a:r>
            <a:r>
              <a:rPr lang="en-US" altLang="ko-KR" sz="2500" b="1">
                <a:solidFill>
                  <a:srgbClr val="E9EDF6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2500" b="1">
                <a:solidFill>
                  <a:srgbClr val="E9EDF6"/>
                </a:solidFill>
                <a:latin typeface="맑은 고딕" panose="020B0503020000020004" pitchFamily="50" charset="-127"/>
              </a:rPr>
              <a:t>지배구조</a:t>
            </a:r>
            <a:r>
              <a:rPr lang="en-US" altLang="ko-KR" sz="2500" b="1">
                <a:solidFill>
                  <a:srgbClr val="E9EDF6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2500" b="1">
                <a:solidFill>
                  <a:srgbClr val="E9EDF6"/>
                </a:solidFill>
                <a:latin typeface="맑은 고딕" panose="020B0503020000020004" pitchFamily="50" charset="-127"/>
              </a:rPr>
              <a:t>실행</a:t>
            </a:r>
          </a:p>
        </p:txBody>
      </p:sp>
      <p:sp>
        <p:nvSpPr>
          <p:cNvPr id="4" name="직사각형 3">
            <a:extLst>
              <a:ext uri="{FF2B5EF4-FFF2-40B4-BE49-F238E27FC236}">
                <a16:creationId xmlns:a16="http://schemas.microsoft.com/office/drawing/2014/main" id="{0DCABD52-7150-58C4-FAC5-9EAD882DDA88}"/>
              </a:ext>
            </a:extLst>
          </p:cNvPr>
          <p:cNvSpPr/>
          <p:nvPr/>
        </p:nvSpPr>
        <p:spPr>
          <a:xfrm>
            <a:off x="812800" y="2057400"/>
            <a:ext cx="3369733" cy="1676400"/>
          </a:xfrm>
          <a:prstGeom prst="rect">
            <a:avLst/>
          </a:prstGeom>
          <a:solidFill>
            <a:srgbClr val="151C2E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71C369C-F806-D647-44B8-167375C364B2}"/>
              </a:ext>
            </a:extLst>
          </p:cNvPr>
          <p:cNvSpPr txBox="1"/>
          <p:nvPr/>
        </p:nvSpPr>
        <p:spPr>
          <a:xfrm>
            <a:off x="1016000" y="2260600"/>
            <a:ext cx="2963333" cy="230832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1500" b="1">
                <a:solidFill>
                  <a:srgbClr val="FF6B6B"/>
                </a:solidFill>
                <a:latin typeface="맑은 고딕" panose="020B0503020000020004" pitchFamily="50" charset="-127"/>
              </a:rPr>
              <a:t>01</a:t>
            </a:r>
            <a:endParaRPr lang="ko-KR" altLang="en-US" sz="1500" b="1">
              <a:solidFill>
                <a:srgbClr val="FF6B6B"/>
              </a:solidFill>
              <a:latin typeface="맑은 고딕" panose="020B0503020000020004" pitchFamily="50" charset="-127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A4BA810-2E78-CEF2-D9CB-DFAC1172C219}"/>
              </a:ext>
            </a:extLst>
          </p:cNvPr>
          <p:cNvSpPr txBox="1"/>
          <p:nvPr/>
        </p:nvSpPr>
        <p:spPr>
          <a:xfrm>
            <a:off x="1016000" y="2616200"/>
            <a:ext cx="2963333" cy="19236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1250" b="1">
                <a:solidFill>
                  <a:srgbClr val="E9EDF6"/>
                </a:solidFill>
                <a:latin typeface="맑은 고딕" panose="020B0503020000020004" pitchFamily="50" charset="-127"/>
              </a:rPr>
              <a:t>GAAP </a:t>
            </a:r>
            <a:r>
              <a:rPr lang="ko-KR" altLang="en-US" sz="1250" b="1">
                <a:solidFill>
                  <a:srgbClr val="E9EDF6"/>
                </a:solidFill>
                <a:latin typeface="맑은 고딕" panose="020B0503020000020004" pitchFamily="50" charset="-127"/>
              </a:rPr>
              <a:t>적자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6AFEF9A-02A0-2FF2-9550-7BAA7E9D3FF2}"/>
              </a:ext>
            </a:extLst>
          </p:cNvPr>
          <p:cNvSpPr txBox="1"/>
          <p:nvPr/>
        </p:nvSpPr>
        <p:spPr>
          <a:xfrm>
            <a:off x="1016000" y="2946400"/>
            <a:ext cx="2963333" cy="307777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1000">
                <a:solidFill>
                  <a:srgbClr val="8B95AC"/>
                </a:solidFill>
                <a:latin typeface="맑은 고딕" panose="020B0503020000020004" pitchFamily="50" charset="-127"/>
              </a:rPr>
              <a:t>2025 </a:t>
            </a:r>
            <a:r>
              <a:rPr lang="ko-KR" altLang="en-US" sz="1000">
                <a:solidFill>
                  <a:srgbClr val="8B95AC"/>
                </a:solidFill>
                <a:latin typeface="맑은 고딕" panose="020B0503020000020004" pitchFamily="50" charset="-127"/>
              </a:rPr>
              <a:t>순손실 </a:t>
            </a:r>
            <a:r>
              <a:rPr lang="en-US" altLang="ko-KR" sz="1000">
                <a:solidFill>
                  <a:srgbClr val="8B95AC"/>
                </a:solidFill>
                <a:latin typeface="맑은 고딕" panose="020B0503020000020004" pitchFamily="50" charset="-127"/>
              </a:rPr>
              <a:t>$4.9B·</a:t>
            </a:r>
            <a:r>
              <a:rPr lang="ko-KR" altLang="en-US" sz="1000">
                <a:solidFill>
                  <a:srgbClr val="8B95AC"/>
                </a:solidFill>
                <a:latin typeface="맑은 고딕" panose="020B0503020000020004" pitchFamily="50" charset="-127"/>
              </a:rPr>
              <a:t>누적결손 </a:t>
            </a:r>
            <a:r>
              <a:rPr lang="en-US" altLang="ko-KR" sz="1000">
                <a:solidFill>
                  <a:srgbClr val="8B95AC"/>
                </a:solidFill>
                <a:latin typeface="맑은 고딕" panose="020B0503020000020004" pitchFamily="50" charset="-127"/>
              </a:rPr>
              <a:t>$41.3B. </a:t>
            </a:r>
            <a:r>
              <a:rPr lang="ko-KR" altLang="en-US" sz="1000">
                <a:solidFill>
                  <a:srgbClr val="8B95AC"/>
                </a:solidFill>
                <a:latin typeface="맑은 고딕" panose="020B0503020000020004" pitchFamily="50" charset="-127"/>
              </a:rPr>
              <a:t>회계상 흑자 전환 시점 불확실</a:t>
            </a:r>
            <a:r>
              <a:rPr lang="en-US" altLang="ko-KR" sz="1000">
                <a:solidFill>
                  <a:srgbClr val="8B95AC"/>
                </a:solidFill>
                <a:latin typeface="맑은 고딕" panose="020B0503020000020004" pitchFamily="50" charset="-127"/>
              </a:rPr>
              <a:t>.</a:t>
            </a:r>
            <a:endParaRPr lang="ko-KR" altLang="en-US" sz="1000">
              <a:solidFill>
                <a:srgbClr val="8B95AC"/>
              </a:solidFill>
              <a:latin typeface="맑은 고딕" panose="020B0503020000020004" pitchFamily="50" charset="-127"/>
            </a:endParaRPr>
          </a:p>
        </p:txBody>
      </p:sp>
      <p:sp>
        <p:nvSpPr>
          <p:cNvPr id="8" name="직사각형 7">
            <a:extLst>
              <a:ext uri="{FF2B5EF4-FFF2-40B4-BE49-F238E27FC236}">
                <a16:creationId xmlns:a16="http://schemas.microsoft.com/office/drawing/2014/main" id="{F9D3EE9E-FA87-97A9-621A-D128AB2818A0}"/>
              </a:ext>
            </a:extLst>
          </p:cNvPr>
          <p:cNvSpPr/>
          <p:nvPr/>
        </p:nvSpPr>
        <p:spPr>
          <a:xfrm>
            <a:off x="4411133" y="2057400"/>
            <a:ext cx="3369734" cy="1676400"/>
          </a:xfrm>
          <a:prstGeom prst="rect">
            <a:avLst/>
          </a:prstGeom>
          <a:solidFill>
            <a:srgbClr val="151C2E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718C3AD-B080-7447-6D35-3DCE25F09B91}"/>
              </a:ext>
            </a:extLst>
          </p:cNvPr>
          <p:cNvSpPr txBox="1"/>
          <p:nvPr/>
        </p:nvSpPr>
        <p:spPr>
          <a:xfrm>
            <a:off x="4614333" y="2260600"/>
            <a:ext cx="2963333" cy="230832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1500" b="1">
                <a:solidFill>
                  <a:srgbClr val="FF6B6B"/>
                </a:solidFill>
                <a:latin typeface="맑은 고딕" panose="020B0503020000020004" pitchFamily="50" charset="-127"/>
              </a:rPr>
              <a:t>02</a:t>
            </a:r>
            <a:endParaRPr lang="ko-KR" altLang="en-US" sz="1500" b="1">
              <a:solidFill>
                <a:srgbClr val="FF6B6B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8D4C459-2B56-EE64-3942-EF38EA776B18}"/>
              </a:ext>
            </a:extLst>
          </p:cNvPr>
          <p:cNvSpPr txBox="1"/>
          <p:nvPr/>
        </p:nvSpPr>
        <p:spPr>
          <a:xfrm>
            <a:off x="4614333" y="2616200"/>
            <a:ext cx="2963333" cy="19236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250" b="1">
                <a:solidFill>
                  <a:srgbClr val="E9EDF6"/>
                </a:solidFill>
                <a:latin typeface="맑은 고딕" panose="020B0503020000020004" pitchFamily="50" charset="-127"/>
              </a:rPr>
              <a:t>밸류에이션 부담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5B41FB8-9B5B-7D30-B6C1-662EFFF6DE24}"/>
              </a:ext>
            </a:extLst>
          </p:cNvPr>
          <p:cNvSpPr txBox="1"/>
          <p:nvPr/>
        </p:nvSpPr>
        <p:spPr>
          <a:xfrm>
            <a:off x="4614333" y="2946400"/>
            <a:ext cx="2963333" cy="307777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000">
                <a:solidFill>
                  <a:srgbClr val="8B95AC"/>
                </a:solidFill>
                <a:latin typeface="맑은 고딕" panose="020B0503020000020004" pitchFamily="50" charset="-127"/>
              </a:rPr>
              <a:t>시총 ≈ 매출 </a:t>
            </a:r>
            <a:r>
              <a:rPr lang="en-US" altLang="ko-KR" sz="1000">
                <a:solidFill>
                  <a:srgbClr val="8B95AC"/>
                </a:solidFill>
                <a:latin typeface="맑은 고딕" panose="020B0503020000020004" pitchFamily="50" charset="-127"/>
              </a:rPr>
              <a:t>118</a:t>
            </a:r>
            <a:r>
              <a:rPr lang="ko-KR" altLang="en-US" sz="1000">
                <a:solidFill>
                  <a:srgbClr val="8B95AC"/>
                </a:solidFill>
                <a:latin typeface="맑은 고딕" panose="020B0503020000020004" pitchFamily="50" charset="-127"/>
              </a:rPr>
              <a:t>배</a:t>
            </a:r>
            <a:r>
              <a:rPr lang="en-US" altLang="ko-KR" sz="1000">
                <a:solidFill>
                  <a:srgbClr val="8B95AC"/>
                </a:solidFill>
                <a:latin typeface="맑은 고딕" panose="020B0503020000020004" pitchFamily="50" charset="-127"/>
              </a:rPr>
              <a:t>. AI </a:t>
            </a:r>
            <a:r>
              <a:rPr lang="ko-KR" altLang="en-US" sz="1000">
                <a:solidFill>
                  <a:srgbClr val="8B95AC"/>
                </a:solidFill>
                <a:latin typeface="맑은 고딕" panose="020B0503020000020004" pitchFamily="50" charset="-127"/>
              </a:rPr>
              <a:t>서사 의존 </a:t>
            </a:r>
            <a:r>
              <a:rPr lang="en-US" altLang="ko-KR" sz="1000">
                <a:solidFill>
                  <a:srgbClr val="8B95AC"/>
                </a:solidFill>
                <a:latin typeface="맑은 고딕" panose="020B0503020000020004" pitchFamily="50" charset="-127"/>
              </a:rPr>
              <a:t>— </a:t>
            </a:r>
            <a:r>
              <a:rPr lang="ko-KR" altLang="en-US" sz="1000">
                <a:solidFill>
                  <a:srgbClr val="8B95AC"/>
                </a:solidFill>
                <a:latin typeface="맑은 고딕" panose="020B0503020000020004" pitchFamily="50" charset="-127"/>
              </a:rPr>
              <a:t>기대 미달 시 조정 위험</a:t>
            </a:r>
            <a:r>
              <a:rPr lang="en-US" altLang="ko-KR" sz="1000">
                <a:solidFill>
                  <a:srgbClr val="8B95AC"/>
                </a:solidFill>
                <a:latin typeface="맑은 고딕" panose="020B0503020000020004" pitchFamily="50" charset="-127"/>
              </a:rPr>
              <a:t>.</a:t>
            </a:r>
            <a:endParaRPr lang="ko-KR" altLang="en-US" sz="1000">
              <a:solidFill>
                <a:srgbClr val="8B95AC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2" name="직사각형 11">
            <a:extLst>
              <a:ext uri="{FF2B5EF4-FFF2-40B4-BE49-F238E27FC236}">
                <a16:creationId xmlns:a16="http://schemas.microsoft.com/office/drawing/2014/main" id="{EA2A22C1-17B8-B141-7618-DB0309DBE541}"/>
              </a:ext>
            </a:extLst>
          </p:cNvPr>
          <p:cNvSpPr/>
          <p:nvPr/>
        </p:nvSpPr>
        <p:spPr>
          <a:xfrm>
            <a:off x="8009467" y="2057400"/>
            <a:ext cx="3369733" cy="1676400"/>
          </a:xfrm>
          <a:prstGeom prst="rect">
            <a:avLst/>
          </a:prstGeom>
          <a:solidFill>
            <a:srgbClr val="151C2E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A0D36AE-F725-1BA4-574E-268E134594F5}"/>
              </a:ext>
            </a:extLst>
          </p:cNvPr>
          <p:cNvSpPr txBox="1"/>
          <p:nvPr/>
        </p:nvSpPr>
        <p:spPr>
          <a:xfrm>
            <a:off x="8212667" y="2260600"/>
            <a:ext cx="2963333" cy="230832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1500" b="1">
                <a:solidFill>
                  <a:srgbClr val="FF6B6B"/>
                </a:solidFill>
                <a:latin typeface="맑은 고딕" panose="020B0503020000020004" pitchFamily="50" charset="-127"/>
              </a:rPr>
              <a:t>03</a:t>
            </a:r>
            <a:endParaRPr lang="ko-KR" altLang="en-US" sz="1500" b="1">
              <a:solidFill>
                <a:srgbClr val="FF6B6B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64F29AA-F8B3-39EE-24FF-CB26EB50C988}"/>
              </a:ext>
            </a:extLst>
          </p:cNvPr>
          <p:cNvSpPr txBox="1"/>
          <p:nvPr/>
        </p:nvSpPr>
        <p:spPr>
          <a:xfrm>
            <a:off x="8212667" y="2616200"/>
            <a:ext cx="2963333" cy="19236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1250" b="1">
                <a:solidFill>
                  <a:srgbClr val="E9EDF6"/>
                </a:solidFill>
                <a:latin typeface="맑은 고딕" panose="020B0503020000020004" pitchFamily="50" charset="-127"/>
              </a:rPr>
              <a:t>xAI </a:t>
            </a:r>
            <a:r>
              <a:rPr lang="ko-KR" altLang="en-US" sz="1250" b="1">
                <a:solidFill>
                  <a:srgbClr val="E9EDF6"/>
                </a:solidFill>
                <a:latin typeface="맑은 고딕" panose="020B0503020000020004" pitchFamily="50" charset="-127"/>
              </a:rPr>
              <a:t>손실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27CD5D2A-C62C-1A5F-FCEB-23AA776BA370}"/>
              </a:ext>
            </a:extLst>
          </p:cNvPr>
          <p:cNvSpPr txBox="1"/>
          <p:nvPr/>
        </p:nvSpPr>
        <p:spPr>
          <a:xfrm>
            <a:off x="8212667" y="2946400"/>
            <a:ext cx="2963333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000">
                <a:solidFill>
                  <a:srgbClr val="8B95AC"/>
                </a:solidFill>
                <a:latin typeface="맑은 고딕" panose="020B0503020000020004" pitchFamily="50" charset="-127"/>
              </a:rPr>
              <a:t>영업손실 </a:t>
            </a:r>
            <a:r>
              <a:rPr lang="en-US" altLang="ko-KR" sz="1000">
                <a:solidFill>
                  <a:srgbClr val="8B95AC"/>
                </a:solidFill>
                <a:latin typeface="맑은 고딕" panose="020B0503020000020004" pitchFamily="50" charset="-127"/>
              </a:rPr>
              <a:t>$6.4B. AI </a:t>
            </a:r>
            <a:r>
              <a:rPr lang="ko-KR" altLang="en-US" sz="1000">
                <a:solidFill>
                  <a:srgbClr val="8B95AC"/>
                </a:solidFill>
                <a:latin typeface="맑은 고딕" panose="020B0503020000020004" pitchFamily="50" charset="-127"/>
              </a:rPr>
              <a:t>옵션 가치 </a:t>
            </a:r>
            <a:r>
              <a:rPr lang="en-US" altLang="ko-KR" sz="1000">
                <a:solidFill>
                  <a:srgbClr val="8B95AC"/>
                </a:solidFill>
                <a:latin typeface="맑은 고딕" panose="020B0503020000020004" pitchFamily="50" charset="-127"/>
              </a:rPr>
              <a:t>vs </a:t>
            </a:r>
            <a:r>
              <a:rPr lang="ko-KR" altLang="en-US" sz="1000">
                <a:solidFill>
                  <a:srgbClr val="8B95AC"/>
                </a:solidFill>
                <a:latin typeface="맑은 고딕" panose="020B0503020000020004" pitchFamily="50" charset="-127"/>
              </a:rPr>
              <a:t>대규모 현금 소모</a:t>
            </a:r>
            <a:r>
              <a:rPr lang="en-US" altLang="ko-KR" sz="1000">
                <a:solidFill>
                  <a:srgbClr val="8B95AC"/>
                </a:solidFill>
                <a:latin typeface="맑은 고딕" panose="020B0503020000020004" pitchFamily="50" charset="-127"/>
              </a:rPr>
              <a:t>.</a:t>
            </a:r>
            <a:endParaRPr lang="ko-KR" altLang="en-US" sz="1000">
              <a:solidFill>
                <a:srgbClr val="8B95AC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6" name="직사각형 15">
            <a:extLst>
              <a:ext uri="{FF2B5EF4-FFF2-40B4-BE49-F238E27FC236}">
                <a16:creationId xmlns:a16="http://schemas.microsoft.com/office/drawing/2014/main" id="{E11FA347-3F78-2EEA-0B19-EB056416724A}"/>
              </a:ext>
            </a:extLst>
          </p:cNvPr>
          <p:cNvSpPr/>
          <p:nvPr/>
        </p:nvSpPr>
        <p:spPr>
          <a:xfrm>
            <a:off x="812800" y="3937000"/>
            <a:ext cx="3369733" cy="1676400"/>
          </a:xfrm>
          <a:prstGeom prst="rect">
            <a:avLst/>
          </a:prstGeom>
          <a:solidFill>
            <a:srgbClr val="151C2E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84D14CB1-7CC9-9BC3-2102-5C7ADA99DCF4}"/>
              </a:ext>
            </a:extLst>
          </p:cNvPr>
          <p:cNvSpPr txBox="1"/>
          <p:nvPr/>
        </p:nvSpPr>
        <p:spPr>
          <a:xfrm>
            <a:off x="1016000" y="4140200"/>
            <a:ext cx="2963333" cy="230832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1500" b="1">
                <a:solidFill>
                  <a:srgbClr val="FF6B6B"/>
                </a:solidFill>
                <a:latin typeface="맑은 고딕" panose="020B0503020000020004" pitchFamily="50" charset="-127"/>
              </a:rPr>
              <a:t>04</a:t>
            </a:r>
            <a:endParaRPr lang="ko-KR" altLang="en-US" sz="1500" b="1">
              <a:solidFill>
                <a:srgbClr val="FF6B6B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37C158A3-B099-1FA8-8817-9F0CDDBF91CC}"/>
              </a:ext>
            </a:extLst>
          </p:cNvPr>
          <p:cNvSpPr txBox="1"/>
          <p:nvPr/>
        </p:nvSpPr>
        <p:spPr>
          <a:xfrm>
            <a:off x="1016000" y="4495800"/>
            <a:ext cx="2963333" cy="19236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250" b="1">
                <a:solidFill>
                  <a:srgbClr val="E9EDF6"/>
                </a:solidFill>
                <a:latin typeface="맑은 고딕" panose="020B0503020000020004" pitchFamily="50" charset="-127"/>
              </a:rPr>
              <a:t>지배구조</a:t>
            </a:r>
            <a:r>
              <a:rPr lang="en-US" altLang="ko-KR" sz="1250" b="1">
                <a:solidFill>
                  <a:srgbClr val="E9EDF6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1250" b="1">
                <a:solidFill>
                  <a:srgbClr val="E9EDF6"/>
                </a:solidFill>
                <a:latin typeface="맑은 고딕" panose="020B0503020000020004" pitchFamily="50" charset="-127"/>
              </a:rPr>
              <a:t>키맨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222062CE-58A7-6BB6-EDA9-F929C1AFEFB9}"/>
              </a:ext>
            </a:extLst>
          </p:cNvPr>
          <p:cNvSpPr txBox="1"/>
          <p:nvPr/>
        </p:nvSpPr>
        <p:spPr>
          <a:xfrm>
            <a:off x="1016000" y="4826000"/>
            <a:ext cx="2963333" cy="307777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000">
                <a:solidFill>
                  <a:srgbClr val="8B95AC"/>
                </a:solidFill>
                <a:latin typeface="맑은 고딕" panose="020B0503020000020004" pitchFamily="50" charset="-127"/>
              </a:rPr>
              <a:t>머스크 의결권 </a:t>
            </a:r>
            <a:r>
              <a:rPr lang="en-US" altLang="ko-KR" sz="1000">
                <a:solidFill>
                  <a:srgbClr val="8B95AC"/>
                </a:solidFill>
                <a:latin typeface="맑은 고딕" panose="020B0503020000020004" pitchFamily="50" charset="-127"/>
              </a:rPr>
              <a:t>85%. </a:t>
            </a:r>
            <a:r>
              <a:rPr lang="ko-KR" altLang="en-US" sz="1000">
                <a:solidFill>
                  <a:srgbClr val="8B95AC"/>
                </a:solidFill>
                <a:latin typeface="맑은 고딕" panose="020B0503020000020004" pitchFamily="50" charset="-127"/>
              </a:rPr>
              <a:t>소액주주 권한 제한</a:t>
            </a:r>
            <a:r>
              <a:rPr lang="en-US" altLang="ko-KR" sz="1000">
                <a:solidFill>
                  <a:srgbClr val="8B95AC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1000">
                <a:solidFill>
                  <a:srgbClr val="8B95AC"/>
                </a:solidFill>
                <a:latin typeface="맑은 고딕" panose="020B0503020000020004" pitchFamily="50" charset="-127"/>
              </a:rPr>
              <a:t>키맨 리스크</a:t>
            </a:r>
            <a:r>
              <a:rPr lang="en-US" altLang="ko-KR" sz="1000">
                <a:solidFill>
                  <a:srgbClr val="8B95AC"/>
                </a:solidFill>
                <a:latin typeface="맑은 고딕" panose="020B0503020000020004" pitchFamily="50" charset="-127"/>
              </a:rPr>
              <a:t>.</a:t>
            </a:r>
            <a:endParaRPr lang="ko-KR" altLang="en-US" sz="1000">
              <a:solidFill>
                <a:srgbClr val="8B95AC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0" name="직사각형 19">
            <a:extLst>
              <a:ext uri="{FF2B5EF4-FFF2-40B4-BE49-F238E27FC236}">
                <a16:creationId xmlns:a16="http://schemas.microsoft.com/office/drawing/2014/main" id="{8BC9956D-3D7D-127D-2132-F7954528C72D}"/>
              </a:ext>
            </a:extLst>
          </p:cNvPr>
          <p:cNvSpPr/>
          <p:nvPr/>
        </p:nvSpPr>
        <p:spPr>
          <a:xfrm>
            <a:off x="4411133" y="3937000"/>
            <a:ext cx="3369734" cy="1676400"/>
          </a:xfrm>
          <a:prstGeom prst="rect">
            <a:avLst/>
          </a:prstGeom>
          <a:solidFill>
            <a:srgbClr val="151C2E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A3201E46-2B0F-507A-E9FB-846AE2B8949A}"/>
              </a:ext>
            </a:extLst>
          </p:cNvPr>
          <p:cNvSpPr txBox="1"/>
          <p:nvPr/>
        </p:nvSpPr>
        <p:spPr>
          <a:xfrm>
            <a:off x="4614333" y="4140200"/>
            <a:ext cx="2963333" cy="230832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1500" b="1">
                <a:solidFill>
                  <a:srgbClr val="FF6B6B"/>
                </a:solidFill>
                <a:latin typeface="맑은 고딕" panose="020B0503020000020004" pitchFamily="50" charset="-127"/>
              </a:rPr>
              <a:t>05</a:t>
            </a:r>
            <a:endParaRPr lang="ko-KR" altLang="en-US" sz="1500" b="1">
              <a:solidFill>
                <a:srgbClr val="FF6B6B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D324B61E-4E6C-8056-786E-3248A7427B8B}"/>
              </a:ext>
            </a:extLst>
          </p:cNvPr>
          <p:cNvSpPr txBox="1"/>
          <p:nvPr/>
        </p:nvSpPr>
        <p:spPr>
          <a:xfrm>
            <a:off x="4614333" y="4495800"/>
            <a:ext cx="2963333" cy="19236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1250" b="1">
                <a:solidFill>
                  <a:srgbClr val="E9EDF6"/>
                </a:solidFill>
                <a:latin typeface="맑은 고딕" panose="020B0503020000020004" pitchFamily="50" charset="-127"/>
              </a:rPr>
              <a:t>Starship </a:t>
            </a:r>
            <a:r>
              <a:rPr lang="ko-KR" altLang="en-US" sz="1250" b="1">
                <a:solidFill>
                  <a:srgbClr val="E9EDF6"/>
                </a:solidFill>
                <a:latin typeface="맑은 고딕" panose="020B0503020000020004" pitchFamily="50" charset="-127"/>
              </a:rPr>
              <a:t>실행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DD8ACD9C-3A52-74E5-45F6-190169260681}"/>
              </a:ext>
            </a:extLst>
          </p:cNvPr>
          <p:cNvSpPr txBox="1"/>
          <p:nvPr/>
        </p:nvSpPr>
        <p:spPr>
          <a:xfrm>
            <a:off x="4614333" y="4826000"/>
            <a:ext cx="2963333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1000">
                <a:solidFill>
                  <a:srgbClr val="8B95AC"/>
                </a:solidFill>
                <a:latin typeface="맑은 고딕" panose="020B0503020000020004" pitchFamily="50" charset="-127"/>
              </a:rPr>
              <a:t>IPO </a:t>
            </a:r>
            <a:r>
              <a:rPr lang="ko-KR" altLang="en-US" sz="1000">
                <a:solidFill>
                  <a:srgbClr val="8B95AC"/>
                </a:solidFill>
                <a:latin typeface="맑은 고딕" panose="020B0503020000020004" pitchFamily="50" charset="-127"/>
              </a:rPr>
              <a:t>시점 궤도 미입증</a:t>
            </a:r>
            <a:r>
              <a:rPr lang="en-US" altLang="ko-KR" sz="1000">
                <a:solidFill>
                  <a:srgbClr val="8B95AC"/>
                </a:solidFill>
                <a:latin typeface="맑은 고딕" panose="020B0503020000020004" pitchFamily="50" charset="-127"/>
              </a:rPr>
              <a:t>. </a:t>
            </a:r>
            <a:r>
              <a:rPr lang="ko-KR" altLang="en-US" sz="1000">
                <a:solidFill>
                  <a:srgbClr val="8B95AC"/>
                </a:solidFill>
                <a:latin typeface="맑은 고딕" panose="020B0503020000020004" pitchFamily="50" charset="-127"/>
              </a:rPr>
              <a:t>차세대 성장의 전제가 미완</a:t>
            </a:r>
            <a:r>
              <a:rPr lang="en-US" altLang="ko-KR" sz="1000">
                <a:solidFill>
                  <a:srgbClr val="8B95AC"/>
                </a:solidFill>
                <a:latin typeface="맑은 고딕" panose="020B0503020000020004" pitchFamily="50" charset="-127"/>
              </a:rPr>
              <a:t>.</a:t>
            </a:r>
            <a:endParaRPr lang="ko-KR" altLang="en-US" sz="1000">
              <a:solidFill>
                <a:srgbClr val="8B95AC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4" name="직사각형 23">
            <a:extLst>
              <a:ext uri="{FF2B5EF4-FFF2-40B4-BE49-F238E27FC236}">
                <a16:creationId xmlns:a16="http://schemas.microsoft.com/office/drawing/2014/main" id="{75F2A3AA-74F5-3357-D429-6116005F7182}"/>
              </a:ext>
            </a:extLst>
          </p:cNvPr>
          <p:cNvSpPr/>
          <p:nvPr/>
        </p:nvSpPr>
        <p:spPr>
          <a:xfrm>
            <a:off x="8009467" y="3937000"/>
            <a:ext cx="3369733" cy="1676400"/>
          </a:xfrm>
          <a:prstGeom prst="rect">
            <a:avLst/>
          </a:prstGeom>
          <a:solidFill>
            <a:srgbClr val="151C2E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40528D55-10DE-CFEE-78B2-7E98E07CC089}"/>
              </a:ext>
            </a:extLst>
          </p:cNvPr>
          <p:cNvSpPr txBox="1"/>
          <p:nvPr/>
        </p:nvSpPr>
        <p:spPr>
          <a:xfrm>
            <a:off x="8212667" y="4140200"/>
            <a:ext cx="2963333" cy="230832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1500" b="1">
                <a:solidFill>
                  <a:srgbClr val="FF6B6B"/>
                </a:solidFill>
                <a:latin typeface="맑은 고딕" panose="020B0503020000020004" pitchFamily="50" charset="-127"/>
              </a:rPr>
              <a:t>06</a:t>
            </a:r>
            <a:endParaRPr lang="ko-KR" altLang="en-US" sz="1500" b="1">
              <a:solidFill>
                <a:srgbClr val="FF6B6B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80C88FF2-CB7D-95B0-FB41-87F1C34D3074}"/>
              </a:ext>
            </a:extLst>
          </p:cNvPr>
          <p:cNvSpPr txBox="1"/>
          <p:nvPr/>
        </p:nvSpPr>
        <p:spPr>
          <a:xfrm>
            <a:off x="8212667" y="4495800"/>
            <a:ext cx="2963333" cy="19236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250" b="1">
                <a:solidFill>
                  <a:srgbClr val="E9EDF6"/>
                </a:solidFill>
                <a:latin typeface="맑은 고딕" panose="020B0503020000020004" pitchFamily="50" charset="-127"/>
              </a:rPr>
              <a:t>경쟁</a:t>
            </a:r>
            <a:r>
              <a:rPr lang="en-US" altLang="ko-KR" sz="1250" b="1">
                <a:solidFill>
                  <a:srgbClr val="E9EDF6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1250" b="1">
                <a:solidFill>
                  <a:srgbClr val="E9EDF6"/>
                </a:solidFill>
                <a:latin typeface="맑은 고딕" panose="020B0503020000020004" pitchFamily="50" charset="-127"/>
              </a:rPr>
              <a:t>규제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CBF86803-97A9-B123-4225-45ACD690DB5E}"/>
              </a:ext>
            </a:extLst>
          </p:cNvPr>
          <p:cNvSpPr txBox="1"/>
          <p:nvPr/>
        </p:nvSpPr>
        <p:spPr>
          <a:xfrm>
            <a:off x="8212667" y="4826000"/>
            <a:ext cx="2963333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1000">
                <a:solidFill>
                  <a:srgbClr val="8B95AC"/>
                </a:solidFill>
                <a:latin typeface="맑은 고딕" panose="020B0503020000020004" pitchFamily="50" charset="-127"/>
              </a:rPr>
              <a:t>Kuiper </a:t>
            </a:r>
            <a:r>
              <a:rPr lang="ko-KR" altLang="en-US" sz="1000">
                <a:solidFill>
                  <a:srgbClr val="8B95AC"/>
                </a:solidFill>
                <a:latin typeface="맑은 고딕" panose="020B0503020000020004" pitchFamily="50" charset="-127"/>
              </a:rPr>
              <a:t>추격</a:t>
            </a:r>
            <a:r>
              <a:rPr lang="en-US" altLang="ko-KR" sz="1000">
                <a:solidFill>
                  <a:srgbClr val="8B95AC"/>
                </a:solidFill>
                <a:latin typeface="맑은 고딕" panose="020B0503020000020004" pitchFamily="50" charset="-127"/>
              </a:rPr>
              <a:t>·ARPU </a:t>
            </a:r>
            <a:r>
              <a:rPr lang="ko-KR" altLang="en-US" sz="1000">
                <a:solidFill>
                  <a:srgbClr val="8B95AC"/>
                </a:solidFill>
                <a:latin typeface="맑은 고딕" panose="020B0503020000020004" pitchFamily="50" charset="-127"/>
              </a:rPr>
              <a:t>하락</a:t>
            </a:r>
            <a:r>
              <a:rPr lang="en-US" altLang="ko-KR" sz="1000">
                <a:solidFill>
                  <a:srgbClr val="8B95AC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1000">
                <a:solidFill>
                  <a:srgbClr val="8B95AC"/>
                </a:solidFill>
                <a:latin typeface="맑은 고딕" panose="020B0503020000020004" pitchFamily="50" charset="-127"/>
              </a:rPr>
              <a:t>국가별 라이선스</a:t>
            </a:r>
            <a:r>
              <a:rPr lang="en-US" altLang="ko-KR" sz="1000">
                <a:solidFill>
                  <a:srgbClr val="8B95AC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1000">
                <a:solidFill>
                  <a:srgbClr val="8B95AC"/>
                </a:solidFill>
                <a:latin typeface="맑은 고딕" panose="020B0503020000020004" pitchFamily="50" charset="-127"/>
              </a:rPr>
              <a:t>지정학</a:t>
            </a:r>
            <a:r>
              <a:rPr lang="en-US" altLang="ko-KR" sz="1000">
                <a:solidFill>
                  <a:srgbClr val="8B95AC"/>
                </a:solidFill>
                <a:latin typeface="맑은 고딕" panose="020B0503020000020004" pitchFamily="50" charset="-127"/>
              </a:rPr>
              <a:t>.</a:t>
            </a:r>
            <a:endParaRPr lang="ko-KR" altLang="en-US" sz="1000">
              <a:solidFill>
                <a:srgbClr val="8B95AC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8" name="직사각형 27">
            <a:extLst>
              <a:ext uri="{FF2B5EF4-FFF2-40B4-BE49-F238E27FC236}">
                <a16:creationId xmlns:a16="http://schemas.microsoft.com/office/drawing/2014/main" id="{0D66B9FB-4F2E-9179-CFBF-2F926A02C878}"/>
              </a:ext>
            </a:extLst>
          </p:cNvPr>
          <p:cNvSpPr/>
          <p:nvPr/>
        </p:nvSpPr>
        <p:spPr>
          <a:xfrm>
            <a:off x="812800" y="6350000"/>
            <a:ext cx="10566400" cy="12700"/>
          </a:xfrm>
          <a:prstGeom prst="rect">
            <a:avLst/>
          </a:prstGeom>
          <a:solidFill>
            <a:srgbClr val="27304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C5FCEF52-4E61-B2E5-0BF1-DF1DF45701F0}"/>
              </a:ext>
            </a:extLst>
          </p:cNvPr>
          <p:cNvSpPr txBox="1"/>
          <p:nvPr/>
        </p:nvSpPr>
        <p:spPr>
          <a:xfrm>
            <a:off x="812800" y="6426200"/>
            <a:ext cx="9677400" cy="130805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ko-KR" altLang="en-US" sz="850">
                <a:solidFill>
                  <a:srgbClr val="8B95AC"/>
                </a:solidFill>
                <a:latin typeface="맑은 고딕" panose="020B0503020000020004" pitchFamily="50" charset="-127"/>
              </a:rPr>
              <a:t>자료</a:t>
            </a:r>
            <a:r>
              <a:rPr lang="en-US" altLang="ko-KR" sz="850">
                <a:solidFill>
                  <a:srgbClr val="8B95AC"/>
                </a:solidFill>
                <a:latin typeface="맑은 고딕" panose="020B0503020000020004" pitchFamily="50" charset="-127"/>
              </a:rPr>
              <a:t>: S-1 · NPR·CBS·CNBC·Fortune · Morningstar·Via Satellite·Sacra (</a:t>
            </a:r>
            <a:r>
              <a:rPr lang="ko-KR" altLang="en-US" sz="850">
                <a:solidFill>
                  <a:srgbClr val="8B95AC"/>
                </a:solidFill>
                <a:latin typeface="맑은 고딕" panose="020B0503020000020004" pitchFamily="50" charset="-127"/>
              </a:rPr>
              <a:t>기준일 </a:t>
            </a:r>
            <a:r>
              <a:rPr lang="en-US" altLang="ko-KR" sz="850">
                <a:solidFill>
                  <a:srgbClr val="8B95AC"/>
                </a:solidFill>
                <a:latin typeface="맑은 고딕" panose="020B0503020000020004" pitchFamily="50" charset="-127"/>
              </a:rPr>
              <a:t>2026-06-15)</a:t>
            </a:r>
            <a:endParaRPr lang="ko-KR" altLang="en-US" sz="850">
              <a:solidFill>
                <a:srgbClr val="8B95AC"/>
              </a:solidFill>
              <a:latin typeface="맑은 고딕" panose="020B0503020000020004" pitchFamily="50" charset="-127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6295192A-F28D-FC84-118B-73CF04F75005}"/>
              </a:ext>
            </a:extLst>
          </p:cNvPr>
          <p:cNvSpPr txBox="1"/>
          <p:nvPr/>
        </p:nvSpPr>
        <p:spPr>
          <a:xfrm>
            <a:off x="10490200" y="6426200"/>
            <a:ext cx="889000" cy="130805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algn="r"/>
            <a:r>
              <a:rPr lang="en-US" altLang="ko-KR" sz="850">
                <a:solidFill>
                  <a:srgbClr val="8B95AC"/>
                </a:solidFill>
                <a:latin typeface="맑은 고딕" panose="020B0503020000020004" pitchFamily="50" charset="-127"/>
              </a:rPr>
              <a:t>20 / 30</a:t>
            </a:r>
            <a:endParaRPr lang="ko-KR" altLang="en-US" sz="850">
              <a:solidFill>
                <a:srgbClr val="8B95AC"/>
              </a:solidFill>
              <a:latin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07691254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0E1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DCDE70C-82A6-8652-816E-8DCAF415B584}"/>
              </a:ext>
            </a:extLst>
          </p:cNvPr>
          <p:cNvSpPr txBox="1"/>
          <p:nvPr/>
        </p:nvSpPr>
        <p:spPr>
          <a:xfrm>
            <a:off x="812800" y="584200"/>
            <a:ext cx="1433085" cy="161583"/>
          </a:xfrm>
          <a:prstGeom prst="rect">
            <a:avLst/>
          </a:prstGeom>
          <a:solidFill>
            <a:srgbClr val="3DAEFF"/>
          </a:solidFill>
        </p:spPr>
        <p:txBody>
          <a:bodyPr vert="horz" wrap="none" lIns="139700" tIns="0" rIns="139700" bIns="0" rtlCol="0">
            <a:spAutoFit/>
          </a:bodyPr>
          <a:lstStyle/>
          <a:p>
            <a:r>
              <a:rPr lang="en-US" altLang="ko-KR" sz="1050" b="1">
                <a:solidFill>
                  <a:srgbClr val="06080F"/>
                </a:solidFill>
                <a:latin typeface="맑은 고딕" panose="020B0503020000020004" pitchFamily="50" charset="-127"/>
              </a:rPr>
              <a:t>VALUATION LENS</a:t>
            </a:r>
            <a:endParaRPr lang="ko-KR" altLang="en-US" sz="1050" b="1">
              <a:solidFill>
                <a:srgbClr val="06080F"/>
              </a:solidFill>
              <a:latin typeface="맑은 고딕" panose="020B0503020000020004" pitchFamily="50" charset="-127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E721ACF-BF24-BF79-4E49-92AE3EA29DB7}"/>
              </a:ext>
            </a:extLst>
          </p:cNvPr>
          <p:cNvSpPr txBox="1"/>
          <p:nvPr/>
        </p:nvSpPr>
        <p:spPr>
          <a:xfrm>
            <a:off x="812800" y="914400"/>
            <a:ext cx="10566400" cy="384721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2500" b="1">
                <a:solidFill>
                  <a:srgbClr val="E9EDF6"/>
                </a:solidFill>
                <a:latin typeface="맑은 고딕" panose="020B0503020000020004" pitchFamily="50" charset="-127"/>
              </a:rPr>
              <a:t>$2</a:t>
            </a:r>
            <a:r>
              <a:rPr lang="ko-KR" altLang="en-US" sz="2500" b="1">
                <a:solidFill>
                  <a:srgbClr val="E9EDF6"/>
                </a:solidFill>
                <a:latin typeface="맑은 고딕" panose="020B0503020000020004" pitchFamily="50" charset="-127"/>
              </a:rPr>
              <a:t>조 클럽 합류 </a:t>
            </a:r>
            <a:r>
              <a:rPr lang="en-US" altLang="ko-KR" sz="2500" b="1">
                <a:solidFill>
                  <a:srgbClr val="E9EDF6"/>
                </a:solidFill>
                <a:latin typeface="맑은 고딕" panose="020B0503020000020004" pitchFamily="50" charset="-127"/>
              </a:rPr>
              <a:t>— </a:t>
            </a:r>
            <a:r>
              <a:rPr lang="ko-KR" altLang="en-US" sz="2500" b="1">
                <a:solidFill>
                  <a:srgbClr val="E9EDF6"/>
                </a:solidFill>
                <a:latin typeface="맑은 고딕" panose="020B0503020000020004" pitchFamily="50" charset="-127"/>
              </a:rPr>
              <a:t>멀티플은 실적이 아닌 미래에 매겨졌다</a:t>
            </a:r>
          </a:p>
        </p:txBody>
      </p:sp>
      <p:sp>
        <p:nvSpPr>
          <p:cNvPr id="4" name="직사각형 3">
            <a:extLst>
              <a:ext uri="{FF2B5EF4-FFF2-40B4-BE49-F238E27FC236}">
                <a16:creationId xmlns:a16="http://schemas.microsoft.com/office/drawing/2014/main" id="{36FB5791-B643-0580-55D7-21E404661E76}"/>
              </a:ext>
            </a:extLst>
          </p:cNvPr>
          <p:cNvSpPr/>
          <p:nvPr/>
        </p:nvSpPr>
        <p:spPr>
          <a:xfrm>
            <a:off x="812800" y="2133600"/>
            <a:ext cx="3369733" cy="1397000"/>
          </a:xfrm>
          <a:prstGeom prst="rect">
            <a:avLst/>
          </a:prstGeom>
          <a:solidFill>
            <a:srgbClr val="151C2E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D08C792-77B5-39AB-F853-83B39BB04760}"/>
              </a:ext>
            </a:extLst>
          </p:cNvPr>
          <p:cNvSpPr txBox="1"/>
          <p:nvPr/>
        </p:nvSpPr>
        <p:spPr>
          <a:xfrm>
            <a:off x="1041400" y="2387600"/>
            <a:ext cx="2912533" cy="400110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altLang="ko-KR" sz="2600" b="1">
                <a:solidFill>
                  <a:srgbClr val="3DAEFF"/>
                </a:solidFill>
                <a:latin typeface="맑은 고딕" panose="020B0503020000020004" pitchFamily="50" charset="-127"/>
              </a:rPr>
              <a:t>~$2.2T</a:t>
            </a:r>
            <a:endParaRPr lang="ko-KR" altLang="en-US" sz="2600" b="1">
              <a:solidFill>
                <a:srgbClr val="3DAEFF"/>
              </a:solidFill>
              <a:latin typeface="맑은 고딕" panose="020B0503020000020004" pitchFamily="50" charset="-127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F60272A-F21B-F62A-F8F4-6617A41B0E6D}"/>
              </a:ext>
            </a:extLst>
          </p:cNvPr>
          <p:cNvSpPr txBox="1"/>
          <p:nvPr/>
        </p:nvSpPr>
        <p:spPr>
          <a:xfrm>
            <a:off x="1041400" y="2971800"/>
            <a:ext cx="2912533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000">
                <a:solidFill>
                  <a:srgbClr val="8B95AC"/>
                </a:solidFill>
                <a:latin typeface="맑은 고딕" panose="020B0503020000020004" pitchFamily="50" charset="-127"/>
              </a:rPr>
              <a:t>첫날 종가 시총</a:t>
            </a:r>
          </a:p>
        </p:txBody>
      </p:sp>
      <p:sp>
        <p:nvSpPr>
          <p:cNvPr id="7" name="직사각형 6">
            <a:extLst>
              <a:ext uri="{FF2B5EF4-FFF2-40B4-BE49-F238E27FC236}">
                <a16:creationId xmlns:a16="http://schemas.microsoft.com/office/drawing/2014/main" id="{1A764F3E-A65F-5D7C-33C4-D897FA0AE3BC}"/>
              </a:ext>
            </a:extLst>
          </p:cNvPr>
          <p:cNvSpPr/>
          <p:nvPr/>
        </p:nvSpPr>
        <p:spPr>
          <a:xfrm>
            <a:off x="4411133" y="2133600"/>
            <a:ext cx="3369734" cy="1397000"/>
          </a:xfrm>
          <a:prstGeom prst="rect">
            <a:avLst/>
          </a:prstGeom>
          <a:solidFill>
            <a:srgbClr val="151C2E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33F36A6-6A7A-2E00-2B78-8D6E51F9EAC6}"/>
              </a:ext>
            </a:extLst>
          </p:cNvPr>
          <p:cNvSpPr txBox="1"/>
          <p:nvPr/>
        </p:nvSpPr>
        <p:spPr>
          <a:xfrm>
            <a:off x="4639733" y="2387600"/>
            <a:ext cx="2912533" cy="400110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ko-KR" altLang="en-US" sz="2600" b="1">
                <a:solidFill>
                  <a:srgbClr val="FF6B6B"/>
                </a:solidFill>
                <a:latin typeface="맑은 고딕" panose="020B0503020000020004" pitchFamily="50" charset="-127"/>
              </a:rPr>
              <a:t>≈</a:t>
            </a:r>
            <a:r>
              <a:rPr lang="en-US" altLang="ko-KR" sz="2600" b="1">
                <a:solidFill>
                  <a:srgbClr val="FF6B6B"/>
                </a:solidFill>
                <a:latin typeface="맑은 고딕" panose="020B0503020000020004" pitchFamily="50" charset="-127"/>
              </a:rPr>
              <a:t>118</a:t>
            </a:r>
            <a:r>
              <a:rPr lang="ko-KR" altLang="en-US" sz="2600" b="1">
                <a:solidFill>
                  <a:srgbClr val="FF6B6B"/>
                </a:solidFill>
                <a:latin typeface="맑은 고딕" panose="020B0503020000020004" pitchFamily="50" charset="-127"/>
              </a:rPr>
              <a:t>배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B68E456-D004-7766-25D6-34C977C984D4}"/>
              </a:ext>
            </a:extLst>
          </p:cNvPr>
          <p:cNvSpPr txBox="1"/>
          <p:nvPr/>
        </p:nvSpPr>
        <p:spPr>
          <a:xfrm>
            <a:off x="4639733" y="2971800"/>
            <a:ext cx="2912533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000">
                <a:solidFill>
                  <a:srgbClr val="8B95AC"/>
                </a:solidFill>
                <a:latin typeface="맑은 고딕" panose="020B0503020000020004" pitchFamily="50" charset="-127"/>
              </a:rPr>
              <a:t>시총 </a:t>
            </a:r>
            <a:r>
              <a:rPr lang="en-US" altLang="ko-KR" sz="1000">
                <a:solidFill>
                  <a:srgbClr val="8B95AC"/>
                </a:solidFill>
                <a:latin typeface="맑은 고딕" panose="020B0503020000020004" pitchFamily="50" charset="-127"/>
              </a:rPr>
              <a:t>/ 2025 </a:t>
            </a:r>
            <a:r>
              <a:rPr lang="ko-KR" altLang="en-US" sz="1000">
                <a:solidFill>
                  <a:srgbClr val="8B95AC"/>
                </a:solidFill>
                <a:latin typeface="맑은 고딕" panose="020B0503020000020004" pitchFamily="50" charset="-127"/>
              </a:rPr>
              <a:t>매출 </a:t>
            </a:r>
            <a:r>
              <a:rPr lang="en-US" altLang="ko-KR" sz="1000">
                <a:solidFill>
                  <a:srgbClr val="8B95AC"/>
                </a:solidFill>
                <a:latin typeface="맑은 고딕" panose="020B0503020000020004" pitchFamily="50" charset="-127"/>
              </a:rPr>
              <a:t>(P/S)</a:t>
            </a:r>
            <a:endParaRPr lang="ko-KR" altLang="en-US" sz="1000">
              <a:solidFill>
                <a:srgbClr val="8B95AC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0" name="직사각형 9">
            <a:extLst>
              <a:ext uri="{FF2B5EF4-FFF2-40B4-BE49-F238E27FC236}">
                <a16:creationId xmlns:a16="http://schemas.microsoft.com/office/drawing/2014/main" id="{622BB1B1-BB6F-701A-4AE7-1B5BD3D7C006}"/>
              </a:ext>
            </a:extLst>
          </p:cNvPr>
          <p:cNvSpPr/>
          <p:nvPr/>
        </p:nvSpPr>
        <p:spPr>
          <a:xfrm>
            <a:off x="8009467" y="2133600"/>
            <a:ext cx="3369733" cy="1397000"/>
          </a:xfrm>
          <a:prstGeom prst="rect">
            <a:avLst/>
          </a:prstGeom>
          <a:solidFill>
            <a:srgbClr val="151C2E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050EE61-9990-1664-FBB8-D18BA78FC3FB}"/>
              </a:ext>
            </a:extLst>
          </p:cNvPr>
          <p:cNvSpPr txBox="1"/>
          <p:nvPr/>
        </p:nvSpPr>
        <p:spPr>
          <a:xfrm>
            <a:off x="8238067" y="2387600"/>
            <a:ext cx="2912533" cy="400110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altLang="ko-KR" sz="2600" b="1">
                <a:solidFill>
                  <a:srgbClr val="E9EDF6"/>
                </a:solidFill>
                <a:latin typeface="맑은 고딕" panose="020B0503020000020004" pitchFamily="50" charset="-127"/>
              </a:rPr>
              <a:t>4</a:t>
            </a:r>
            <a:r>
              <a:rPr lang="ko-KR" altLang="en-US" sz="2600" b="1">
                <a:solidFill>
                  <a:srgbClr val="E9EDF6"/>
                </a:solidFill>
                <a:latin typeface="맑은 고딕" panose="020B0503020000020004" pitchFamily="50" charset="-127"/>
              </a:rPr>
              <a:t>번째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321BBB7-537E-A35E-1176-B636FBEC82DB}"/>
              </a:ext>
            </a:extLst>
          </p:cNvPr>
          <p:cNvSpPr txBox="1"/>
          <p:nvPr/>
        </p:nvSpPr>
        <p:spPr>
          <a:xfrm>
            <a:off x="8238067" y="2971800"/>
            <a:ext cx="2912533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000">
                <a:solidFill>
                  <a:srgbClr val="8B95AC"/>
                </a:solidFill>
                <a:latin typeface="맑은 고딕" panose="020B0503020000020004" pitchFamily="50" charset="-127"/>
              </a:rPr>
              <a:t>美 </a:t>
            </a:r>
            <a:r>
              <a:rPr lang="en-US" altLang="ko-KR" sz="1000">
                <a:solidFill>
                  <a:srgbClr val="8B95AC"/>
                </a:solidFill>
                <a:latin typeface="맑은 고딕" panose="020B0503020000020004" pitchFamily="50" charset="-127"/>
              </a:rPr>
              <a:t>$2</a:t>
            </a:r>
            <a:r>
              <a:rPr lang="ko-KR" altLang="en-US" sz="1000">
                <a:solidFill>
                  <a:srgbClr val="8B95AC"/>
                </a:solidFill>
                <a:latin typeface="맑은 고딕" panose="020B0503020000020004" pitchFamily="50" charset="-127"/>
              </a:rPr>
              <a:t>조 클럽 </a:t>
            </a:r>
            <a:r>
              <a:rPr lang="en-US" altLang="ko-KR" sz="1000">
                <a:solidFill>
                  <a:srgbClr val="8B95AC"/>
                </a:solidFill>
                <a:latin typeface="맑은 고딕" panose="020B0503020000020004" pitchFamily="50" charset="-127"/>
              </a:rPr>
              <a:t>(Apple·MS·Nvidia </a:t>
            </a:r>
            <a:r>
              <a:rPr lang="ko-KR" altLang="en-US" sz="1000">
                <a:solidFill>
                  <a:srgbClr val="8B95AC"/>
                </a:solidFill>
                <a:latin typeface="맑은 고딕" panose="020B0503020000020004" pitchFamily="50" charset="-127"/>
              </a:rPr>
              <a:t>다음</a:t>
            </a:r>
            <a:r>
              <a:rPr lang="en-US" altLang="ko-KR" sz="1000">
                <a:solidFill>
                  <a:srgbClr val="8B95AC"/>
                </a:solidFill>
                <a:latin typeface="맑은 고딕" panose="020B0503020000020004" pitchFamily="50" charset="-127"/>
              </a:rPr>
              <a:t>)</a:t>
            </a:r>
            <a:endParaRPr lang="ko-KR" altLang="en-US" sz="1000">
              <a:solidFill>
                <a:srgbClr val="8B95AC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3" name="직사각형 12">
            <a:extLst>
              <a:ext uri="{FF2B5EF4-FFF2-40B4-BE49-F238E27FC236}">
                <a16:creationId xmlns:a16="http://schemas.microsoft.com/office/drawing/2014/main" id="{8459C15B-8D72-E2AB-7B26-6CA5CE2C4CD2}"/>
              </a:ext>
            </a:extLst>
          </p:cNvPr>
          <p:cNvSpPr/>
          <p:nvPr/>
        </p:nvSpPr>
        <p:spPr>
          <a:xfrm>
            <a:off x="812800" y="3810000"/>
            <a:ext cx="10566400" cy="15240"/>
          </a:xfrm>
          <a:prstGeom prst="rect">
            <a:avLst/>
          </a:prstGeom>
          <a:solidFill>
            <a:srgbClr val="27304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DD9D7B9-4315-FD84-CBA1-3CB465EB272E}"/>
              </a:ext>
            </a:extLst>
          </p:cNvPr>
          <p:cNvSpPr txBox="1"/>
          <p:nvPr/>
        </p:nvSpPr>
        <p:spPr>
          <a:xfrm>
            <a:off x="812800" y="3987800"/>
            <a:ext cx="10566400" cy="384721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250">
                <a:solidFill>
                  <a:srgbClr val="E9EDF6"/>
                </a:solidFill>
                <a:latin typeface="맑은 고딕" panose="020B0503020000020004" pitchFamily="50" charset="-127"/>
              </a:rPr>
              <a:t>매출의 약 </a:t>
            </a:r>
            <a:r>
              <a:rPr lang="en-US" altLang="ko-KR" sz="1250">
                <a:solidFill>
                  <a:srgbClr val="E9EDF6"/>
                </a:solidFill>
                <a:latin typeface="맑은 고딕" panose="020B0503020000020004" pitchFamily="50" charset="-127"/>
              </a:rPr>
              <a:t>118</a:t>
            </a:r>
            <a:r>
              <a:rPr lang="ko-KR" altLang="en-US" sz="1250">
                <a:solidFill>
                  <a:srgbClr val="E9EDF6"/>
                </a:solidFill>
                <a:latin typeface="맑은 고딕" panose="020B0503020000020004" pitchFamily="50" charset="-127"/>
              </a:rPr>
              <a:t>배라는 멀티플은 흑자 빅테크 대비 극단적이다</a:t>
            </a:r>
            <a:r>
              <a:rPr lang="en-US" altLang="ko-KR" sz="1250">
                <a:solidFill>
                  <a:srgbClr val="E9EDF6"/>
                </a:solidFill>
                <a:latin typeface="맑은 고딕" panose="020B0503020000020004" pitchFamily="50" charset="-127"/>
              </a:rPr>
              <a:t>. </a:t>
            </a:r>
            <a:r>
              <a:rPr lang="ko-KR" altLang="en-US" sz="1250">
                <a:solidFill>
                  <a:srgbClr val="E9EDF6"/>
                </a:solidFill>
                <a:latin typeface="맑은 고딕" panose="020B0503020000020004" pitchFamily="50" charset="-127"/>
              </a:rPr>
              <a:t>즉 현재 가격은 </a:t>
            </a:r>
            <a:r>
              <a:rPr lang="en-US" altLang="ko-KR" sz="1250">
                <a:solidFill>
                  <a:srgbClr val="E9EDF6"/>
                </a:solidFill>
                <a:latin typeface="맑은 고딕" panose="020B0503020000020004" pitchFamily="50" charset="-127"/>
              </a:rPr>
              <a:t>Starlink</a:t>
            </a:r>
            <a:r>
              <a:rPr lang="ko-KR" altLang="en-US" sz="1250">
                <a:solidFill>
                  <a:srgbClr val="E9EDF6"/>
                </a:solidFill>
                <a:latin typeface="맑은 고딕" panose="020B0503020000020004" pitchFamily="50" charset="-127"/>
              </a:rPr>
              <a:t>의 현 실적이 아니라 </a:t>
            </a:r>
            <a:r>
              <a:rPr lang="en-US" altLang="ko-KR" sz="1250">
                <a:solidFill>
                  <a:srgbClr val="E9EDF6"/>
                </a:solidFill>
                <a:latin typeface="맑은 고딕" panose="020B0503020000020004" pitchFamily="50" charset="-127"/>
              </a:rPr>
              <a:t>Starship </a:t>
            </a:r>
            <a:r>
              <a:rPr lang="ko-KR" altLang="en-US" sz="1250">
                <a:solidFill>
                  <a:srgbClr val="E9EDF6"/>
                </a:solidFill>
                <a:latin typeface="맑은 고딕" panose="020B0503020000020004" pitchFamily="50" charset="-127"/>
              </a:rPr>
              <a:t>성공</a:t>
            </a:r>
            <a:r>
              <a:rPr lang="en-US" altLang="ko-KR" sz="1250">
                <a:solidFill>
                  <a:srgbClr val="E9EDF6"/>
                </a:solidFill>
                <a:latin typeface="맑은 고딕" panose="020B0503020000020004" pitchFamily="50" charset="-127"/>
              </a:rPr>
              <a:t>·Starlink </a:t>
            </a:r>
            <a:r>
              <a:rPr lang="ko-KR" altLang="en-US" sz="1250">
                <a:solidFill>
                  <a:srgbClr val="E9EDF6"/>
                </a:solidFill>
                <a:latin typeface="맑은 고딕" panose="020B0503020000020004" pitchFamily="50" charset="-127"/>
              </a:rPr>
              <a:t>확장</a:t>
            </a:r>
            <a:r>
              <a:rPr lang="en-US" altLang="ko-KR" sz="1250">
                <a:solidFill>
                  <a:srgbClr val="E9EDF6"/>
                </a:solidFill>
                <a:latin typeface="맑은 고딕" panose="020B0503020000020004" pitchFamily="50" charset="-127"/>
              </a:rPr>
              <a:t>·AI(xAI) </a:t>
            </a:r>
            <a:r>
              <a:rPr lang="ko-KR" altLang="en-US" sz="1250">
                <a:solidFill>
                  <a:srgbClr val="E9EDF6"/>
                </a:solidFill>
                <a:latin typeface="맑은 고딕" panose="020B0503020000020004" pitchFamily="50" charset="-127"/>
              </a:rPr>
              <a:t>실현이라는 미래 시나리오를 선반영한 것이다</a:t>
            </a:r>
            <a:r>
              <a:rPr lang="en-US" altLang="ko-KR" sz="1250">
                <a:solidFill>
                  <a:srgbClr val="E9EDF6"/>
                </a:solidFill>
                <a:latin typeface="맑은 고딕" panose="020B0503020000020004" pitchFamily="50" charset="-127"/>
              </a:rPr>
              <a:t>. </a:t>
            </a:r>
            <a:r>
              <a:rPr lang="ko-KR" altLang="en-US" sz="1250">
                <a:solidFill>
                  <a:srgbClr val="E9EDF6"/>
                </a:solidFill>
                <a:latin typeface="맑은 고딕" panose="020B0503020000020004" pitchFamily="50" charset="-127"/>
              </a:rPr>
              <a:t>기대가 이연되거나 꺾이면 멀티플 재평가</a:t>
            </a:r>
            <a:r>
              <a:rPr lang="en-US" altLang="ko-KR" sz="1250">
                <a:solidFill>
                  <a:srgbClr val="E9EDF6"/>
                </a:solidFill>
                <a:latin typeface="맑은 고딕" panose="020B0503020000020004" pitchFamily="50" charset="-127"/>
              </a:rPr>
              <a:t>(</a:t>
            </a:r>
            <a:r>
              <a:rPr lang="ko-KR" altLang="en-US" sz="1250">
                <a:solidFill>
                  <a:srgbClr val="E9EDF6"/>
                </a:solidFill>
                <a:latin typeface="맑은 고딕" panose="020B0503020000020004" pitchFamily="50" charset="-127"/>
              </a:rPr>
              <a:t>조정</a:t>
            </a:r>
            <a:r>
              <a:rPr lang="en-US" altLang="ko-KR" sz="1250">
                <a:solidFill>
                  <a:srgbClr val="E9EDF6"/>
                </a:solidFill>
                <a:latin typeface="맑은 고딕" panose="020B0503020000020004" pitchFamily="50" charset="-127"/>
              </a:rPr>
              <a:t>) </a:t>
            </a:r>
            <a:r>
              <a:rPr lang="ko-KR" altLang="en-US" sz="1250">
                <a:solidFill>
                  <a:srgbClr val="E9EDF6"/>
                </a:solidFill>
                <a:latin typeface="맑은 고딕" panose="020B0503020000020004" pitchFamily="50" charset="-127"/>
              </a:rPr>
              <a:t>위험이 크다</a:t>
            </a:r>
            <a:r>
              <a:rPr lang="en-US" altLang="ko-KR" sz="1250">
                <a:solidFill>
                  <a:srgbClr val="E9EDF6"/>
                </a:solidFill>
                <a:latin typeface="맑은 고딕" panose="020B0503020000020004" pitchFamily="50" charset="-127"/>
              </a:rPr>
              <a:t>.</a:t>
            </a:r>
            <a:endParaRPr lang="ko-KR" altLang="en-US" sz="1250">
              <a:solidFill>
                <a:srgbClr val="E9EDF6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5" name="직사각형 14">
            <a:extLst>
              <a:ext uri="{FF2B5EF4-FFF2-40B4-BE49-F238E27FC236}">
                <a16:creationId xmlns:a16="http://schemas.microsoft.com/office/drawing/2014/main" id="{31266D56-1A97-2796-E933-30F29D3CCBF6}"/>
              </a:ext>
            </a:extLst>
          </p:cNvPr>
          <p:cNvSpPr/>
          <p:nvPr/>
        </p:nvSpPr>
        <p:spPr>
          <a:xfrm>
            <a:off x="812800" y="6350000"/>
            <a:ext cx="10566400" cy="12700"/>
          </a:xfrm>
          <a:prstGeom prst="rect">
            <a:avLst/>
          </a:prstGeom>
          <a:solidFill>
            <a:srgbClr val="27304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85FF510-0E7B-9165-65B1-B6893C1EF9A7}"/>
              </a:ext>
            </a:extLst>
          </p:cNvPr>
          <p:cNvSpPr txBox="1"/>
          <p:nvPr/>
        </p:nvSpPr>
        <p:spPr>
          <a:xfrm>
            <a:off x="812800" y="6426200"/>
            <a:ext cx="9677400" cy="130805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ko-KR" altLang="en-US" sz="850">
                <a:solidFill>
                  <a:srgbClr val="8B95AC"/>
                </a:solidFill>
                <a:latin typeface="맑은 고딕" panose="020B0503020000020004" pitchFamily="50" charset="-127"/>
              </a:rPr>
              <a:t>자료</a:t>
            </a:r>
            <a:r>
              <a:rPr lang="en-US" altLang="ko-KR" sz="850">
                <a:solidFill>
                  <a:srgbClr val="8B95AC"/>
                </a:solidFill>
                <a:latin typeface="맑은 고딕" panose="020B0503020000020004" pitchFamily="50" charset="-127"/>
              </a:rPr>
              <a:t>: S-1 · NPR·CBS·CNBC·Fortune · Morningstar·Via Satellite·Sacra (</a:t>
            </a:r>
            <a:r>
              <a:rPr lang="ko-KR" altLang="en-US" sz="850">
                <a:solidFill>
                  <a:srgbClr val="8B95AC"/>
                </a:solidFill>
                <a:latin typeface="맑은 고딕" panose="020B0503020000020004" pitchFamily="50" charset="-127"/>
              </a:rPr>
              <a:t>기준일 </a:t>
            </a:r>
            <a:r>
              <a:rPr lang="en-US" altLang="ko-KR" sz="850">
                <a:solidFill>
                  <a:srgbClr val="8B95AC"/>
                </a:solidFill>
                <a:latin typeface="맑은 고딕" panose="020B0503020000020004" pitchFamily="50" charset="-127"/>
              </a:rPr>
              <a:t>2026-06-15)</a:t>
            </a:r>
            <a:endParaRPr lang="ko-KR" altLang="en-US" sz="850">
              <a:solidFill>
                <a:srgbClr val="8B95AC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5216AEC5-3364-9CF4-BFC1-1BA0FCBC47B4}"/>
              </a:ext>
            </a:extLst>
          </p:cNvPr>
          <p:cNvSpPr txBox="1"/>
          <p:nvPr/>
        </p:nvSpPr>
        <p:spPr>
          <a:xfrm>
            <a:off x="10490200" y="6426200"/>
            <a:ext cx="889000" cy="130805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algn="r"/>
            <a:r>
              <a:rPr lang="en-US" altLang="ko-KR" sz="850">
                <a:solidFill>
                  <a:srgbClr val="8B95AC"/>
                </a:solidFill>
                <a:latin typeface="맑은 고딕" panose="020B0503020000020004" pitchFamily="50" charset="-127"/>
              </a:rPr>
              <a:t>21 / 30</a:t>
            </a:r>
            <a:endParaRPr lang="ko-KR" altLang="en-US" sz="850">
              <a:solidFill>
                <a:srgbClr val="8B95AC"/>
              </a:solidFill>
              <a:latin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3831934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0E1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8D3EBAC-467B-4BB4-322C-D45FD8E57EBC}"/>
              </a:ext>
            </a:extLst>
          </p:cNvPr>
          <p:cNvSpPr txBox="1"/>
          <p:nvPr/>
        </p:nvSpPr>
        <p:spPr>
          <a:xfrm>
            <a:off x="812800" y="584200"/>
            <a:ext cx="1144544" cy="161583"/>
          </a:xfrm>
          <a:prstGeom prst="rect">
            <a:avLst/>
          </a:prstGeom>
          <a:solidFill>
            <a:srgbClr val="3DAEFF"/>
          </a:solidFill>
        </p:spPr>
        <p:txBody>
          <a:bodyPr vert="horz" wrap="none" lIns="139700" tIns="0" rIns="139700" bIns="0" rtlCol="0">
            <a:spAutoFit/>
          </a:bodyPr>
          <a:lstStyle/>
          <a:p>
            <a:r>
              <a:rPr lang="en-US" altLang="ko-KR" sz="1050" b="1">
                <a:solidFill>
                  <a:srgbClr val="06080F"/>
                </a:solidFill>
                <a:latin typeface="맑은 고딕" panose="020B0503020000020004" pitchFamily="50" charset="-127"/>
              </a:rPr>
              <a:t>ASSESSMENT</a:t>
            </a:r>
            <a:endParaRPr lang="ko-KR" altLang="en-US" sz="1050" b="1">
              <a:solidFill>
                <a:srgbClr val="06080F"/>
              </a:solidFill>
              <a:latin typeface="맑은 고딕" panose="020B0503020000020004" pitchFamily="50" charset="-127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CF81D74-306C-0857-99C3-D93D735FDD8B}"/>
              </a:ext>
            </a:extLst>
          </p:cNvPr>
          <p:cNvSpPr txBox="1"/>
          <p:nvPr/>
        </p:nvSpPr>
        <p:spPr>
          <a:xfrm>
            <a:off x="812800" y="914400"/>
            <a:ext cx="10566400" cy="384721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2500" b="1">
                <a:solidFill>
                  <a:srgbClr val="E9EDF6"/>
                </a:solidFill>
                <a:latin typeface="맑은 고딕" panose="020B0503020000020004" pitchFamily="50" charset="-127"/>
              </a:rPr>
              <a:t>기록적 데뷔의 지속성은 </a:t>
            </a:r>
            <a:r>
              <a:rPr lang="en-US" altLang="ko-KR" sz="2500" b="1">
                <a:solidFill>
                  <a:srgbClr val="E9EDF6"/>
                </a:solidFill>
                <a:latin typeface="맑은 고딕" panose="020B0503020000020004" pitchFamily="50" charset="-127"/>
              </a:rPr>
              <a:t>'AI·Starship </a:t>
            </a:r>
            <a:r>
              <a:rPr lang="ko-KR" altLang="en-US" sz="2500" b="1">
                <a:solidFill>
                  <a:srgbClr val="E9EDF6"/>
                </a:solidFill>
                <a:latin typeface="맑은 고딕" panose="020B0503020000020004" pitchFamily="50" charset="-127"/>
              </a:rPr>
              <a:t>실현</a:t>
            </a:r>
            <a:r>
              <a:rPr lang="en-US" altLang="ko-KR" sz="2500" b="1">
                <a:solidFill>
                  <a:srgbClr val="E9EDF6"/>
                </a:solidFill>
                <a:latin typeface="맑은 고딕" panose="020B0503020000020004" pitchFamily="50" charset="-127"/>
              </a:rPr>
              <a:t>'</a:t>
            </a:r>
            <a:r>
              <a:rPr lang="ko-KR" altLang="en-US" sz="2500" b="1">
                <a:solidFill>
                  <a:srgbClr val="E9EDF6"/>
                </a:solidFill>
                <a:latin typeface="맑은 고딕" panose="020B0503020000020004" pitchFamily="50" charset="-127"/>
              </a:rPr>
              <a:t>과 </a:t>
            </a:r>
            <a:r>
              <a:rPr lang="en-US" altLang="ko-KR" sz="2500" b="1">
                <a:solidFill>
                  <a:srgbClr val="E9EDF6"/>
                </a:solidFill>
                <a:latin typeface="맑은 고딕" panose="020B0503020000020004" pitchFamily="50" charset="-127"/>
              </a:rPr>
              <a:t>'</a:t>
            </a:r>
            <a:r>
              <a:rPr lang="ko-KR" altLang="en-US" sz="2500" b="1">
                <a:solidFill>
                  <a:srgbClr val="E9EDF6"/>
                </a:solidFill>
                <a:latin typeface="맑은 고딕" panose="020B0503020000020004" pitchFamily="50" charset="-127"/>
              </a:rPr>
              <a:t>적자 축소</a:t>
            </a:r>
            <a:r>
              <a:rPr lang="en-US" altLang="ko-KR" sz="2500" b="1">
                <a:solidFill>
                  <a:srgbClr val="E9EDF6"/>
                </a:solidFill>
                <a:latin typeface="맑은 고딕" panose="020B0503020000020004" pitchFamily="50" charset="-127"/>
              </a:rPr>
              <a:t>'</a:t>
            </a:r>
            <a:r>
              <a:rPr lang="ko-KR" altLang="en-US" sz="2500" b="1">
                <a:solidFill>
                  <a:srgbClr val="E9EDF6"/>
                </a:solidFill>
                <a:latin typeface="맑은 고딕" panose="020B0503020000020004" pitchFamily="50" charset="-127"/>
              </a:rPr>
              <a:t>에 달렸다</a:t>
            </a:r>
          </a:p>
        </p:txBody>
      </p:sp>
      <p:sp>
        <p:nvSpPr>
          <p:cNvPr id="4" name="직사각형 3">
            <a:extLst>
              <a:ext uri="{FF2B5EF4-FFF2-40B4-BE49-F238E27FC236}">
                <a16:creationId xmlns:a16="http://schemas.microsoft.com/office/drawing/2014/main" id="{4CAD8913-87E2-D571-A0BA-C09F8C3AB4CF}"/>
              </a:ext>
            </a:extLst>
          </p:cNvPr>
          <p:cNvSpPr/>
          <p:nvPr/>
        </p:nvSpPr>
        <p:spPr>
          <a:xfrm>
            <a:off x="812800" y="2057400"/>
            <a:ext cx="5130800" cy="2921000"/>
          </a:xfrm>
          <a:prstGeom prst="rect">
            <a:avLst/>
          </a:prstGeom>
          <a:solidFill>
            <a:srgbClr val="151C2E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A8DB7DF-59EE-B0E1-44C1-1192CFF92050}"/>
              </a:ext>
            </a:extLst>
          </p:cNvPr>
          <p:cNvSpPr txBox="1"/>
          <p:nvPr/>
        </p:nvSpPr>
        <p:spPr>
          <a:xfrm>
            <a:off x="1066800" y="2260600"/>
            <a:ext cx="4622800" cy="215444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400" b="1">
                <a:solidFill>
                  <a:srgbClr val="33D17A"/>
                </a:solidFill>
                <a:latin typeface="맑은 고딕" panose="020B0503020000020004" pitchFamily="50" charset="-127"/>
              </a:rPr>
              <a:t>강세 논거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002C475-3C53-A994-6AFD-D0DBC5148013}"/>
              </a:ext>
            </a:extLst>
          </p:cNvPr>
          <p:cNvSpPr txBox="1"/>
          <p:nvPr/>
        </p:nvSpPr>
        <p:spPr>
          <a:xfrm>
            <a:off x="1066800" y="2717800"/>
            <a:ext cx="254000" cy="169277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100" b="1">
                <a:solidFill>
                  <a:srgbClr val="33D17A"/>
                </a:solidFill>
                <a:latin typeface="맑은 고딕" panose="020B0503020000020004" pitchFamily="50" charset="-127"/>
              </a:rPr>
              <a:t>▲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7DBFCFB-4111-11F4-6ED2-B4EB97946B1A}"/>
              </a:ext>
            </a:extLst>
          </p:cNvPr>
          <p:cNvSpPr txBox="1"/>
          <p:nvPr/>
        </p:nvSpPr>
        <p:spPr>
          <a:xfrm>
            <a:off x="1320800" y="2717800"/>
            <a:ext cx="4368800" cy="169277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1100">
                <a:solidFill>
                  <a:srgbClr val="E9EDF6"/>
                </a:solidFill>
                <a:latin typeface="맑은 고딕" panose="020B0503020000020004" pitchFamily="50" charset="-127"/>
              </a:rPr>
              <a:t>Starlink </a:t>
            </a:r>
            <a:r>
              <a:rPr lang="ko-KR" altLang="en-US" sz="1100">
                <a:solidFill>
                  <a:srgbClr val="E9EDF6"/>
                </a:solidFill>
                <a:latin typeface="맑은 고딕" panose="020B0503020000020004" pitchFamily="50" charset="-127"/>
              </a:rPr>
              <a:t>현금 엔진 </a:t>
            </a:r>
            <a:r>
              <a:rPr lang="en-US" altLang="ko-KR" sz="1100">
                <a:solidFill>
                  <a:srgbClr val="E9EDF6"/>
                </a:solidFill>
                <a:latin typeface="맑은 고딕" panose="020B0503020000020004" pitchFamily="50" charset="-127"/>
              </a:rPr>
              <a:t>— </a:t>
            </a:r>
            <a:r>
              <a:rPr lang="ko-KR" altLang="en-US" sz="1100">
                <a:solidFill>
                  <a:srgbClr val="E9EDF6"/>
                </a:solidFill>
                <a:latin typeface="맑은 고딕" panose="020B0503020000020004" pitchFamily="50" charset="-127"/>
              </a:rPr>
              <a:t>가입자</a:t>
            </a:r>
            <a:r>
              <a:rPr lang="en-US" altLang="ko-KR" sz="1100">
                <a:solidFill>
                  <a:srgbClr val="E9EDF6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1100">
                <a:solidFill>
                  <a:srgbClr val="E9EDF6"/>
                </a:solidFill>
                <a:latin typeface="맑은 고딕" panose="020B0503020000020004" pitchFamily="50" charset="-127"/>
              </a:rPr>
              <a:t>매출</a:t>
            </a:r>
            <a:r>
              <a:rPr lang="en-US" altLang="ko-KR" sz="1100">
                <a:solidFill>
                  <a:srgbClr val="E9EDF6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1100">
                <a:solidFill>
                  <a:srgbClr val="E9EDF6"/>
                </a:solidFill>
                <a:latin typeface="맑은 고딕" panose="020B0503020000020004" pitchFamily="50" charset="-127"/>
              </a:rPr>
              <a:t>영업익 동반 성장</a:t>
            </a:r>
            <a:r>
              <a:rPr lang="en-US" altLang="ko-KR" sz="1100">
                <a:solidFill>
                  <a:srgbClr val="E9EDF6"/>
                </a:solidFill>
                <a:latin typeface="맑은 고딕" panose="020B0503020000020004" pitchFamily="50" charset="-127"/>
              </a:rPr>
              <a:t>.</a:t>
            </a:r>
            <a:endParaRPr lang="ko-KR" altLang="en-US" sz="1100">
              <a:solidFill>
                <a:srgbClr val="E9EDF6"/>
              </a:solidFill>
              <a:latin typeface="맑은 고딕" panose="020B0503020000020004" pitchFamily="50" charset="-127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DFB7295-1026-7D1D-22B4-735F9B7E65C9}"/>
              </a:ext>
            </a:extLst>
          </p:cNvPr>
          <p:cNvSpPr txBox="1"/>
          <p:nvPr/>
        </p:nvSpPr>
        <p:spPr>
          <a:xfrm>
            <a:off x="1066800" y="3429000"/>
            <a:ext cx="254000" cy="169277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100" b="1">
                <a:solidFill>
                  <a:srgbClr val="33D17A"/>
                </a:solidFill>
                <a:latin typeface="맑은 고딕" panose="020B0503020000020004" pitchFamily="50" charset="-127"/>
              </a:rPr>
              <a:t>▲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2FCFC69-78E4-3CAD-1324-4393A7DDE6FD}"/>
              </a:ext>
            </a:extLst>
          </p:cNvPr>
          <p:cNvSpPr txBox="1"/>
          <p:nvPr/>
        </p:nvSpPr>
        <p:spPr>
          <a:xfrm>
            <a:off x="1320800" y="3429000"/>
            <a:ext cx="4368800" cy="169277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100">
                <a:solidFill>
                  <a:srgbClr val="E9EDF6"/>
                </a:solidFill>
                <a:latin typeface="맑은 고딕" panose="020B0503020000020004" pitchFamily="50" charset="-127"/>
              </a:rPr>
              <a:t>발사 독점적 지위 </a:t>
            </a:r>
            <a:r>
              <a:rPr lang="en-US" altLang="ko-KR" sz="1100">
                <a:solidFill>
                  <a:srgbClr val="E9EDF6"/>
                </a:solidFill>
                <a:latin typeface="맑은 고딕" panose="020B0503020000020004" pitchFamily="50" charset="-127"/>
              </a:rPr>
              <a:t>+ </a:t>
            </a:r>
            <a:r>
              <a:rPr lang="ko-KR" altLang="en-US" sz="1100">
                <a:solidFill>
                  <a:srgbClr val="E9EDF6"/>
                </a:solidFill>
                <a:latin typeface="맑은 고딕" panose="020B0503020000020004" pitchFamily="50" charset="-127"/>
              </a:rPr>
              <a:t>재사용 원가 우위</a:t>
            </a:r>
            <a:r>
              <a:rPr lang="en-US" altLang="ko-KR" sz="1100">
                <a:solidFill>
                  <a:srgbClr val="E9EDF6"/>
                </a:solidFill>
                <a:latin typeface="맑은 고딕" panose="020B0503020000020004" pitchFamily="50" charset="-127"/>
              </a:rPr>
              <a:t>(</a:t>
            </a:r>
            <a:r>
              <a:rPr lang="ko-KR" altLang="en-US" sz="1100">
                <a:solidFill>
                  <a:srgbClr val="E9EDF6"/>
                </a:solidFill>
                <a:latin typeface="맑은 고딕" panose="020B0503020000020004" pitchFamily="50" charset="-127"/>
              </a:rPr>
              <a:t>진입장벽</a:t>
            </a:r>
            <a:r>
              <a:rPr lang="en-US" altLang="ko-KR" sz="1100">
                <a:solidFill>
                  <a:srgbClr val="E9EDF6"/>
                </a:solidFill>
                <a:latin typeface="맑은 고딕" panose="020B0503020000020004" pitchFamily="50" charset="-127"/>
              </a:rPr>
              <a:t>).</a:t>
            </a:r>
            <a:endParaRPr lang="ko-KR" altLang="en-US" sz="1100">
              <a:solidFill>
                <a:srgbClr val="E9EDF6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29A7808-C3E8-CBE2-5DEA-6D1193E9A523}"/>
              </a:ext>
            </a:extLst>
          </p:cNvPr>
          <p:cNvSpPr txBox="1"/>
          <p:nvPr/>
        </p:nvSpPr>
        <p:spPr>
          <a:xfrm>
            <a:off x="1066800" y="4140200"/>
            <a:ext cx="254000" cy="169277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100" b="1">
                <a:solidFill>
                  <a:srgbClr val="33D17A"/>
                </a:solidFill>
                <a:latin typeface="맑은 고딕" panose="020B0503020000020004" pitchFamily="50" charset="-127"/>
              </a:rPr>
              <a:t>▲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9B72C24-C3AD-BF12-FC62-E8DA9B69AE91}"/>
              </a:ext>
            </a:extLst>
          </p:cNvPr>
          <p:cNvSpPr txBox="1"/>
          <p:nvPr/>
        </p:nvSpPr>
        <p:spPr>
          <a:xfrm>
            <a:off x="1320800" y="4140200"/>
            <a:ext cx="4368800" cy="169277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1100">
                <a:solidFill>
                  <a:srgbClr val="E9EDF6"/>
                </a:solidFill>
                <a:latin typeface="맑은 고딕" panose="020B0503020000020004" pitchFamily="50" charset="-127"/>
              </a:rPr>
              <a:t>Starship·AI(xAI)</a:t>
            </a:r>
            <a:r>
              <a:rPr lang="ko-KR" altLang="en-US" sz="1100">
                <a:solidFill>
                  <a:srgbClr val="E9EDF6"/>
                </a:solidFill>
                <a:latin typeface="맑은 고딕" panose="020B0503020000020004" pitchFamily="50" charset="-127"/>
              </a:rPr>
              <a:t>라는 대형 성장 옵션 보유</a:t>
            </a:r>
            <a:r>
              <a:rPr lang="en-US" altLang="ko-KR" sz="1100">
                <a:solidFill>
                  <a:srgbClr val="E9EDF6"/>
                </a:solidFill>
                <a:latin typeface="맑은 고딕" panose="020B0503020000020004" pitchFamily="50" charset="-127"/>
              </a:rPr>
              <a:t>.</a:t>
            </a:r>
            <a:endParaRPr lang="ko-KR" altLang="en-US" sz="1100">
              <a:solidFill>
                <a:srgbClr val="E9EDF6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2" name="직사각형 11">
            <a:extLst>
              <a:ext uri="{FF2B5EF4-FFF2-40B4-BE49-F238E27FC236}">
                <a16:creationId xmlns:a16="http://schemas.microsoft.com/office/drawing/2014/main" id="{D1244F33-73FD-B896-797A-D13B5C1F59EB}"/>
              </a:ext>
            </a:extLst>
          </p:cNvPr>
          <p:cNvSpPr/>
          <p:nvPr/>
        </p:nvSpPr>
        <p:spPr>
          <a:xfrm>
            <a:off x="6248400" y="2057400"/>
            <a:ext cx="5130800" cy="2921000"/>
          </a:xfrm>
          <a:prstGeom prst="rect">
            <a:avLst/>
          </a:prstGeom>
          <a:solidFill>
            <a:srgbClr val="151C2E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EDE5CEE-9296-F034-5FFB-D2D376A10BE3}"/>
              </a:ext>
            </a:extLst>
          </p:cNvPr>
          <p:cNvSpPr txBox="1"/>
          <p:nvPr/>
        </p:nvSpPr>
        <p:spPr>
          <a:xfrm>
            <a:off x="6502400" y="2260600"/>
            <a:ext cx="4622800" cy="215444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400" b="1">
                <a:solidFill>
                  <a:srgbClr val="FF6B6B"/>
                </a:solidFill>
                <a:latin typeface="맑은 고딕" panose="020B0503020000020004" pitchFamily="50" charset="-127"/>
              </a:rPr>
              <a:t>점검 포인트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428AA75-03E4-2487-CD31-457F4260A274}"/>
              </a:ext>
            </a:extLst>
          </p:cNvPr>
          <p:cNvSpPr txBox="1"/>
          <p:nvPr/>
        </p:nvSpPr>
        <p:spPr>
          <a:xfrm>
            <a:off x="6502400" y="2717800"/>
            <a:ext cx="2540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000" b="1">
                <a:solidFill>
                  <a:srgbClr val="FF6B6B"/>
                </a:solidFill>
                <a:latin typeface="맑은 고딕" panose="020B0503020000020004" pitchFamily="50" charset="-127"/>
              </a:rPr>
              <a:t>■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BDBBBB8-0EFB-C303-001A-8E9984140299}"/>
              </a:ext>
            </a:extLst>
          </p:cNvPr>
          <p:cNvSpPr txBox="1"/>
          <p:nvPr/>
        </p:nvSpPr>
        <p:spPr>
          <a:xfrm>
            <a:off x="6756400" y="2717800"/>
            <a:ext cx="4368800" cy="169277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1100">
                <a:solidFill>
                  <a:srgbClr val="E9EDF6"/>
                </a:solidFill>
                <a:latin typeface="맑은 고딕" panose="020B0503020000020004" pitchFamily="50" charset="-127"/>
              </a:rPr>
              <a:t>GAAP </a:t>
            </a:r>
            <a:r>
              <a:rPr lang="ko-KR" altLang="en-US" sz="1100">
                <a:solidFill>
                  <a:srgbClr val="E9EDF6"/>
                </a:solidFill>
                <a:latin typeface="맑은 고딕" panose="020B0503020000020004" pitchFamily="50" charset="-127"/>
              </a:rPr>
              <a:t>적자</a:t>
            </a:r>
            <a:r>
              <a:rPr lang="en-US" altLang="ko-KR" sz="1100">
                <a:solidFill>
                  <a:srgbClr val="E9EDF6"/>
                </a:solidFill>
                <a:latin typeface="맑은 고딕" panose="020B0503020000020004" pitchFamily="50" charset="-127"/>
              </a:rPr>
              <a:t>·xAI </a:t>
            </a:r>
            <a:r>
              <a:rPr lang="ko-KR" altLang="en-US" sz="1100">
                <a:solidFill>
                  <a:srgbClr val="E9EDF6"/>
                </a:solidFill>
                <a:latin typeface="맑은 고딕" panose="020B0503020000020004" pitchFamily="50" charset="-127"/>
              </a:rPr>
              <a:t>손실 </a:t>
            </a:r>
            <a:r>
              <a:rPr lang="en-US" altLang="ko-KR" sz="1100">
                <a:solidFill>
                  <a:srgbClr val="E9EDF6"/>
                </a:solidFill>
                <a:latin typeface="맑은 고딕" panose="020B0503020000020004" pitchFamily="50" charset="-127"/>
              </a:rPr>
              <a:t>— </a:t>
            </a:r>
            <a:r>
              <a:rPr lang="ko-KR" altLang="en-US" sz="1100">
                <a:solidFill>
                  <a:srgbClr val="E9EDF6"/>
                </a:solidFill>
                <a:latin typeface="맑은 고딕" panose="020B0503020000020004" pitchFamily="50" charset="-127"/>
              </a:rPr>
              <a:t>흑자 전환 시점 불확실</a:t>
            </a:r>
            <a:r>
              <a:rPr lang="en-US" altLang="ko-KR" sz="1100">
                <a:solidFill>
                  <a:srgbClr val="E9EDF6"/>
                </a:solidFill>
                <a:latin typeface="맑은 고딕" panose="020B0503020000020004" pitchFamily="50" charset="-127"/>
              </a:rPr>
              <a:t>.</a:t>
            </a:r>
            <a:endParaRPr lang="ko-KR" altLang="en-US" sz="1100">
              <a:solidFill>
                <a:srgbClr val="E9EDF6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1A2401C-FCF9-8144-91F7-06B55CD93C2C}"/>
              </a:ext>
            </a:extLst>
          </p:cNvPr>
          <p:cNvSpPr txBox="1"/>
          <p:nvPr/>
        </p:nvSpPr>
        <p:spPr>
          <a:xfrm>
            <a:off x="6502400" y="3429000"/>
            <a:ext cx="2540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000" b="1">
                <a:solidFill>
                  <a:srgbClr val="FF6B6B"/>
                </a:solidFill>
                <a:latin typeface="맑은 고딕" panose="020B0503020000020004" pitchFamily="50" charset="-127"/>
              </a:rPr>
              <a:t>■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72ADDCBD-CE37-F23E-E5A7-8211CE788A67}"/>
              </a:ext>
            </a:extLst>
          </p:cNvPr>
          <p:cNvSpPr txBox="1"/>
          <p:nvPr/>
        </p:nvSpPr>
        <p:spPr>
          <a:xfrm>
            <a:off x="6756400" y="3429000"/>
            <a:ext cx="4368800" cy="169277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100">
                <a:solidFill>
                  <a:srgbClr val="E9EDF6"/>
                </a:solidFill>
                <a:latin typeface="맑은 고딕" panose="020B0503020000020004" pitchFamily="50" charset="-127"/>
              </a:rPr>
              <a:t>시총 </a:t>
            </a:r>
            <a:r>
              <a:rPr lang="en-US" altLang="ko-KR" sz="1100">
                <a:solidFill>
                  <a:srgbClr val="E9EDF6"/>
                </a:solidFill>
                <a:latin typeface="맑은 고딕" panose="020B0503020000020004" pitchFamily="50" charset="-127"/>
              </a:rPr>
              <a:t>118</a:t>
            </a:r>
            <a:r>
              <a:rPr lang="ko-KR" altLang="en-US" sz="1100">
                <a:solidFill>
                  <a:srgbClr val="E9EDF6"/>
                </a:solidFill>
                <a:latin typeface="맑은 고딕" panose="020B0503020000020004" pitchFamily="50" charset="-127"/>
              </a:rPr>
              <a:t>배 </a:t>
            </a:r>
            <a:r>
              <a:rPr lang="en-US" altLang="ko-KR" sz="1100">
                <a:solidFill>
                  <a:srgbClr val="E9EDF6"/>
                </a:solidFill>
                <a:latin typeface="맑은 고딕" panose="020B0503020000020004" pitchFamily="50" charset="-127"/>
              </a:rPr>
              <a:t>P/S — AI </a:t>
            </a:r>
            <a:r>
              <a:rPr lang="ko-KR" altLang="en-US" sz="1100">
                <a:solidFill>
                  <a:srgbClr val="E9EDF6"/>
                </a:solidFill>
                <a:latin typeface="맑은 고딕" panose="020B0503020000020004" pitchFamily="50" charset="-127"/>
              </a:rPr>
              <a:t>서사 의존</a:t>
            </a:r>
            <a:r>
              <a:rPr lang="en-US" altLang="ko-KR" sz="1100">
                <a:solidFill>
                  <a:srgbClr val="E9EDF6"/>
                </a:solidFill>
                <a:latin typeface="맑은 고딕" panose="020B0503020000020004" pitchFamily="50" charset="-127"/>
              </a:rPr>
              <a:t>, </a:t>
            </a:r>
            <a:r>
              <a:rPr lang="ko-KR" altLang="en-US" sz="1100">
                <a:solidFill>
                  <a:srgbClr val="E9EDF6"/>
                </a:solidFill>
                <a:latin typeface="맑은 고딕" panose="020B0503020000020004" pitchFamily="50" charset="-127"/>
              </a:rPr>
              <a:t>조정 위험</a:t>
            </a:r>
            <a:r>
              <a:rPr lang="en-US" altLang="ko-KR" sz="1100">
                <a:solidFill>
                  <a:srgbClr val="E9EDF6"/>
                </a:solidFill>
                <a:latin typeface="맑은 고딕" panose="020B0503020000020004" pitchFamily="50" charset="-127"/>
              </a:rPr>
              <a:t>.</a:t>
            </a:r>
            <a:endParaRPr lang="ko-KR" altLang="en-US" sz="1100">
              <a:solidFill>
                <a:srgbClr val="E9EDF6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A906AC69-D0FF-27EE-FF6A-AB31353010AC}"/>
              </a:ext>
            </a:extLst>
          </p:cNvPr>
          <p:cNvSpPr txBox="1"/>
          <p:nvPr/>
        </p:nvSpPr>
        <p:spPr>
          <a:xfrm>
            <a:off x="6502400" y="4140200"/>
            <a:ext cx="2540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000" b="1">
                <a:solidFill>
                  <a:srgbClr val="FF6B6B"/>
                </a:solidFill>
                <a:latin typeface="맑은 고딕" panose="020B0503020000020004" pitchFamily="50" charset="-127"/>
              </a:rPr>
              <a:t>■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A944AFE0-731B-782E-5675-26034A342412}"/>
              </a:ext>
            </a:extLst>
          </p:cNvPr>
          <p:cNvSpPr txBox="1"/>
          <p:nvPr/>
        </p:nvSpPr>
        <p:spPr>
          <a:xfrm>
            <a:off x="6756400" y="4140200"/>
            <a:ext cx="4368800" cy="169277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100">
                <a:solidFill>
                  <a:srgbClr val="E9EDF6"/>
                </a:solidFill>
                <a:latin typeface="맑은 고딕" panose="020B0503020000020004" pitchFamily="50" charset="-127"/>
              </a:rPr>
              <a:t>머스크 </a:t>
            </a:r>
            <a:r>
              <a:rPr lang="en-US" altLang="ko-KR" sz="1100">
                <a:solidFill>
                  <a:srgbClr val="E9EDF6"/>
                </a:solidFill>
                <a:latin typeface="맑은 고딕" panose="020B0503020000020004" pitchFamily="50" charset="-127"/>
              </a:rPr>
              <a:t>85% </a:t>
            </a:r>
            <a:r>
              <a:rPr lang="ko-KR" altLang="en-US" sz="1100">
                <a:solidFill>
                  <a:srgbClr val="E9EDF6"/>
                </a:solidFill>
                <a:latin typeface="맑은 고딕" panose="020B0503020000020004" pitchFamily="50" charset="-127"/>
              </a:rPr>
              <a:t>의결권 </a:t>
            </a:r>
            <a:r>
              <a:rPr lang="en-US" altLang="ko-KR" sz="1100">
                <a:solidFill>
                  <a:srgbClr val="E9EDF6"/>
                </a:solidFill>
                <a:latin typeface="맑은 고딕" panose="020B0503020000020004" pitchFamily="50" charset="-127"/>
              </a:rPr>
              <a:t>— </a:t>
            </a:r>
            <a:r>
              <a:rPr lang="ko-KR" altLang="en-US" sz="1100">
                <a:solidFill>
                  <a:srgbClr val="E9EDF6"/>
                </a:solidFill>
                <a:latin typeface="맑은 고딕" panose="020B0503020000020004" pitchFamily="50" charset="-127"/>
              </a:rPr>
              <a:t>소액주주</a:t>
            </a:r>
            <a:r>
              <a:rPr lang="en-US" altLang="ko-KR" sz="1100">
                <a:solidFill>
                  <a:srgbClr val="E9EDF6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1100">
                <a:solidFill>
                  <a:srgbClr val="E9EDF6"/>
                </a:solidFill>
                <a:latin typeface="맑은 고딕" panose="020B0503020000020004" pitchFamily="50" charset="-127"/>
              </a:rPr>
              <a:t>키맨 리스크</a:t>
            </a:r>
            <a:r>
              <a:rPr lang="en-US" altLang="ko-KR" sz="1100">
                <a:solidFill>
                  <a:srgbClr val="E9EDF6"/>
                </a:solidFill>
                <a:latin typeface="맑은 고딕" panose="020B0503020000020004" pitchFamily="50" charset="-127"/>
              </a:rPr>
              <a:t>.</a:t>
            </a:r>
            <a:endParaRPr lang="ko-KR" altLang="en-US" sz="1100">
              <a:solidFill>
                <a:srgbClr val="E9EDF6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0" name="직사각형 19">
            <a:extLst>
              <a:ext uri="{FF2B5EF4-FFF2-40B4-BE49-F238E27FC236}">
                <a16:creationId xmlns:a16="http://schemas.microsoft.com/office/drawing/2014/main" id="{61423BB3-A5C7-C4E1-5AD2-31030067E474}"/>
              </a:ext>
            </a:extLst>
          </p:cNvPr>
          <p:cNvSpPr/>
          <p:nvPr/>
        </p:nvSpPr>
        <p:spPr>
          <a:xfrm>
            <a:off x="812800" y="5181600"/>
            <a:ext cx="10566400" cy="711200"/>
          </a:xfrm>
          <a:prstGeom prst="rect">
            <a:avLst/>
          </a:prstGeom>
          <a:solidFill>
            <a:srgbClr val="3DAEFF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AD26A099-8B21-5B06-C7E3-99464C5C9CF7}"/>
              </a:ext>
            </a:extLst>
          </p:cNvPr>
          <p:cNvSpPr txBox="1"/>
          <p:nvPr/>
        </p:nvSpPr>
        <p:spPr>
          <a:xfrm>
            <a:off x="1092200" y="5181600"/>
            <a:ext cx="1905000" cy="169277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altLang="ko-KR" sz="1100" b="1">
                <a:solidFill>
                  <a:srgbClr val="06080F"/>
                </a:solidFill>
                <a:latin typeface="맑은 고딕" panose="020B0503020000020004" pitchFamily="50" charset="-127"/>
              </a:rPr>
              <a:t>WATCHLIST</a:t>
            </a:r>
            <a:endParaRPr lang="ko-KR" altLang="en-US" sz="1100" b="1">
              <a:solidFill>
                <a:srgbClr val="06080F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E1ACB0B4-F20F-189F-CCB9-AF16421BC9FE}"/>
              </a:ext>
            </a:extLst>
          </p:cNvPr>
          <p:cNvSpPr txBox="1"/>
          <p:nvPr/>
        </p:nvSpPr>
        <p:spPr>
          <a:xfrm>
            <a:off x="2971800" y="5181600"/>
            <a:ext cx="8153400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altLang="ko-KR" sz="1200" b="1">
                <a:solidFill>
                  <a:srgbClr val="06080F"/>
                </a:solidFill>
                <a:latin typeface="맑은 고딕" panose="020B0503020000020004" pitchFamily="50" charset="-127"/>
              </a:rPr>
              <a:t>Starship </a:t>
            </a:r>
            <a:r>
              <a:rPr lang="ko-KR" altLang="en-US" sz="1200" b="1">
                <a:solidFill>
                  <a:srgbClr val="06080F"/>
                </a:solidFill>
                <a:latin typeface="맑은 고딕" panose="020B0503020000020004" pitchFamily="50" charset="-127"/>
              </a:rPr>
              <a:t>궤도 성공   </a:t>
            </a:r>
            <a:r>
              <a:rPr lang="en-US" altLang="ko-KR" sz="1200" b="1">
                <a:solidFill>
                  <a:srgbClr val="06080F"/>
                </a:solidFill>
                <a:latin typeface="맑은 고딕" panose="020B0503020000020004" pitchFamily="50" charset="-127"/>
              </a:rPr>
              <a:t>·   GAAP </a:t>
            </a:r>
            <a:r>
              <a:rPr lang="ko-KR" altLang="en-US" sz="1200" b="1">
                <a:solidFill>
                  <a:srgbClr val="06080F"/>
                </a:solidFill>
                <a:latin typeface="맑은 고딕" panose="020B0503020000020004" pitchFamily="50" charset="-127"/>
              </a:rPr>
              <a:t>흑자 전환   </a:t>
            </a:r>
            <a:r>
              <a:rPr lang="en-US" altLang="ko-KR" sz="1200" b="1">
                <a:solidFill>
                  <a:srgbClr val="06080F"/>
                </a:solidFill>
                <a:latin typeface="맑은 고딕" panose="020B0503020000020004" pitchFamily="50" charset="-127"/>
              </a:rPr>
              <a:t>·   Starlink ARPU·</a:t>
            </a:r>
            <a:r>
              <a:rPr lang="ko-KR" altLang="en-US" sz="1200" b="1">
                <a:solidFill>
                  <a:srgbClr val="06080F"/>
                </a:solidFill>
                <a:latin typeface="맑은 고딕" panose="020B0503020000020004" pitchFamily="50" charset="-127"/>
              </a:rPr>
              <a:t>가입자   </a:t>
            </a:r>
            <a:r>
              <a:rPr lang="en-US" altLang="ko-KR" sz="1200" b="1">
                <a:solidFill>
                  <a:srgbClr val="06080F"/>
                </a:solidFill>
                <a:latin typeface="맑은 고딕" panose="020B0503020000020004" pitchFamily="50" charset="-127"/>
              </a:rPr>
              <a:t>·   xAI </a:t>
            </a:r>
            <a:r>
              <a:rPr lang="ko-KR" altLang="en-US" sz="1200" b="1">
                <a:solidFill>
                  <a:srgbClr val="06080F"/>
                </a:solidFill>
                <a:latin typeface="맑은 고딕" panose="020B0503020000020004" pitchFamily="50" charset="-127"/>
              </a:rPr>
              <a:t>손실 축소</a:t>
            </a:r>
          </a:p>
        </p:txBody>
      </p:sp>
      <p:sp>
        <p:nvSpPr>
          <p:cNvPr id="23" name="직사각형 22">
            <a:extLst>
              <a:ext uri="{FF2B5EF4-FFF2-40B4-BE49-F238E27FC236}">
                <a16:creationId xmlns:a16="http://schemas.microsoft.com/office/drawing/2014/main" id="{78B1AD7E-2357-F959-3122-B8DB61B141CA}"/>
              </a:ext>
            </a:extLst>
          </p:cNvPr>
          <p:cNvSpPr/>
          <p:nvPr/>
        </p:nvSpPr>
        <p:spPr>
          <a:xfrm>
            <a:off x="812800" y="6350000"/>
            <a:ext cx="10566400" cy="12700"/>
          </a:xfrm>
          <a:prstGeom prst="rect">
            <a:avLst/>
          </a:prstGeom>
          <a:solidFill>
            <a:srgbClr val="27304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BF91FB1B-115D-67EB-CCD4-E1B0F7BCA4FB}"/>
              </a:ext>
            </a:extLst>
          </p:cNvPr>
          <p:cNvSpPr txBox="1"/>
          <p:nvPr/>
        </p:nvSpPr>
        <p:spPr>
          <a:xfrm>
            <a:off x="812800" y="6426200"/>
            <a:ext cx="9677400" cy="130805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ko-KR" altLang="en-US" sz="850">
                <a:solidFill>
                  <a:srgbClr val="8B95AC"/>
                </a:solidFill>
                <a:latin typeface="맑은 고딕" panose="020B0503020000020004" pitchFamily="50" charset="-127"/>
              </a:rPr>
              <a:t>자료</a:t>
            </a:r>
            <a:r>
              <a:rPr lang="en-US" altLang="ko-KR" sz="850">
                <a:solidFill>
                  <a:srgbClr val="8B95AC"/>
                </a:solidFill>
                <a:latin typeface="맑은 고딕" panose="020B0503020000020004" pitchFamily="50" charset="-127"/>
              </a:rPr>
              <a:t>: S-1 · NPR·CBS·CNBC·Fortune · Morningstar·Via Satellite·Sacra (</a:t>
            </a:r>
            <a:r>
              <a:rPr lang="ko-KR" altLang="en-US" sz="850">
                <a:solidFill>
                  <a:srgbClr val="8B95AC"/>
                </a:solidFill>
                <a:latin typeface="맑은 고딕" panose="020B0503020000020004" pitchFamily="50" charset="-127"/>
              </a:rPr>
              <a:t>기준일 </a:t>
            </a:r>
            <a:r>
              <a:rPr lang="en-US" altLang="ko-KR" sz="850">
                <a:solidFill>
                  <a:srgbClr val="8B95AC"/>
                </a:solidFill>
                <a:latin typeface="맑은 고딕" panose="020B0503020000020004" pitchFamily="50" charset="-127"/>
              </a:rPr>
              <a:t>2026-06-15)</a:t>
            </a:r>
            <a:endParaRPr lang="ko-KR" altLang="en-US" sz="850">
              <a:solidFill>
                <a:srgbClr val="8B95AC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438575B0-6FEA-A285-DC25-4FDD5FC4F495}"/>
              </a:ext>
            </a:extLst>
          </p:cNvPr>
          <p:cNvSpPr txBox="1"/>
          <p:nvPr/>
        </p:nvSpPr>
        <p:spPr>
          <a:xfrm>
            <a:off x="10490200" y="6426200"/>
            <a:ext cx="889000" cy="130805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algn="r"/>
            <a:r>
              <a:rPr lang="en-US" altLang="ko-KR" sz="850">
                <a:solidFill>
                  <a:srgbClr val="8B95AC"/>
                </a:solidFill>
                <a:latin typeface="맑은 고딕" panose="020B0503020000020004" pitchFamily="50" charset="-127"/>
              </a:rPr>
              <a:t>22 / 30</a:t>
            </a:r>
            <a:endParaRPr lang="ko-KR" altLang="en-US" sz="850">
              <a:solidFill>
                <a:srgbClr val="8B95AC"/>
              </a:solidFill>
              <a:latin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03199876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0E1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5A9EAE6-EE24-CEF6-2D09-775216CA40CD}"/>
              </a:ext>
            </a:extLst>
          </p:cNvPr>
          <p:cNvSpPr txBox="1"/>
          <p:nvPr/>
        </p:nvSpPr>
        <p:spPr>
          <a:xfrm>
            <a:off x="812800" y="584200"/>
            <a:ext cx="1944443" cy="161583"/>
          </a:xfrm>
          <a:prstGeom prst="rect">
            <a:avLst/>
          </a:prstGeom>
          <a:solidFill>
            <a:srgbClr val="3DAEFF"/>
          </a:solidFill>
        </p:spPr>
        <p:txBody>
          <a:bodyPr vert="horz" wrap="none" lIns="139700" tIns="0" rIns="139700" bIns="0" rtlCol="0">
            <a:spAutoFit/>
          </a:bodyPr>
          <a:lstStyle/>
          <a:p>
            <a:r>
              <a:rPr lang="en-US" altLang="ko-KR" sz="1050" b="1">
                <a:solidFill>
                  <a:srgbClr val="06080F"/>
                </a:solidFill>
                <a:latin typeface="맑은 고딕" panose="020B0503020000020004" pitchFamily="50" charset="-127"/>
              </a:rPr>
              <a:t>INVESTOR IMPLICATIONS</a:t>
            </a:r>
            <a:endParaRPr lang="ko-KR" altLang="en-US" sz="1050" b="1">
              <a:solidFill>
                <a:srgbClr val="06080F"/>
              </a:solidFill>
              <a:latin typeface="맑은 고딕" panose="020B0503020000020004" pitchFamily="50" charset="-127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D7AAEA6-5DE0-D65D-5F45-179F68BBEE86}"/>
              </a:ext>
            </a:extLst>
          </p:cNvPr>
          <p:cNvSpPr txBox="1"/>
          <p:nvPr/>
        </p:nvSpPr>
        <p:spPr>
          <a:xfrm>
            <a:off x="812800" y="914400"/>
            <a:ext cx="10566400" cy="384721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2500" b="1">
                <a:solidFill>
                  <a:srgbClr val="E9EDF6"/>
                </a:solidFill>
                <a:latin typeface="맑은 고딕" panose="020B0503020000020004" pitchFamily="50" charset="-127"/>
              </a:rPr>
              <a:t>투자자 관점 </a:t>
            </a:r>
            <a:r>
              <a:rPr lang="en-US" altLang="ko-KR" sz="2500" b="1">
                <a:solidFill>
                  <a:srgbClr val="E9EDF6"/>
                </a:solidFill>
                <a:latin typeface="맑은 고딕" panose="020B0503020000020004" pitchFamily="50" charset="-127"/>
              </a:rPr>
              <a:t>— </a:t>
            </a:r>
            <a:r>
              <a:rPr lang="ko-KR" altLang="en-US" sz="2500" b="1">
                <a:solidFill>
                  <a:srgbClr val="E9EDF6"/>
                </a:solidFill>
                <a:latin typeface="맑은 고딕" panose="020B0503020000020004" pitchFamily="50" charset="-127"/>
              </a:rPr>
              <a:t>접근성은 넓어졌지만 통제권은 머스크에게 있다</a:t>
            </a:r>
          </a:p>
        </p:txBody>
      </p:sp>
      <p:sp>
        <p:nvSpPr>
          <p:cNvPr id="4" name="직사각형 3">
            <a:extLst>
              <a:ext uri="{FF2B5EF4-FFF2-40B4-BE49-F238E27FC236}">
                <a16:creationId xmlns:a16="http://schemas.microsoft.com/office/drawing/2014/main" id="{F038C4DC-DF40-55E4-0961-6CC2C3A05FBB}"/>
              </a:ext>
            </a:extLst>
          </p:cNvPr>
          <p:cNvSpPr/>
          <p:nvPr/>
        </p:nvSpPr>
        <p:spPr>
          <a:xfrm>
            <a:off x="812800" y="2057400"/>
            <a:ext cx="3369733" cy="1905000"/>
          </a:xfrm>
          <a:prstGeom prst="rect">
            <a:avLst/>
          </a:prstGeom>
          <a:solidFill>
            <a:srgbClr val="151C2E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직사각형 4">
            <a:extLst>
              <a:ext uri="{FF2B5EF4-FFF2-40B4-BE49-F238E27FC236}">
                <a16:creationId xmlns:a16="http://schemas.microsoft.com/office/drawing/2014/main" id="{E5E30D48-8442-0299-B18F-70B181244404}"/>
              </a:ext>
            </a:extLst>
          </p:cNvPr>
          <p:cNvSpPr/>
          <p:nvPr/>
        </p:nvSpPr>
        <p:spPr>
          <a:xfrm>
            <a:off x="812800" y="2057400"/>
            <a:ext cx="3369733" cy="50800"/>
          </a:xfrm>
          <a:prstGeom prst="rect">
            <a:avLst/>
          </a:prstGeom>
          <a:solidFill>
            <a:srgbClr val="3DAEFF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5D4DC4F-5DD0-9FAE-A8CF-4F15FC963B18}"/>
              </a:ext>
            </a:extLst>
          </p:cNvPr>
          <p:cNvSpPr txBox="1"/>
          <p:nvPr/>
        </p:nvSpPr>
        <p:spPr>
          <a:xfrm>
            <a:off x="1041400" y="2260600"/>
            <a:ext cx="2912533" cy="323165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ko-KR" altLang="en-US" sz="2100" b="1">
                <a:solidFill>
                  <a:srgbClr val="3DAEFF"/>
                </a:solidFill>
                <a:latin typeface="맑은 고딕" panose="020B0503020000020004" pitchFamily="50" charset="-127"/>
              </a:rPr>
              <a:t>리테일 </a:t>
            </a:r>
            <a:r>
              <a:rPr lang="en-US" altLang="ko-KR" sz="2100" b="1">
                <a:solidFill>
                  <a:srgbClr val="3DAEFF"/>
                </a:solidFill>
                <a:latin typeface="맑은 고딕" panose="020B0503020000020004" pitchFamily="50" charset="-127"/>
              </a:rPr>
              <a:t>~30%</a:t>
            </a:r>
            <a:endParaRPr lang="ko-KR" altLang="en-US" sz="2100" b="1">
              <a:solidFill>
                <a:srgbClr val="3DAEFF"/>
              </a:solidFill>
              <a:latin typeface="맑은 고딕" panose="020B0503020000020004" pitchFamily="50" charset="-127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0856545-5437-DA6D-A7C5-8ED934849C8A}"/>
              </a:ext>
            </a:extLst>
          </p:cNvPr>
          <p:cNvSpPr txBox="1"/>
          <p:nvPr/>
        </p:nvSpPr>
        <p:spPr>
          <a:xfrm>
            <a:off x="1041400" y="2743200"/>
            <a:ext cx="2912533" cy="19236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250" b="1">
                <a:solidFill>
                  <a:srgbClr val="E9EDF6"/>
                </a:solidFill>
                <a:latin typeface="맑은 고딕" panose="020B0503020000020004" pitchFamily="50" charset="-127"/>
              </a:rPr>
              <a:t>개인 배정 이례적 확대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C50E610-5C55-5DB7-1E7B-99C411D958DB}"/>
              </a:ext>
            </a:extLst>
          </p:cNvPr>
          <p:cNvSpPr txBox="1"/>
          <p:nvPr/>
        </p:nvSpPr>
        <p:spPr>
          <a:xfrm>
            <a:off x="1041400" y="3048000"/>
            <a:ext cx="2912533" cy="323165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050">
                <a:solidFill>
                  <a:srgbClr val="8B95AC"/>
                </a:solidFill>
                <a:latin typeface="맑은 고딕" panose="020B0503020000020004" pitchFamily="50" charset="-127"/>
              </a:rPr>
              <a:t>통상 </a:t>
            </a:r>
            <a:r>
              <a:rPr lang="en-US" altLang="ko-KR" sz="1050">
                <a:solidFill>
                  <a:srgbClr val="8B95AC"/>
                </a:solidFill>
                <a:latin typeface="맑은 고딕" panose="020B0503020000020004" pitchFamily="50" charset="-127"/>
              </a:rPr>
              <a:t>5~10% </a:t>
            </a:r>
            <a:r>
              <a:rPr lang="ko-KR" altLang="en-US" sz="1050">
                <a:solidFill>
                  <a:srgbClr val="8B95AC"/>
                </a:solidFill>
                <a:latin typeface="맑은 고딕" panose="020B0503020000020004" pitchFamily="50" charset="-127"/>
              </a:rPr>
              <a:t>대비 큰 폭 </a:t>
            </a:r>
            <a:r>
              <a:rPr lang="en-US" altLang="ko-KR" sz="1050">
                <a:solidFill>
                  <a:srgbClr val="8B95AC"/>
                </a:solidFill>
                <a:latin typeface="맑은 고딕" panose="020B0503020000020004" pitchFamily="50" charset="-127"/>
              </a:rPr>
              <a:t>— </a:t>
            </a:r>
            <a:r>
              <a:rPr lang="ko-KR" altLang="en-US" sz="1050">
                <a:solidFill>
                  <a:srgbClr val="8B95AC"/>
                </a:solidFill>
                <a:latin typeface="맑은 고딕" panose="020B0503020000020004" pitchFamily="50" charset="-127"/>
              </a:rPr>
              <a:t>개인투자자 접근성↑</a:t>
            </a:r>
            <a:r>
              <a:rPr lang="en-US" altLang="ko-KR" sz="1050">
                <a:solidFill>
                  <a:srgbClr val="8B95AC"/>
                </a:solidFill>
                <a:latin typeface="맑은 고딕" panose="020B0503020000020004" pitchFamily="50" charset="-127"/>
              </a:rPr>
              <a:t>, </a:t>
            </a:r>
            <a:r>
              <a:rPr lang="ko-KR" altLang="en-US" sz="1050">
                <a:solidFill>
                  <a:srgbClr val="8B95AC"/>
                </a:solidFill>
                <a:latin typeface="맑은 고딕" panose="020B0503020000020004" pitchFamily="50" charset="-127"/>
              </a:rPr>
              <a:t>다만 변동성도 동반</a:t>
            </a:r>
            <a:r>
              <a:rPr lang="en-US" altLang="ko-KR" sz="1050">
                <a:solidFill>
                  <a:srgbClr val="8B95AC"/>
                </a:solidFill>
                <a:latin typeface="맑은 고딕" panose="020B0503020000020004" pitchFamily="50" charset="-127"/>
              </a:rPr>
              <a:t>.</a:t>
            </a:r>
            <a:endParaRPr lang="ko-KR" altLang="en-US" sz="1050">
              <a:solidFill>
                <a:srgbClr val="8B95AC"/>
              </a:solidFill>
              <a:latin typeface="맑은 고딕" panose="020B0503020000020004" pitchFamily="50" charset="-127"/>
            </a:endParaRPr>
          </a:p>
        </p:txBody>
      </p:sp>
      <p:sp>
        <p:nvSpPr>
          <p:cNvPr id="9" name="직사각형 8">
            <a:extLst>
              <a:ext uri="{FF2B5EF4-FFF2-40B4-BE49-F238E27FC236}">
                <a16:creationId xmlns:a16="http://schemas.microsoft.com/office/drawing/2014/main" id="{51301F4A-4A9F-D680-1208-46F49D9A68E5}"/>
              </a:ext>
            </a:extLst>
          </p:cNvPr>
          <p:cNvSpPr/>
          <p:nvPr/>
        </p:nvSpPr>
        <p:spPr>
          <a:xfrm>
            <a:off x="4411133" y="2057400"/>
            <a:ext cx="3369734" cy="1905000"/>
          </a:xfrm>
          <a:prstGeom prst="rect">
            <a:avLst/>
          </a:prstGeom>
          <a:solidFill>
            <a:srgbClr val="151C2E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직사각형 9">
            <a:extLst>
              <a:ext uri="{FF2B5EF4-FFF2-40B4-BE49-F238E27FC236}">
                <a16:creationId xmlns:a16="http://schemas.microsoft.com/office/drawing/2014/main" id="{63F909F2-937D-224E-C9F9-0E7F540319C2}"/>
              </a:ext>
            </a:extLst>
          </p:cNvPr>
          <p:cNvSpPr/>
          <p:nvPr/>
        </p:nvSpPr>
        <p:spPr>
          <a:xfrm>
            <a:off x="4411133" y="2057400"/>
            <a:ext cx="3369734" cy="50800"/>
          </a:xfrm>
          <a:prstGeom prst="rect">
            <a:avLst/>
          </a:prstGeom>
          <a:solidFill>
            <a:srgbClr val="3DAEFF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D54AD5E-5A8F-1F6B-3D29-AFD2F2C867B9}"/>
              </a:ext>
            </a:extLst>
          </p:cNvPr>
          <p:cNvSpPr txBox="1"/>
          <p:nvPr/>
        </p:nvSpPr>
        <p:spPr>
          <a:xfrm>
            <a:off x="4639733" y="2260600"/>
            <a:ext cx="2912533" cy="323165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ko-KR" altLang="en-US" sz="2100" b="1">
                <a:solidFill>
                  <a:srgbClr val="3DAEFF"/>
                </a:solidFill>
                <a:latin typeface="맑은 고딕" panose="020B0503020000020004" pitchFamily="50" charset="-127"/>
              </a:rPr>
              <a:t>의결권 </a:t>
            </a:r>
            <a:r>
              <a:rPr lang="en-US" altLang="ko-KR" sz="2100" b="1">
                <a:solidFill>
                  <a:srgbClr val="3DAEFF"/>
                </a:solidFill>
                <a:latin typeface="맑은 고딕" panose="020B0503020000020004" pitchFamily="50" charset="-127"/>
              </a:rPr>
              <a:t>85%</a:t>
            </a:r>
            <a:endParaRPr lang="ko-KR" altLang="en-US" sz="2100" b="1">
              <a:solidFill>
                <a:srgbClr val="3DAEFF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46BD0BB-7E95-2187-6248-C041CBE9B963}"/>
              </a:ext>
            </a:extLst>
          </p:cNvPr>
          <p:cNvSpPr txBox="1"/>
          <p:nvPr/>
        </p:nvSpPr>
        <p:spPr>
          <a:xfrm>
            <a:off x="4639733" y="2743200"/>
            <a:ext cx="2912533" cy="19236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250" b="1">
                <a:solidFill>
                  <a:srgbClr val="E9EDF6"/>
                </a:solidFill>
                <a:latin typeface="맑은 고딕" panose="020B0503020000020004" pitchFamily="50" charset="-127"/>
              </a:rPr>
              <a:t>차등의결권 구조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99FD767-053A-909C-F89A-D06FD6914D3A}"/>
              </a:ext>
            </a:extLst>
          </p:cNvPr>
          <p:cNvSpPr txBox="1"/>
          <p:nvPr/>
        </p:nvSpPr>
        <p:spPr>
          <a:xfrm>
            <a:off x="4639733" y="3048000"/>
            <a:ext cx="2912533" cy="323165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050">
                <a:solidFill>
                  <a:srgbClr val="8B95AC"/>
                </a:solidFill>
                <a:latin typeface="맑은 고딕" panose="020B0503020000020004" pitchFamily="50" charset="-127"/>
              </a:rPr>
              <a:t>지분 </a:t>
            </a:r>
            <a:r>
              <a:rPr lang="en-US" altLang="ko-KR" sz="1050">
                <a:solidFill>
                  <a:srgbClr val="8B95AC"/>
                </a:solidFill>
                <a:latin typeface="맑은 고딕" panose="020B0503020000020004" pitchFamily="50" charset="-127"/>
              </a:rPr>
              <a:t>42%</a:t>
            </a:r>
            <a:r>
              <a:rPr lang="ko-KR" altLang="en-US" sz="1050">
                <a:solidFill>
                  <a:srgbClr val="8B95AC"/>
                </a:solidFill>
                <a:latin typeface="맑은 고딕" panose="020B0503020000020004" pitchFamily="50" charset="-127"/>
              </a:rPr>
              <a:t>로 의결권 </a:t>
            </a:r>
            <a:r>
              <a:rPr lang="en-US" altLang="ko-KR" sz="1050">
                <a:solidFill>
                  <a:srgbClr val="8B95AC"/>
                </a:solidFill>
                <a:latin typeface="맑은 고딕" panose="020B0503020000020004" pitchFamily="50" charset="-127"/>
              </a:rPr>
              <a:t>85% — </a:t>
            </a:r>
            <a:r>
              <a:rPr lang="ko-KR" altLang="en-US" sz="1050">
                <a:solidFill>
                  <a:srgbClr val="8B95AC"/>
                </a:solidFill>
                <a:latin typeface="맑은 고딕" panose="020B0503020000020004" pitchFamily="50" charset="-127"/>
              </a:rPr>
              <a:t>사실상 머스크 통제</a:t>
            </a:r>
            <a:r>
              <a:rPr lang="en-US" altLang="ko-KR" sz="1050">
                <a:solidFill>
                  <a:srgbClr val="8B95AC"/>
                </a:solidFill>
                <a:latin typeface="맑은 고딕" panose="020B0503020000020004" pitchFamily="50" charset="-127"/>
              </a:rPr>
              <a:t>. </a:t>
            </a:r>
            <a:r>
              <a:rPr lang="ko-KR" altLang="en-US" sz="1050">
                <a:solidFill>
                  <a:srgbClr val="8B95AC"/>
                </a:solidFill>
                <a:latin typeface="맑은 고딕" panose="020B0503020000020004" pitchFamily="50" charset="-127"/>
              </a:rPr>
              <a:t>거버넌스 디스카운트 요인</a:t>
            </a:r>
            <a:r>
              <a:rPr lang="en-US" altLang="ko-KR" sz="1050">
                <a:solidFill>
                  <a:srgbClr val="8B95AC"/>
                </a:solidFill>
                <a:latin typeface="맑은 고딕" panose="020B0503020000020004" pitchFamily="50" charset="-127"/>
              </a:rPr>
              <a:t>.</a:t>
            </a:r>
            <a:endParaRPr lang="ko-KR" altLang="en-US" sz="1050">
              <a:solidFill>
                <a:srgbClr val="8B95AC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4" name="직사각형 13">
            <a:extLst>
              <a:ext uri="{FF2B5EF4-FFF2-40B4-BE49-F238E27FC236}">
                <a16:creationId xmlns:a16="http://schemas.microsoft.com/office/drawing/2014/main" id="{F9F2C2E8-C080-158E-E251-D8C26531C573}"/>
              </a:ext>
            </a:extLst>
          </p:cNvPr>
          <p:cNvSpPr/>
          <p:nvPr/>
        </p:nvSpPr>
        <p:spPr>
          <a:xfrm>
            <a:off x="8009467" y="2057400"/>
            <a:ext cx="3369733" cy="1905000"/>
          </a:xfrm>
          <a:prstGeom prst="rect">
            <a:avLst/>
          </a:prstGeom>
          <a:solidFill>
            <a:srgbClr val="151C2E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" name="직사각형 14">
            <a:extLst>
              <a:ext uri="{FF2B5EF4-FFF2-40B4-BE49-F238E27FC236}">
                <a16:creationId xmlns:a16="http://schemas.microsoft.com/office/drawing/2014/main" id="{7355F684-7F7E-55B0-D495-C60D248C9E38}"/>
              </a:ext>
            </a:extLst>
          </p:cNvPr>
          <p:cNvSpPr/>
          <p:nvPr/>
        </p:nvSpPr>
        <p:spPr>
          <a:xfrm>
            <a:off x="8009467" y="2057400"/>
            <a:ext cx="3369733" cy="50800"/>
          </a:xfrm>
          <a:prstGeom prst="rect">
            <a:avLst/>
          </a:prstGeom>
          <a:solidFill>
            <a:srgbClr val="3DAEFF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20F2862-2CF0-5277-5567-6013EA01EE06}"/>
              </a:ext>
            </a:extLst>
          </p:cNvPr>
          <p:cNvSpPr txBox="1"/>
          <p:nvPr/>
        </p:nvSpPr>
        <p:spPr>
          <a:xfrm>
            <a:off x="8238067" y="2260600"/>
            <a:ext cx="2912533" cy="323165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ko-KR" altLang="en-US" sz="2100" b="1">
                <a:solidFill>
                  <a:srgbClr val="3DAEFF"/>
                </a:solidFill>
                <a:latin typeface="맑은 고딕" panose="020B0503020000020004" pitchFamily="50" charset="-127"/>
              </a:rPr>
              <a:t>고변동성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233508CE-D3A3-543C-FD20-09F727E44D67}"/>
              </a:ext>
            </a:extLst>
          </p:cNvPr>
          <p:cNvSpPr txBox="1"/>
          <p:nvPr/>
        </p:nvSpPr>
        <p:spPr>
          <a:xfrm>
            <a:off x="8238067" y="2743200"/>
            <a:ext cx="2912533" cy="19236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1250" b="1">
                <a:solidFill>
                  <a:srgbClr val="E9EDF6"/>
                </a:solidFill>
                <a:latin typeface="맑은 고딕" panose="020B0503020000020004" pitchFamily="50" charset="-127"/>
              </a:rPr>
              <a:t>118</a:t>
            </a:r>
            <a:r>
              <a:rPr lang="ko-KR" altLang="en-US" sz="1250" b="1">
                <a:solidFill>
                  <a:srgbClr val="E9EDF6"/>
                </a:solidFill>
                <a:latin typeface="맑은 고딕" panose="020B0503020000020004" pitchFamily="50" charset="-127"/>
              </a:rPr>
              <a:t>배 </a:t>
            </a:r>
            <a:r>
              <a:rPr lang="en-US" altLang="ko-KR" sz="1250" b="1">
                <a:solidFill>
                  <a:srgbClr val="E9EDF6"/>
                </a:solidFill>
                <a:latin typeface="맑은 고딕" panose="020B0503020000020004" pitchFamily="50" charset="-127"/>
              </a:rPr>
              <a:t>P/S·</a:t>
            </a:r>
            <a:r>
              <a:rPr lang="ko-KR" altLang="en-US" sz="1250" b="1">
                <a:solidFill>
                  <a:srgbClr val="E9EDF6"/>
                </a:solidFill>
                <a:latin typeface="맑은 고딕" panose="020B0503020000020004" pitchFamily="50" charset="-127"/>
              </a:rPr>
              <a:t>서사 의존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8D791341-36F0-1EAB-4E34-A7AD3147B1DF}"/>
              </a:ext>
            </a:extLst>
          </p:cNvPr>
          <p:cNvSpPr txBox="1"/>
          <p:nvPr/>
        </p:nvSpPr>
        <p:spPr>
          <a:xfrm>
            <a:off x="8238067" y="3048000"/>
            <a:ext cx="2912533" cy="323165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050">
                <a:solidFill>
                  <a:srgbClr val="8B95AC"/>
                </a:solidFill>
                <a:latin typeface="맑은 고딕" panose="020B0503020000020004" pitchFamily="50" charset="-127"/>
              </a:rPr>
              <a:t>기대 선반영 </a:t>
            </a:r>
            <a:r>
              <a:rPr lang="en-US" altLang="ko-KR" sz="1050">
                <a:solidFill>
                  <a:srgbClr val="8B95AC"/>
                </a:solidFill>
                <a:latin typeface="맑은 고딕" panose="020B0503020000020004" pitchFamily="50" charset="-127"/>
              </a:rPr>
              <a:t>— </a:t>
            </a:r>
            <a:r>
              <a:rPr lang="ko-KR" altLang="en-US" sz="1050">
                <a:solidFill>
                  <a:srgbClr val="8B95AC"/>
                </a:solidFill>
                <a:latin typeface="맑은 고딕" panose="020B0503020000020004" pitchFamily="50" charset="-127"/>
              </a:rPr>
              <a:t>호재</a:t>
            </a:r>
            <a:r>
              <a:rPr lang="en-US" altLang="ko-KR" sz="1050">
                <a:solidFill>
                  <a:srgbClr val="8B95AC"/>
                </a:solidFill>
                <a:latin typeface="맑은 고딕" panose="020B0503020000020004" pitchFamily="50" charset="-127"/>
              </a:rPr>
              <a:t>/</a:t>
            </a:r>
            <a:r>
              <a:rPr lang="ko-KR" altLang="en-US" sz="1050">
                <a:solidFill>
                  <a:srgbClr val="8B95AC"/>
                </a:solidFill>
                <a:latin typeface="맑은 고딕" panose="020B0503020000020004" pitchFamily="50" charset="-127"/>
              </a:rPr>
              <a:t>악재에 큰 진폭</a:t>
            </a:r>
            <a:r>
              <a:rPr lang="en-US" altLang="ko-KR" sz="1050">
                <a:solidFill>
                  <a:srgbClr val="8B95AC"/>
                </a:solidFill>
                <a:latin typeface="맑은 고딕" panose="020B0503020000020004" pitchFamily="50" charset="-127"/>
              </a:rPr>
              <a:t>. </a:t>
            </a:r>
            <a:r>
              <a:rPr lang="ko-KR" altLang="en-US" sz="1050">
                <a:solidFill>
                  <a:srgbClr val="8B95AC"/>
                </a:solidFill>
                <a:latin typeface="맑은 고딕" panose="020B0503020000020004" pitchFamily="50" charset="-127"/>
              </a:rPr>
              <a:t>장기 시나리오 검증이 핵심</a:t>
            </a:r>
            <a:r>
              <a:rPr lang="en-US" altLang="ko-KR" sz="1050">
                <a:solidFill>
                  <a:srgbClr val="8B95AC"/>
                </a:solidFill>
                <a:latin typeface="맑은 고딕" panose="020B0503020000020004" pitchFamily="50" charset="-127"/>
              </a:rPr>
              <a:t>.</a:t>
            </a:r>
            <a:endParaRPr lang="ko-KR" altLang="en-US" sz="1050">
              <a:solidFill>
                <a:srgbClr val="8B95AC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9B721B75-BE72-84F7-F800-6F3D243859EE}"/>
              </a:ext>
            </a:extLst>
          </p:cNvPr>
          <p:cNvSpPr txBox="1"/>
          <p:nvPr/>
        </p:nvSpPr>
        <p:spPr>
          <a:xfrm>
            <a:off x="812800" y="4318000"/>
            <a:ext cx="10566400" cy="184666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200">
                <a:solidFill>
                  <a:srgbClr val="8B95AC"/>
                </a:solidFill>
                <a:latin typeface="맑은 고딕" panose="020B0503020000020004" pitchFamily="50" charset="-127"/>
              </a:rPr>
              <a:t>결론</a:t>
            </a:r>
            <a:r>
              <a:rPr lang="en-US" altLang="ko-KR" sz="1200">
                <a:solidFill>
                  <a:srgbClr val="8B95AC"/>
                </a:solidFill>
                <a:latin typeface="맑은 고딕" panose="020B0503020000020004" pitchFamily="50" charset="-127"/>
              </a:rPr>
              <a:t>: '</a:t>
            </a:r>
            <a:r>
              <a:rPr lang="ko-KR" altLang="en-US" sz="1200">
                <a:solidFill>
                  <a:srgbClr val="8B95AC"/>
                </a:solidFill>
                <a:latin typeface="맑은 고딕" panose="020B0503020000020004" pitchFamily="50" charset="-127"/>
              </a:rPr>
              <a:t>우주</a:t>
            </a:r>
            <a:r>
              <a:rPr lang="en-US" altLang="ko-KR" sz="1200">
                <a:solidFill>
                  <a:srgbClr val="8B95AC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1200">
                <a:solidFill>
                  <a:srgbClr val="8B95AC"/>
                </a:solidFill>
                <a:latin typeface="맑은 고딕" panose="020B0503020000020004" pitchFamily="50" charset="-127"/>
              </a:rPr>
              <a:t>위성의 현 실적</a:t>
            </a:r>
            <a:r>
              <a:rPr lang="en-US" altLang="ko-KR" sz="1200">
                <a:solidFill>
                  <a:srgbClr val="8B95AC"/>
                </a:solidFill>
                <a:latin typeface="맑은 고딕" panose="020B0503020000020004" pitchFamily="50" charset="-127"/>
              </a:rPr>
              <a:t>'</a:t>
            </a:r>
            <a:r>
              <a:rPr lang="ko-KR" altLang="en-US" sz="1200">
                <a:solidFill>
                  <a:srgbClr val="8B95AC"/>
                </a:solidFill>
                <a:latin typeface="맑은 고딕" panose="020B0503020000020004" pitchFamily="50" charset="-127"/>
              </a:rPr>
              <a:t>이 아니라 </a:t>
            </a:r>
            <a:r>
              <a:rPr lang="en-US" altLang="ko-KR" sz="1200">
                <a:solidFill>
                  <a:srgbClr val="8B95AC"/>
                </a:solidFill>
                <a:latin typeface="맑은 고딕" panose="020B0503020000020004" pitchFamily="50" charset="-127"/>
              </a:rPr>
              <a:t>'AI·Starship</a:t>
            </a:r>
            <a:r>
              <a:rPr lang="ko-KR" altLang="en-US" sz="1200">
                <a:solidFill>
                  <a:srgbClr val="8B95AC"/>
                </a:solidFill>
                <a:latin typeface="맑은 고딕" panose="020B0503020000020004" pitchFamily="50" charset="-127"/>
              </a:rPr>
              <a:t>의 미래</a:t>
            </a:r>
            <a:r>
              <a:rPr lang="en-US" altLang="ko-KR" sz="1200">
                <a:solidFill>
                  <a:srgbClr val="8B95AC"/>
                </a:solidFill>
                <a:latin typeface="맑은 고딕" panose="020B0503020000020004" pitchFamily="50" charset="-127"/>
              </a:rPr>
              <a:t>'</a:t>
            </a:r>
            <a:r>
              <a:rPr lang="ko-KR" altLang="en-US" sz="1200">
                <a:solidFill>
                  <a:srgbClr val="8B95AC"/>
                </a:solidFill>
                <a:latin typeface="맑은 고딕" panose="020B0503020000020004" pitchFamily="50" charset="-127"/>
              </a:rPr>
              <a:t>를 사는 종목이다</a:t>
            </a:r>
            <a:r>
              <a:rPr lang="en-US" altLang="ko-KR" sz="1200">
                <a:solidFill>
                  <a:srgbClr val="8B95AC"/>
                </a:solidFill>
                <a:latin typeface="맑은 고딕" panose="020B0503020000020004" pitchFamily="50" charset="-127"/>
              </a:rPr>
              <a:t>. </a:t>
            </a:r>
            <a:r>
              <a:rPr lang="ko-KR" altLang="en-US" sz="1200">
                <a:solidFill>
                  <a:srgbClr val="8B95AC"/>
                </a:solidFill>
                <a:latin typeface="맑은 고딕" panose="020B0503020000020004" pitchFamily="50" charset="-127"/>
              </a:rPr>
              <a:t>시나리오</a:t>
            </a:r>
            <a:r>
              <a:rPr lang="en-US" altLang="ko-KR" sz="1200">
                <a:solidFill>
                  <a:srgbClr val="8B95AC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1200">
                <a:solidFill>
                  <a:srgbClr val="8B95AC"/>
                </a:solidFill>
                <a:latin typeface="맑은 고딕" panose="020B0503020000020004" pitchFamily="50" charset="-127"/>
              </a:rPr>
              <a:t>시간지평</a:t>
            </a:r>
            <a:r>
              <a:rPr lang="en-US" altLang="ko-KR" sz="1200">
                <a:solidFill>
                  <a:srgbClr val="8B95AC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1200">
                <a:solidFill>
                  <a:srgbClr val="8B95AC"/>
                </a:solidFill>
                <a:latin typeface="맑은 고딕" panose="020B0503020000020004" pitchFamily="50" charset="-127"/>
              </a:rPr>
              <a:t>변동성 허용도를 먼저 정하라</a:t>
            </a:r>
            <a:r>
              <a:rPr lang="en-US" altLang="ko-KR" sz="1200">
                <a:solidFill>
                  <a:srgbClr val="8B95AC"/>
                </a:solidFill>
                <a:latin typeface="맑은 고딕" panose="020B0503020000020004" pitchFamily="50" charset="-127"/>
              </a:rPr>
              <a:t>.</a:t>
            </a:r>
            <a:endParaRPr lang="ko-KR" altLang="en-US" sz="1200">
              <a:solidFill>
                <a:srgbClr val="8B95AC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0" name="직사각형 19">
            <a:extLst>
              <a:ext uri="{FF2B5EF4-FFF2-40B4-BE49-F238E27FC236}">
                <a16:creationId xmlns:a16="http://schemas.microsoft.com/office/drawing/2014/main" id="{184EA58C-5306-AA13-0BB9-EA3F5B40BC9F}"/>
              </a:ext>
            </a:extLst>
          </p:cNvPr>
          <p:cNvSpPr/>
          <p:nvPr/>
        </p:nvSpPr>
        <p:spPr>
          <a:xfrm>
            <a:off x="812800" y="6350000"/>
            <a:ext cx="10566400" cy="12700"/>
          </a:xfrm>
          <a:prstGeom prst="rect">
            <a:avLst/>
          </a:prstGeom>
          <a:solidFill>
            <a:srgbClr val="27304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625CB745-ECA9-7170-2AC1-A2C21B42C3DC}"/>
              </a:ext>
            </a:extLst>
          </p:cNvPr>
          <p:cNvSpPr txBox="1"/>
          <p:nvPr/>
        </p:nvSpPr>
        <p:spPr>
          <a:xfrm>
            <a:off x="812800" y="6426200"/>
            <a:ext cx="9677400" cy="130805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ko-KR" altLang="en-US" sz="850">
                <a:solidFill>
                  <a:srgbClr val="8B95AC"/>
                </a:solidFill>
                <a:latin typeface="맑은 고딕" panose="020B0503020000020004" pitchFamily="50" charset="-127"/>
              </a:rPr>
              <a:t>자료</a:t>
            </a:r>
            <a:r>
              <a:rPr lang="en-US" altLang="ko-KR" sz="850">
                <a:solidFill>
                  <a:srgbClr val="8B95AC"/>
                </a:solidFill>
                <a:latin typeface="맑은 고딕" panose="020B0503020000020004" pitchFamily="50" charset="-127"/>
              </a:rPr>
              <a:t>: S-1 · NPR·CBS·CNBC·Fortune · Morningstar·Via Satellite·Sacra (</a:t>
            </a:r>
            <a:r>
              <a:rPr lang="ko-KR" altLang="en-US" sz="850">
                <a:solidFill>
                  <a:srgbClr val="8B95AC"/>
                </a:solidFill>
                <a:latin typeface="맑은 고딕" panose="020B0503020000020004" pitchFamily="50" charset="-127"/>
              </a:rPr>
              <a:t>기준일 </a:t>
            </a:r>
            <a:r>
              <a:rPr lang="en-US" altLang="ko-KR" sz="850">
                <a:solidFill>
                  <a:srgbClr val="8B95AC"/>
                </a:solidFill>
                <a:latin typeface="맑은 고딕" panose="020B0503020000020004" pitchFamily="50" charset="-127"/>
              </a:rPr>
              <a:t>2026-06-15)</a:t>
            </a:r>
            <a:endParaRPr lang="ko-KR" altLang="en-US" sz="850">
              <a:solidFill>
                <a:srgbClr val="8B95AC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1D868A08-CB46-8A35-5862-EEE17C39BD8D}"/>
              </a:ext>
            </a:extLst>
          </p:cNvPr>
          <p:cNvSpPr txBox="1"/>
          <p:nvPr/>
        </p:nvSpPr>
        <p:spPr>
          <a:xfrm>
            <a:off x="10490200" y="6426200"/>
            <a:ext cx="889000" cy="130805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algn="r"/>
            <a:r>
              <a:rPr lang="en-US" altLang="ko-KR" sz="850">
                <a:solidFill>
                  <a:srgbClr val="8B95AC"/>
                </a:solidFill>
                <a:latin typeface="맑은 고딕" panose="020B0503020000020004" pitchFamily="50" charset="-127"/>
              </a:rPr>
              <a:t>23 / 30</a:t>
            </a:r>
            <a:endParaRPr lang="ko-KR" altLang="en-US" sz="850">
              <a:solidFill>
                <a:srgbClr val="8B95AC"/>
              </a:solidFill>
              <a:latin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28495984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0E1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80DE604-3108-30F6-6392-C9650D094002}"/>
              </a:ext>
            </a:extLst>
          </p:cNvPr>
          <p:cNvSpPr txBox="1"/>
          <p:nvPr/>
        </p:nvSpPr>
        <p:spPr>
          <a:xfrm>
            <a:off x="812800" y="584200"/>
            <a:ext cx="1288814" cy="161583"/>
          </a:xfrm>
          <a:prstGeom prst="rect">
            <a:avLst/>
          </a:prstGeom>
          <a:solidFill>
            <a:srgbClr val="3DAEFF"/>
          </a:solidFill>
        </p:spPr>
        <p:txBody>
          <a:bodyPr vert="horz" wrap="none" lIns="139700" tIns="0" rIns="139700" bIns="0" rtlCol="0">
            <a:spAutoFit/>
          </a:bodyPr>
          <a:lstStyle/>
          <a:p>
            <a:r>
              <a:rPr lang="en-US" altLang="ko-KR" sz="1050" b="1">
                <a:solidFill>
                  <a:srgbClr val="06080F"/>
                </a:solidFill>
                <a:latin typeface="맑은 고딕" panose="020B0503020000020004" pitchFamily="50" charset="-127"/>
              </a:rPr>
              <a:t>2026 OUTLOOK</a:t>
            </a:r>
            <a:endParaRPr lang="ko-KR" altLang="en-US" sz="1050" b="1">
              <a:solidFill>
                <a:srgbClr val="06080F"/>
              </a:solidFill>
              <a:latin typeface="맑은 고딕" panose="020B0503020000020004" pitchFamily="50" charset="-127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78ACA04-55AE-C4AA-E0F5-5E4AF0D20C16}"/>
              </a:ext>
            </a:extLst>
          </p:cNvPr>
          <p:cNvSpPr txBox="1"/>
          <p:nvPr/>
        </p:nvSpPr>
        <p:spPr>
          <a:xfrm>
            <a:off x="812800" y="914400"/>
            <a:ext cx="10566400" cy="384721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2500" b="1">
                <a:solidFill>
                  <a:srgbClr val="E9EDF6"/>
                </a:solidFill>
                <a:latin typeface="맑은 고딕" panose="020B0503020000020004" pitchFamily="50" charset="-127"/>
              </a:rPr>
              <a:t>2026 </a:t>
            </a:r>
            <a:r>
              <a:rPr lang="ko-KR" altLang="en-US" sz="2500" b="1">
                <a:solidFill>
                  <a:srgbClr val="E9EDF6"/>
                </a:solidFill>
                <a:latin typeface="맑은 고딕" panose="020B0503020000020004" pitchFamily="50" charset="-127"/>
              </a:rPr>
              <a:t>관전 포인트 </a:t>
            </a:r>
            <a:r>
              <a:rPr lang="en-US" altLang="ko-KR" sz="2500" b="1">
                <a:solidFill>
                  <a:srgbClr val="E9EDF6"/>
                </a:solidFill>
                <a:latin typeface="맑은 고딕" panose="020B0503020000020004" pitchFamily="50" charset="-127"/>
              </a:rPr>
              <a:t>— Starlink </a:t>
            </a:r>
            <a:r>
              <a:rPr lang="ko-KR" altLang="en-US" sz="2500" b="1">
                <a:solidFill>
                  <a:srgbClr val="E9EDF6"/>
                </a:solidFill>
                <a:latin typeface="맑은 고딕" panose="020B0503020000020004" pitchFamily="50" charset="-127"/>
              </a:rPr>
              <a:t>가속</a:t>
            </a:r>
            <a:r>
              <a:rPr lang="en-US" altLang="ko-KR" sz="2500" b="1">
                <a:solidFill>
                  <a:srgbClr val="E9EDF6"/>
                </a:solidFill>
                <a:latin typeface="맑은 고딕" panose="020B0503020000020004" pitchFamily="50" charset="-127"/>
              </a:rPr>
              <a:t>, Starship </a:t>
            </a:r>
            <a:r>
              <a:rPr lang="ko-KR" altLang="en-US" sz="2500" b="1">
                <a:solidFill>
                  <a:srgbClr val="E9EDF6"/>
                </a:solidFill>
                <a:latin typeface="맑은 고딕" panose="020B0503020000020004" pitchFamily="50" charset="-127"/>
              </a:rPr>
              <a:t>전환</a:t>
            </a:r>
            <a:r>
              <a:rPr lang="en-US" altLang="ko-KR" sz="2500" b="1">
                <a:solidFill>
                  <a:srgbClr val="E9EDF6"/>
                </a:solidFill>
                <a:latin typeface="맑은 고딕" panose="020B0503020000020004" pitchFamily="50" charset="-127"/>
              </a:rPr>
              <a:t>, AI </a:t>
            </a:r>
            <a:r>
              <a:rPr lang="ko-KR" altLang="en-US" sz="2500" b="1">
                <a:solidFill>
                  <a:srgbClr val="E9EDF6"/>
                </a:solidFill>
                <a:latin typeface="맑은 고딕" panose="020B0503020000020004" pitchFamily="50" charset="-127"/>
              </a:rPr>
              <a:t>결합</a:t>
            </a:r>
          </a:p>
        </p:txBody>
      </p:sp>
      <p:sp>
        <p:nvSpPr>
          <p:cNvPr id="4" name="직사각형 3">
            <a:extLst>
              <a:ext uri="{FF2B5EF4-FFF2-40B4-BE49-F238E27FC236}">
                <a16:creationId xmlns:a16="http://schemas.microsoft.com/office/drawing/2014/main" id="{D9E331B7-BECA-7B10-199C-0FE5942116D1}"/>
              </a:ext>
            </a:extLst>
          </p:cNvPr>
          <p:cNvSpPr/>
          <p:nvPr/>
        </p:nvSpPr>
        <p:spPr>
          <a:xfrm>
            <a:off x="812800" y="2057400"/>
            <a:ext cx="10566400" cy="787400"/>
          </a:xfrm>
          <a:prstGeom prst="rect">
            <a:avLst/>
          </a:prstGeom>
          <a:solidFill>
            <a:srgbClr val="151C2E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직사각형 4">
            <a:extLst>
              <a:ext uri="{FF2B5EF4-FFF2-40B4-BE49-F238E27FC236}">
                <a16:creationId xmlns:a16="http://schemas.microsoft.com/office/drawing/2014/main" id="{564C3CC5-8AE8-4369-AB86-44FE929E4F34}"/>
              </a:ext>
            </a:extLst>
          </p:cNvPr>
          <p:cNvSpPr/>
          <p:nvPr/>
        </p:nvSpPr>
        <p:spPr>
          <a:xfrm>
            <a:off x="812800" y="2057400"/>
            <a:ext cx="50800" cy="787400"/>
          </a:xfrm>
          <a:prstGeom prst="rect">
            <a:avLst/>
          </a:prstGeom>
          <a:solidFill>
            <a:srgbClr val="3DAEFF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B8D7C40-BA69-3DD0-451C-613242815A06}"/>
              </a:ext>
            </a:extLst>
          </p:cNvPr>
          <p:cNvSpPr txBox="1"/>
          <p:nvPr/>
        </p:nvSpPr>
        <p:spPr>
          <a:xfrm>
            <a:off x="1066800" y="2209800"/>
            <a:ext cx="304800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altLang="ko-KR" sz="1400" b="1">
                <a:solidFill>
                  <a:srgbClr val="3DAEFF"/>
                </a:solidFill>
                <a:latin typeface="맑은 고딕" panose="020B0503020000020004" pitchFamily="50" charset="-127"/>
              </a:rPr>
              <a:t>Starlink </a:t>
            </a:r>
            <a:r>
              <a:rPr lang="ko-KR" altLang="en-US" sz="1400" b="1">
                <a:solidFill>
                  <a:srgbClr val="3DAEFF"/>
                </a:solidFill>
                <a:latin typeface="맑은 고딕" panose="020B0503020000020004" pitchFamily="50" charset="-127"/>
              </a:rPr>
              <a:t>가속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9EFA0BB-D17D-B668-C3A9-6E0B54121679}"/>
              </a:ext>
            </a:extLst>
          </p:cNvPr>
          <p:cNvSpPr txBox="1"/>
          <p:nvPr/>
        </p:nvSpPr>
        <p:spPr>
          <a:xfrm>
            <a:off x="4368800" y="2209800"/>
            <a:ext cx="6756400" cy="169277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altLang="ko-KR" sz="1100">
                <a:solidFill>
                  <a:srgbClr val="E9EDF6"/>
                </a:solidFill>
                <a:latin typeface="맑은 고딕" panose="020B0503020000020004" pitchFamily="50" charset="-127"/>
              </a:rPr>
              <a:t>2026 </a:t>
            </a:r>
            <a:r>
              <a:rPr lang="ko-KR" altLang="en-US" sz="1100">
                <a:solidFill>
                  <a:srgbClr val="E9EDF6"/>
                </a:solidFill>
                <a:latin typeface="맑은 고딕" panose="020B0503020000020004" pitchFamily="50" charset="-127"/>
              </a:rPr>
              <a:t>가입자 </a:t>
            </a:r>
            <a:r>
              <a:rPr lang="en-US" altLang="ko-KR" sz="1100">
                <a:solidFill>
                  <a:srgbClr val="E9EDF6"/>
                </a:solidFill>
                <a:latin typeface="맑은 고딕" panose="020B0503020000020004" pitchFamily="50" charset="-127"/>
              </a:rPr>
              <a:t>~16.8M·</a:t>
            </a:r>
            <a:r>
              <a:rPr lang="ko-KR" altLang="en-US" sz="1100">
                <a:solidFill>
                  <a:srgbClr val="E9EDF6"/>
                </a:solidFill>
                <a:latin typeface="맑은 고딕" panose="020B0503020000020004" pitchFamily="50" charset="-127"/>
              </a:rPr>
              <a:t>매출 </a:t>
            </a:r>
            <a:r>
              <a:rPr lang="en-US" altLang="ko-KR" sz="1100">
                <a:solidFill>
                  <a:srgbClr val="E9EDF6"/>
                </a:solidFill>
                <a:latin typeface="맑은 고딕" panose="020B0503020000020004" pitchFamily="50" charset="-127"/>
              </a:rPr>
              <a:t>~$15.5B </a:t>
            </a:r>
            <a:r>
              <a:rPr lang="ko-KR" altLang="en-US" sz="1100">
                <a:solidFill>
                  <a:srgbClr val="E9EDF6"/>
                </a:solidFill>
                <a:latin typeface="맑은 고딕" panose="020B0503020000020004" pitchFamily="50" charset="-127"/>
              </a:rPr>
              <a:t>전망</a:t>
            </a:r>
            <a:r>
              <a:rPr lang="en-US" altLang="ko-KR" sz="1100">
                <a:solidFill>
                  <a:srgbClr val="E9EDF6"/>
                </a:solidFill>
                <a:latin typeface="맑은 고딕" panose="020B0503020000020004" pitchFamily="50" charset="-127"/>
              </a:rPr>
              <a:t>(</a:t>
            </a:r>
            <a:r>
              <a:rPr lang="ko-KR" altLang="en-US" sz="1100">
                <a:solidFill>
                  <a:srgbClr val="E9EDF6"/>
                </a:solidFill>
                <a:latin typeface="맑은 고딕" panose="020B0503020000020004" pitchFamily="50" charset="-127"/>
              </a:rPr>
              <a:t>증권가</a:t>
            </a:r>
            <a:r>
              <a:rPr lang="en-US" altLang="ko-KR" sz="1100">
                <a:solidFill>
                  <a:srgbClr val="E9EDF6"/>
                </a:solidFill>
                <a:latin typeface="맑은 고딕" panose="020B0503020000020004" pitchFamily="50" charset="-127"/>
              </a:rPr>
              <a:t>). </a:t>
            </a:r>
            <a:r>
              <a:rPr lang="ko-KR" altLang="en-US" sz="1100">
                <a:solidFill>
                  <a:srgbClr val="E9EDF6"/>
                </a:solidFill>
                <a:latin typeface="맑은 고딕" panose="020B0503020000020004" pitchFamily="50" charset="-127"/>
              </a:rPr>
              <a:t>직결 모바일</a:t>
            </a:r>
            <a:r>
              <a:rPr lang="en-US" altLang="ko-KR" sz="1100">
                <a:solidFill>
                  <a:srgbClr val="E9EDF6"/>
                </a:solidFill>
                <a:latin typeface="맑은 고딕" panose="020B0503020000020004" pitchFamily="50" charset="-127"/>
              </a:rPr>
              <a:t>(D2C) </a:t>
            </a:r>
            <a:r>
              <a:rPr lang="ko-KR" altLang="en-US" sz="1100">
                <a:solidFill>
                  <a:srgbClr val="E9EDF6"/>
                </a:solidFill>
                <a:latin typeface="맑은 고딕" panose="020B0503020000020004" pitchFamily="50" charset="-127"/>
              </a:rPr>
              <a:t>확장</a:t>
            </a:r>
            <a:r>
              <a:rPr lang="en-US" altLang="ko-KR" sz="1100">
                <a:solidFill>
                  <a:srgbClr val="E9EDF6"/>
                </a:solidFill>
                <a:latin typeface="맑은 고딕" panose="020B0503020000020004" pitchFamily="50" charset="-127"/>
              </a:rPr>
              <a:t>.</a:t>
            </a:r>
            <a:endParaRPr lang="ko-KR" altLang="en-US" sz="1100">
              <a:solidFill>
                <a:srgbClr val="E9EDF6"/>
              </a:solidFill>
              <a:latin typeface="맑은 고딕" panose="020B0503020000020004" pitchFamily="50" charset="-127"/>
            </a:endParaRPr>
          </a:p>
        </p:txBody>
      </p:sp>
      <p:sp>
        <p:nvSpPr>
          <p:cNvPr id="8" name="직사각형 7">
            <a:extLst>
              <a:ext uri="{FF2B5EF4-FFF2-40B4-BE49-F238E27FC236}">
                <a16:creationId xmlns:a16="http://schemas.microsoft.com/office/drawing/2014/main" id="{F744C127-C1EF-707E-3477-BAFBE95E322D}"/>
              </a:ext>
            </a:extLst>
          </p:cNvPr>
          <p:cNvSpPr/>
          <p:nvPr/>
        </p:nvSpPr>
        <p:spPr>
          <a:xfrm>
            <a:off x="812800" y="2997200"/>
            <a:ext cx="10566400" cy="787400"/>
          </a:xfrm>
          <a:prstGeom prst="rect">
            <a:avLst/>
          </a:prstGeom>
          <a:solidFill>
            <a:srgbClr val="151C2E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직사각형 8">
            <a:extLst>
              <a:ext uri="{FF2B5EF4-FFF2-40B4-BE49-F238E27FC236}">
                <a16:creationId xmlns:a16="http://schemas.microsoft.com/office/drawing/2014/main" id="{423DA6DD-8C0F-02DD-7915-92E1D236815C}"/>
              </a:ext>
            </a:extLst>
          </p:cNvPr>
          <p:cNvSpPr/>
          <p:nvPr/>
        </p:nvSpPr>
        <p:spPr>
          <a:xfrm>
            <a:off x="812800" y="2997200"/>
            <a:ext cx="50800" cy="787400"/>
          </a:xfrm>
          <a:prstGeom prst="rect">
            <a:avLst/>
          </a:prstGeom>
          <a:solidFill>
            <a:srgbClr val="3DAEFF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5A9AE37-C32B-30BD-3A70-1355E52B238B}"/>
              </a:ext>
            </a:extLst>
          </p:cNvPr>
          <p:cNvSpPr txBox="1"/>
          <p:nvPr/>
        </p:nvSpPr>
        <p:spPr>
          <a:xfrm>
            <a:off x="1066800" y="3149600"/>
            <a:ext cx="304800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altLang="ko-KR" sz="1400" b="1">
                <a:solidFill>
                  <a:srgbClr val="3DAEFF"/>
                </a:solidFill>
                <a:latin typeface="맑은 고딕" panose="020B0503020000020004" pitchFamily="50" charset="-127"/>
              </a:rPr>
              <a:t>Starship </a:t>
            </a:r>
            <a:r>
              <a:rPr lang="ko-KR" altLang="en-US" sz="1400" b="1">
                <a:solidFill>
                  <a:srgbClr val="3DAEFF"/>
                </a:solidFill>
                <a:latin typeface="맑은 고딕" panose="020B0503020000020004" pitchFamily="50" charset="-127"/>
              </a:rPr>
              <a:t>전환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8F3AD4C-6E37-C480-12C1-7C672FB41C16}"/>
              </a:ext>
            </a:extLst>
          </p:cNvPr>
          <p:cNvSpPr txBox="1"/>
          <p:nvPr/>
        </p:nvSpPr>
        <p:spPr>
          <a:xfrm>
            <a:off x="4368800" y="3149600"/>
            <a:ext cx="6756400" cy="169277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ko-KR" altLang="en-US" sz="1100">
                <a:solidFill>
                  <a:srgbClr val="E9EDF6"/>
                </a:solidFill>
                <a:latin typeface="맑은 고딕" panose="020B0503020000020004" pitchFamily="50" charset="-127"/>
              </a:rPr>
              <a:t>첫 궤도 비행 후 발사 단가 급락</a:t>
            </a:r>
            <a:r>
              <a:rPr lang="en-US" altLang="ko-KR" sz="1100">
                <a:solidFill>
                  <a:srgbClr val="E9EDF6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1100">
                <a:solidFill>
                  <a:srgbClr val="E9EDF6"/>
                </a:solidFill>
                <a:latin typeface="맑은 고딕" panose="020B0503020000020004" pitchFamily="50" charset="-127"/>
              </a:rPr>
              <a:t>대량 배치 </a:t>
            </a:r>
            <a:r>
              <a:rPr lang="en-US" altLang="ko-KR" sz="1100">
                <a:solidFill>
                  <a:srgbClr val="E9EDF6"/>
                </a:solidFill>
                <a:latin typeface="맑은 고딕" panose="020B0503020000020004" pitchFamily="50" charset="-127"/>
              </a:rPr>
              <a:t>— </a:t>
            </a:r>
            <a:r>
              <a:rPr lang="ko-KR" altLang="en-US" sz="1100">
                <a:solidFill>
                  <a:srgbClr val="E9EDF6"/>
                </a:solidFill>
                <a:latin typeface="맑은 고딕" panose="020B0503020000020004" pitchFamily="50" charset="-127"/>
              </a:rPr>
              <a:t>차세대 성장 동력</a:t>
            </a:r>
            <a:r>
              <a:rPr lang="en-US" altLang="ko-KR" sz="1100">
                <a:solidFill>
                  <a:srgbClr val="E9EDF6"/>
                </a:solidFill>
                <a:latin typeface="맑은 고딕" panose="020B0503020000020004" pitchFamily="50" charset="-127"/>
              </a:rPr>
              <a:t>.</a:t>
            </a:r>
            <a:endParaRPr lang="ko-KR" altLang="en-US" sz="1100">
              <a:solidFill>
                <a:srgbClr val="E9EDF6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2" name="직사각형 11">
            <a:extLst>
              <a:ext uri="{FF2B5EF4-FFF2-40B4-BE49-F238E27FC236}">
                <a16:creationId xmlns:a16="http://schemas.microsoft.com/office/drawing/2014/main" id="{710EF3A4-9E35-26D5-36FC-3D4C7170C0B5}"/>
              </a:ext>
            </a:extLst>
          </p:cNvPr>
          <p:cNvSpPr/>
          <p:nvPr/>
        </p:nvSpPr>
        <p:spPr>
          <a:xfrm>
            <a:off x="812800" y="3937000"/>
            <a:ext cx="10566400" cy="787400"/>
          </a:xfrm>
          <a:prstGeom prst="rect">
            <a:avLst/>
          </a:prstGeom>
          <a:solidFill>
            <a:srgbClr val="151C2E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" name="직사각형 12">
            <a:extLst>
              <a:ext uri="{FF2B5EF4-FFF2-40B4-BE49-F238E27FC236}">
                <a16:creationId xmlns:a16="http://schemas.microsoft.com/office/drawing/2014/main" id="{7C2618E9-F135-90CE-BB2A-DC05CC46EDC3}"/>
              </a:ext>
            </a:extLst>
          </p:cNvPr>
          <p:cNvSpPr/>
          <p:nvPr/>
        </p:nvSpPr>
        <p:spPr>
          <a:xfrm>
            <a:off x="812800" y="3937000"/>
            <a:ext cx="50800" cy="787400"/>
          </a:xfrm>
          <a:prstGeom prst="rect">
            <a:avLst/>
          </a:prstGeom>
          <a:solidFill>
            <a:srgbClr val="3DAEFF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407320D-1F12-2CFA-5B00-07621412ED4C}"/>
              </a:ext>
            </a:extLst>
          </p:cNvPr>
          <p:cNvSpPr txBox="1"/>
          <p:nvPr/>
        </p:nvSpPr>
        <p:spPr>
          <a:xfrm>
            <a:off x="1066800" y="4089400"/>
            <a:ext cx="304800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altLang="ko-KR" sz="1400" b="1">
                <a:solidFill>
                  <a:srgbClr val="3DAEFF"/>
                </a:solidFill>
                <a:latin typeface="맑은 고딕" panose="020B0503020000020004" pitchFamily="50" charset="-127"/>
              </a:rPr>
              <a:t>AI </a:t>
            </a:r>
            <a:r>
              <a:rPr lang="ko-KR" altLang="en-US" sz="1400" b="1">
                <a:solidFill>
                  <a:srgbClr val="3DAEFF"/>
                </a:solidFill>
                <a:latin typeface="맑은 고딕" panose="020B0503020000020004" pitchFamily="50" charset="-127"/>
              </a:rPr>
              <a:t>결합</a:t>
            </a:r>
            <a:r>
              <a:rPr lang="en-US" altLang="ko-KR" sz="1400" b="1">
                <a:solidFill>
                  <a:srgbClr val="3DAEFF"/>
                </a:solidFill>
                <a:latin typeface="맑은 고딕" panose="020B0503020000020004" pitchFamily="50" charset="-127"/>
              </a:rPr>
              <a:t>(xAI)</a:t>
            </a:r>
            <a:endParaRPr lang="ko-KR" altLang="en-US" sz="1400" b="1">
              <a:solidFill>
                <a:srgbClr val="3DAEFF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137ACAF-47EB-B0FF-4454-8BF518DEF140}"/>
              </a:ext>
            </a:extLst>
          </p:cNvPr>
          <p:cNvSpPr txBox="1"/>
          <p:nvPr/>
        </p:nvSpPr>
        <p:spPr>
          <a:xfrm>
            <a:off x="4368800" y="4089400"/>
            <a:ext cx="6756400" cy="169277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ko-KR" altLang="en-US" sz="1100">
                <a:solidFill>
                  <a:srgbClr val="E9EDF6"/>
                </a:solidFill>
                <a:latin typeface="맑은 고딕" panose="020B0503020000020004" pitchFamily="50" charset="-127"/>
              </a:rPr>
              <a:t>위성</a:t>
            </a:r>
            <a:r>
              <a:rPr lang="en-US" altLang="ko-KR" sz="1100">
                <a:solidFill>
                  <a:srgbClr val="E9EDF6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1100">
                <a:solidFill>
                  <a:srgbClr val="E9EDF6"/>
                </a:solidFill>
                <a:latin typeface="맑은 고딕" panose="020B0503020000020004" pitchFamily="50" charset="-127"/>
              </a:rPr>
              <a:t>컴퓨트</a:t>
            </a:r>
            <a:r>
              <a:rPr lang="en-US" altLang="ko-KR" sz="1100">
                <a:solidFill>
                  <a:srgbClr val="E9EDF6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1100">
                <a:solidFill>
                  <a:srgbClr val="E9EDF6"/>
                </a:solidFill>
                <a:latin typeface="맑은 고딕" panose="020B0503020000020004" pitchFamily="50" charset="-127"/>
              </a:rPr>
              <a:t>데이터의 </a:t>
            </a:r>
            <a:r>
              <a:rPr lang="en-US" altLang="ko-KR" sz="1100">
                <a:solidFill>
                  <a:srgbClr val="E9EDF6"/>
                </a:solidFill>
                <a:latin typeface="맑은 고딕" panose="020B0503020000020004" pitchFamily="50" charset="-127"/>
              </a:rPr>
              <a:t>'AI </a:t>
            </a:r>
            <a:r>
              <a:rPr lang="ko-KR" altLang="en-US" sz="1100">
                <a:solidFill>
                  <a:srgbClr val="E9EDF6"/>
                </a:solidFill>
                <a:latin typeface="맑은 고딕" panose="020B0503020000020004" pitchFamily="50" charset="-127"/>
              </a:rPr>
              <a:t>인프라</a:t>
            </a:r>
            <a:r>
              <a:rPr lang="en-US" altLang="ko-KR" sz="1100">
                <a:solidFill>
                  <a:srgbClr val="E9EDF6"/>
                </a:solidFill>
                <a:latin typeface="맑은 고딕" panose="020B0503020000020004" pitchFamily="50" charset="-127"/>
              </a:rPr>
              <a:t>' </a:t>
            </a:r>
            <a:r>
              <a:rPr lang="ko-KR" altLang="en-US" sz="1100">
                <a:solidFill>
                  <a:srgbClr val="E9EDF6"/>
                </a:solidFill>
                <a:latin typeface="맑은 고딕" panose="020B0503020000020004" pitchFamily="50" charset="-127"/>
              </a:rPr>
              <a:t>서사 </a:t>
            </a:r>
            <a:r>
              <a:rPr lang="en-US" altLang="ko-KR" sz="1100">
                <a:solidFill>
                  <a:srgbClr val="E9EDF6"/>
                </a:solidFill>
                <a:latin typeface="맑은 고딕" panose="020B0503020000020004" pitchFamily="50" charset="-127"/>
              </a:rPr>
              <a:t>— </a:t>
            </a:r>
            <a:r>
              <a:rPr lang="ko-KR" altLang="en-US" sz="1100">
                <a:solidFill>
                  <a:srgbClr val="E9EDF6"/>
                </a:solidFill>
                <a:latin typeface="맑은 고딕" panose="020B0503020000020004" pitchFamily="50" charset="-127"/>
              </a:rPr>
              <a:t>밸류에이션 상단 동력</a:t>
            </a:r>
            <a:r>
              <a:rPr lang="en-US" altLang="ko-KR" sz="1100">
                <a:solidFill>
                  <a:srgbClr val="E9EDF6"/>
                </a:solidFill>
                <a:latin typeface="맑은 고딕" panose="020B0503020000020004" pitchFamily="50" charset="-127"/>
              </a:rPr>
              <a:t>.</a:t>
            </a:r>
            <a:endParaRPr lang="ko-KR" altLang="en-US" sz="1100">
              <a:solidFill>
                <a:srgbClr val="E9EDF6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6" name="직사각형 15">
            <a:extLst>
              <a:ext uri="{FF2B5EF4-FFF2-40B4-BE49-F238E27FC236}">
                <a16:creationId xmlns:a16="http://schemas.microsoft.com/office/drawing/2014/main" id="{0EC3D147-C68C-A6B1-CE94-A4C88C57606C}"/>
              </a:ext>
            </a:extLst>
          </p:cNvPr>
          <p:cNvSpPr/>
          <p:nvPr/>
        </p:nvSpPr>
        <p:spPr>
          <a:xfrm>
            <a:off x="812800" y="4876800"/>
            <a:ext cx="10566400" cy="787400"/>
          </a:xfrm>
          <a:prstGeom prst="rect">
            <a:avLst/>
          </a:prstGeom>
          <a:solidFill>
            <a:srgbClr val="151C2E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" name="직사각형 16">
            <a:extLst>
              <a:ext uri="{FF2B5EF4-FFF2-40B4-BE49-F238E27FC236}">
                <a16:creationId xmlns:a16="http://schemas.microsoft.com/office/drawing/2014/main" id="{0459A9A2-9E4D-D556-A88D-B7EA72659015}"/>
              </a:ext>
            </a:extLst>
          </p:cNvPr>
          <p:cNvSpPr/>
          <p:nvPr/>
        </p:nvSpPr>
        <p:spPr>
          <a:xfrm>
            <a:off x="812800" y="4876800"/>
            <a:ext cx="50800" cy="787400"/>
          </a:xfrm>
          <a:prstGeom prst="rect">
            <a:avLst/>
          </a:prstGeom>
          <a:solidFill>
            <a:srgbClr val="3DAEFF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AA816696-09FC-C399-22FD-0DB586221C99}"/>
              </a:ext>
            </a:extLst>
          </p:cNvPr>
          <p:cNvSpPr txBox="1"/>
          <p:nvPr/>
        </p:nvSpPr>
        <p:spPr>
          <a:xfrm>
            <a:off x="1066800" y="5029200"/>
            <a:ext cx="304800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ko-KR" altLang="en-US" sz="1400" b="1">
                <a:solidFill>
                  <a:srgbClr val="3DAEFF"/>
                </a:solidFill>
                <a:latin typeface="맑은 고딕" panose="020B0503020000020004" pitchFamily="50" charset="-127"/>
              </a:rPr>
              <a:t>자본 활용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DD48BC9-E9F9-E5A8-66C9-D5A108BEA2E3}"/>
              </a:ext>
            </a:extLst>
          </p:cNvPr>
          <p:cNvSpPr txBox="1"/>
          <p:nvPr/>
        </p:nvSpPr>
        <p:spPr>
          <a:xfrm>
            <a:off x="4368800" y="5029200"/>
            <a:ext cx="6756400" cy="169277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altLang="ko-KR" sz="1100">
                <a:solidFill>
                  <a:srgbClr val="E9EDF6"/>
                </a:solidFill>
                <a:latin typeface="맑은 고딕" panose="020B0503020000020004" pitchFamily="50" charset="-127"/>
              </a:rPr>
              <a:t>$75B </a:t>
            </a:r>
            <a:r>
              <a:rPr lang="ko-KR" altLang="en-US" sz="1100">
                <a:solidFill>
                  <a:srgbClr val="E9EDF6"/>
                </a:solidFill>
                <a:latin typeface="맑은 고딕" panose="020B0503020000020004" pitchFamily="50" charset="-127"/>
              </a:rPr>
              <a:t>공모 재원으로 </a:t>
            </a:r>
            <a:r>
              <a:rPr lang="en-US" altLang="ko-KR" sz="1100">
                <a:solidFill>
                  <a:srgbClr val="E9EDF6"/>
                </a:solidFill>
                <a:latin typeface="맑은 고딕" panose="020B0503020000020004" pitchFamily="50" charset="-127"/>
              </a:rPr>
              <a:t>Starship·Starlink V2·xAI </a:t>
            </a:r>
            <a:r>
              <a:rPr lang="ko-KR" altLang="en-US" sz="1100">
                <a:solidFill>
                  <a:srgbClr val="E9EDF6"/>
                </a:solidFill>
                <a:latin typeface="맑은 고딕" panose="020B0503020000020004" pitchFamily="50" charset="-127"/>
              </a:rPr>
              <a:t>투자 가속</a:t>
            </a:r>
            <a:r>
              <a:rPr lang="en-US" altLang="ko-KR" sz="1100">
                <a:solidFill>
                  <a:srgbClr val="E9EDF6"/>
                </a:solidFill>
                <a:latin typeface="맑은 고딕" panose="020B0503020000020004" pitchFamily="50" charset="-127"/>
              </a:rPr>
              <a:t>.</a:t>
            </a:r>
            <a:endParaRPr lang="ko-KR" altLang="en-US" sz="1100">
              <a:solidFill>
                <a:srgbClr val="E9EDF6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F559C45C-B187-72B4-CC67-9471C67107D7}"/>
              </a:ext>
            </a:extLst>
          </p:cNvPr>
          <p:cNvSpPr txBox="1"/>
          <p:nvPr/>
        </p:nvSpPr>
        <p:spPr>
          <a:xfrm>
            <a:off x="812800" y="5867400"/>
            <a:ext cx="10566400" cy="138499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900">
                <a:solidFill>
                  <a:srgbClr val="8B95AC"/>
                </a:solidFill>
                <a:latin typeface="맑은 고딕" panose="020B0503020000020004" pitchFamily="50" charset="-127"/>
              </a:rPr>
              <a:t>* </a:t>
            </a:r>
            <a:r>
              <a:rPr lang="en-US" altLang="ko-KR" sz="900">
                <a:solidFill>
                  <a:srgbClr val="8B95AC"/>
                </a:solidFill>
                <a:latin typeface="맑은 고딕" panose="020B0503020000020004" pitchFamily="50" charset="-127"/>
              </a:rPr>
              <a:t>2026 </a:t>
            </a:r>
            <a:r>
              <a:rPr lang="ko-KR" altLang="en-US" sz="900">
                <a:solidFill>
                  <a:srgbClr val="8B95AC"/>
                </a:solidFill>
                <a:latin typeface="맑은 고딕" panose="020B0503020000020004" pitchFamily="50" charset="-127"/>
              </a:rPr>
              <a:t>전망치는 증권가 추정 </a:t>
            </a:r>
            <a:r>
              <a:rPr lang="en-US" altLang="ko-KR" sz="900">
                <a:solidFill>
                  <a:srgbClr val="8B95AC"/>
                </a:solidFill>
                <a:latin typeface="맑은 고딕" panose="020B0503020000020004" pitchFamily="50" charset="-127"/>
              </a:rPr>
              <a:t>— </a:t>
            </a:r>
            <a:r>
              <a:rPr lang="ko-KR" altLang="en-US" sz="900">
                <a:solidFill>
                  <a:srgbClr val="8B95AC"/>
                </a:solidFill>
                <a:latin typeface="맑은 고딕" panose="020B0503020000020004" pitchFamily="50" charset="-127"/>
              </a:rPr>
              <a:t>확정 아님</a:t>
            </a:r>
            <a:r>
              <a:rPr lang="en-US" altLang="ko-KR" sz="900">
                <a:solidFill>
                  <a:srgbClr val="8B95AC"/>
                </a:solidFill>
                <a:latin typeface="맑은 고딕" panose="020B0503020000020004" pitchFamily="50" charset="-127"/>
              </a:rPr>
              <a:t>.</a:t>
            </a:r>
            <a:endParaRPr lang="ko-KR" altLang="en-US" sz="900">
              <a:solidFill>
                <a:srgbClr val="8B95AC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1" name="직사각형 20">
            <a:extLst>
              <a:ext uri="{FF2B5EF4-FFF2-40B4-BE49-F238E27FC236}">
                <a16:creationId xmlns:a16="http://schemas.microsoft.com/office/drawing/2014/main" id="{D19125FE-DA7A-079F-9B35-E7769DB03F00}"/>
              </a:ext>
            </a:extLst>
          </p:cNvPr>
          <p:cNvSpPr/>
          <p:nvPr/>
        </p:nvSpPr>
        <p:spPr>
          <a:xfrm>
            <a:off x="812800" y="6350000"/>
            <a:ext cx="10566400" cy="12700"/>
          </a:xfrm>
          <a:prstGeom prst="rect">
            <a:avLst/>
          </a:prstGeom>
          <a:solidFill>
            <a:srgbClr val="27304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81FCB5B1-BFE3-878B-B552-26819EB07061}"/>
              </a:ext>
            </a:extLst>
          </p:cNvPr>
          <p:cNvSpPr txBox="1"/>
          <p:nvPr/>
        </p:nvSpPr>
        <p:spPr>
          <a:xfrm>
            <a:off x="812800" y="6426200"/>
            <a:ext cx="9677400" cy="130805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ko-KR" altLang="en-US" sz="850">
                <a:solidFill>
                  <a:srgbClr val="8B95AC"/>
                </a:solidFill>
                <a:latin typeface="맑은 고딕" panose="020B0503020000020004" pitchFamily="50" charset="-127"/>
              </a:rPr>
              <a:t>자료</a:t>
            </a:r>
            <a:r>
              <a:rPr lang="en-US" altLang="ko-KR" sz="850">
                <a:solidFill>
                  <a:srgbClr val="8B95AC"/>
                </a:solidFill>
                <a:latin typeface="맑은 고딕" panose="020B0503020000020004" pitchFamily="50" charset="-127"/>
              </a:rPr>
              <a:t>: S-1 · NPR·CBS·CNBC·Fortune · Morningstar·Via Satellite·Sacra (</a:t>
            </a:r>
            <a:r>
              <a:rPr lang="ko-KR" altLang="en-US" sz="850">
                <a:solidFill>
                  <a:srgbClr val="8B95AC"/>
                </a:solidFill>
                <a:latin typeface="맑은 고딕" panose="020B0503020000020004" pitchFamily="50" charset="-127"/>
              </a:rPr>
              <a:t>기준일 </a:t>
            </a:r>
            <a:r>
              <a:rPr lang="en-US" altLang="ko-KR" sz="850">
                <a:solidFill>
                  <a:srgbClr val="8B95AC"/>
                </a:solidFill>
                <a:latin typeface="맑은 고딕" panose="020B0503020000020004" pitchFamily="50" charset="-127"/>
              </a:rPr>
              <a:t>2026-06-15)</a:t>
            </a:r>
            <a:endParaRPr lang="ko-KR" altLang="en-US" sz="850">
              <a:solidFill>
                <a:srgbClr val="8B95AC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473313A9-F9F8-A9EB-3889-A32F9880738D}"/>
              </a:ext>
            </a:extLst>
          </p:cNvPr>
          <p:cNvSpPr txBox="1"/>
          <p:nvPr/>
        </p:nvSpPr>
        <p:spPr>
          <a:xfrm>
            <a:off x="10490200" y="6426200"/>
            <a:ext cx="889000" cy="130805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algn="r"/>
            <a:r>
              <a:rPr lang="en-US" altLang="ko-KR" sz="850">
                <a:solidFill>
                  <a:srgbClr val="8B95AC"/>
                </a:solidFill>
                <a:latin typeface="맑은 고딕" panose="020B0503020000020004" pitchFamily="50" charset="-127"/>
              </a:rPr>
              <a:t>24 / 30</a:t>
            </a:r>
            <a:endParaRPr lang="ko-KR" altLang="en-US" sz="850">
              <a:solidFill>
                <a:srgbClr val="8B95AC"/>
              </a:solidFill>
              <a:latin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08184168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0E1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8FED679-8272-6FB5-6AEA-235F2362DB94}"/>
              </a:ext>
            </a:extLst>
          </p:cNvPr>
          <p:cNvSpPr txBox="1"/>
          <p:nvPr/>
        </p:nvSpPr>
        <p:spPr>
          <a:xfrm>
            <a:off x="812800" y="584200"/>
            <a:ext cx="1875513" cy="161583"/>
          </a:xfrm>
          <a:prstGeom prst="rect">
            <a:avLst/>
          </a:prstGeom>
          <a:solidFill>
            <a:srgbClr val="3DAEFF"/>
          </a:solidFill>
        </p:spPr>
        <p:txBody>
          <a:bodyPr vert="horz" wrap="none" lIns="139700" tIns="0" rIns="139700" bIns="0" rtlCol="0">
            <a:spAutoFit/>
          </a:bodyPr>
          <a:lstStyle/>
          <a:p>
            <a:r>
              <a:rPr lang="en-US" altLang="ko-KR" sz="1050" b="1">
                <a:solidFill>
                  <a:srgbClr val="06080F"/>
                </a:solidFill>
                <a:latin typeface="맑은 고딕" panose="020B0503020000020004" pitchFamily="50" charset="-127"/>
              </a:rPr>
              <a:t>APPENDIX · FINANCIALS</a:t>
            </a:r>
            <a:endParaRPr lang="ko-KR" altLang="en-US" sz="1050" b="1">
              <a:solidFill>
                <a:srgbClr val="06080F"/>
              </a:solidFill>
              <a:latin typeface="맑은 고딕" panose="020B0503020000020004" pitchFamily="50" charset="-127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598F1CB-4E35-3FEF-A1AC-4162FBCAC696}"/>
              </a:ext>
            </a:extLst>
          </p:cNvPr>
          <p:cNvSpPr txBox="1"/>
          <p:nvPr/>
        </p:nvSpPr>
        <p:spPr>
          <a:xfrm>
            <a:off x="812800" y="914400"/>
            <a:ext cx="10566400" cy="384721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2500" b="1">
                <a:solidFill>
                  <a:srgbClr val="E9EDF6"/>
                </a:solidFill>
                <a:latin typeface="맑은 고딕" panose="020B0503020000020004" pitchFamily="50" charset="-127"/>
              </a:rPr>
              <a:t>재무 요약 </a:t>
            </a:r>
            <a:r>
              <a:rPr lang="en-US" altLang="ko-KR" sz="2500" b="1">
                <a:solidFill>
                  <a:srgbClr val="E9EDF6"/>
                </a:solidFill>
                <a:latin typeface="맑은 고딕" panose="020B0503020000020004" pitchFamily="50" charset="-127"/>
              </a:rPr>
              <a:t>— </a:t>
            </a:r>
            <a:r>
              <a:rPr lang="ko-KR" altLang="en-US" sz="2500" b="1">
                <a:solidFill>
                  <a:srgbClr val="E9EDF6"/>
                </a:solidFill>
                <a:latin typeface="맑은 고딕" panose="020B0503020000020004" pitchFamily="50" charset="-127"/>
              </a:rPr>
              <a:t>매출</a:t>
            </a:r>
            <a:r>
              <a:rPr lang="en-US" altLang="ko-KR" sz="2500" b="1">
                <a:solidFill>
                  <a:srgbClr val="E9EDF6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2500" b="1">
                <a:solidFill>
                  <a:srgbClr val="E9EDF6"/>
                </a:solidFill>
                <a:latin typeface="맑은 고딕" panose="020B0503020000020004" pitchFamily="50" charset="-127"/>
              </a:rPr>
              <a:t>세그먼트</a:t>
            </a:r>
            <a:r>
              <a:rPr lang="en-US" altLang="ko-KR" sz="2500" b="1">
                <a:solidFill>
                  <a:srgbClr val="E9EDF6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2500" b="1">
                <a:solidFill>
                  <a:srgbClr val="E9EDF6"/>
                </a:solidFill>
                <a:latin typeface="맑은 고딕" panose="020B0503020000020004" pitchFamily="50" charset="-127"/>
              </a:rPr>
              <a:t>손익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9F0F15C-91A2-1A0F-AA10-64A5290E4ABF}"/>
              </a:ext>
            </a:extLst>
          </p:cNvPr>
          <p:cNvSpPr txBox="1"/>
          <p:nvPr/>
        </p:nvSpPr>
        <p:spPr>
          <a:xfrm>
            <a:off x="812800" y="1981200"/>
            <a:ext cx="5080000" cy="184666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200" b="1">
                <a:solidFill>
                  <a:srgbClr val="E9EDF6"/>
                </a:solidFill>
                <a:latin typeface="맑은 고딕" panose="020B0503020000020004" pitchFamily="50" charset="-127"/>
              </a:rPr>
              <a:t>전사 매출 </a:t>
            </a:r>
            <a:r>
              <a:rPr lang="en-US" altLang="ko-KR" sz="1200" b="1">
                <a:solidFill>
                  <a:srgbClr val="E9EDF6"/>
                </a:solidFill>
                <a:latin typeface="맑은 고딕" panose="020B0503020000020004" pitchFamily="50" charset="-127"/>
              </a:rPr>
              <a:t>(10</a:t>
            </a:r>
            <a:r>
              <a:rPr lang="ko-KR" altLang="en-US" sz="1200" b="1">
                <a:solidFill>
                  <a:srgbClr val="E9EDF6"/>
                </a:solidFill>
                <a:latin typeface="맑은 고딕" panose="020B0503020000020004" pitchFamily="50" charset="-127"/>
              </a:rPr>
              <a:t>억 달러</a:t>
            </a:r>
            <a:r>
              <a:rPr lang="en-US" altLang="ko-KR" sz="1200" b="1">
                <a:solidFill>
                  <a:srgbClr val="E9EDF6"/>
                </a:solidFill>
                <a:latin typeface="맑은 고딕" panose="020B0503020000020004" pitchFamily="50" charset="-127"/>
              </a:rPr>
              <a:t>)</a:t>
            </a:r>
            <a:endParaRPr lang="ko-KR" altLang="en-US" sz="1200" b="1">
              <a:solidFill>
                <a:srgbClr val="E9EDF6"/>
              </a:solidFill>
              <a:latin typeface="맑은 고딕" panose="020B0503020000020004" pitchFamily="50" charset="-127"/>
            </a:endParaRPr>
          </a:p>
        </p:txBody>
      </p:sp>
      <p:sp>
        <p:nvSpPr>
          <p:cNvPr id="5" name="직사각형 4">
            <a:extLst>
              <a:ext uri="{FF2B5EF4-FFF2-40B4-BE49-F238E27FC236}">
                <a16:creationId xmlns:a16="http://schemas.microsoft.com/office/drawing/2014/main" id="{1DA5C94C-5F6D-FEF3-57B9-09DEB372DE7A}"/>
              </a:ext>
            </a:extLst>
          </p:cNvPr>
          <p:cNvSpPr/>
          <p:nvPr/>
        </p:nvSpPr>
        <p:spPr>
          <a:xfrm>
            <a:off x="812800" y="2286000"/>
            <a:ext cx="5969000" cy="355600"/>
          </a:xfrm>
          <a:prstGeom prst="rect">
            <a:avLst/>
          </a:prstGeom>
          <a:solidFill>
            <a:srgbClr val="3DAEFF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D2A1E1C-270C-40EE-2959-57787E2FF050}"/>
              </a:ext>
            </a:extLst>
          </p:cNvPr>
          <p:cNvSpPr txBox="1"/>
          <p:nvPr/>
        </p:nvSpPr>
        <p:spPr>
          <a:xfrm>
            <a:off x="965200" y="2286000"/>
            <a:ext cx="1143000" cy="169277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ko-KR" altLang="en-US" sz="1100" b="1">
                <a:solidFill>
                  <a:srgbClr val="06080F"/>
                </a:solidFill>
                <a:latin typeface="맑은 고딕" panose="020B0503020000020004" pitchFamily="50" charset="-127"/>
              </a:rPr>
              <a:t>연도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639FA20-6836-4645-9682-D4C16924CFC4}"/>
              </a:ext>
            </a:extLst>
          </p:cNvPr>
          <p:cNvSpPr txBox="1"/>
          <p:nvPr/>
        </p:nvSpPr>
        <p:spPr>
          <a:xfrm>
            <a:off x="2362200" y="2286000"/>
            <a:ext cx="1397000" cy="169277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algn="r"/>
            <a:r>
              <a:rPr lang="ko-KR" altLang="en-US" sz="1100" b="1">
                <a:solidFill>
                  <a:srgbClr val="06080F"/>
                </a:solidFill>
                <a:latin typeface="맑은 고딕" panose="020B0503020000020004" pitchFamily="50" charset="-127"/>
              </a:rPr>
              <a:t>매출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08AF6E1-7FA6-D76A-3F6A-8D91800416AF}"/>
              </a:ext>
            </a:extLst>
          </p:cNvPr>
          <p:cNvSpPr txBox="1"/>
          <p:nvPr/>
        </p:nvSpPr>
        <p:spPr>
          <a:xfrm>
            <a:off x="4013200" y="2286000"/>
            <a:ext cx="2667000" cy="169277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ko-KR" altLang="en-US" sz="1100" b="1">
                <a:solidFill>
                  <a:srgbClr val="06080F"/>
                </a:solidFill>
                <a:latin typeface="맑은 고딕" panose="020B0503020000020004" pitchFamily="50" charset="-127"/>
              </a:rPr>
              <a:t>비고</a:t>
            </a:r>
          </a:p>
        </p:txBody>
      </p:sp>
      <p:sp>
        <p:nvSpPr>
          <p:cNvPr id="9" name="직사각형 8">
            <a:extLst>
              <a:ext uri="{FF2B5EF4-FFF2-40B4-BE49-F238E27FC236}">
                <a16:creationId xmlns:a16="http://schemas.microsoft.com/office/drawing/2014/main" id="{ED296819-31F9-D575-C8A3-79D797F103E0}"/>
              </a:ext>
            </a:extLst>
          </p:cNvPr>
          <p:cNvSpPr/>
          <p:nvPr/>
        </p:nvSpPr>
        <p:spPr>
          <a:xfrm>
            <a:off x="812800" y="2641600"/>
            <a:ext cx="5969000" cy="355600"/>
          </a:xfrm>
          <a:prstGeom prst="rect">
            <a:avLst/>
          </a:prstGeom>
          <a:solidFill>
            <a:srgbClr val="151C2E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E8BEBEB-188F-53FA-08E9-21AECB3F549C}"/>
              </a:ext>
            </a:extLst>
          </p:cNvPr>
          <p:cNvSpPr txBox="1"/>
          <p:nvPr/>
        </p:nvSpPr>
        <p:spPr>
          <a:xfrm>
            <a:off x="965200" y="2641600"/>
            <a:ext cx="1143000" cy="169277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altLang="ko-KR" sz="1100">
                <a:solidFill>
                  <a:srgbClr val="E9EDF6"/>
                </a:solidFill>
                <a:latin typeface="맑은 고딕" panose="020B0503020000020004" pitchFamily="50" charset="-127"/>
              </a:rPr>
              <a:t>2022</a:t>
            </a:r>
            <a:endParaRPr lang="ko-KR" altLang="en-US" sz="1100">
              <a:solidFill>
                <a:srgbClr val="E9EDF6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899A951-47D5-6919-FCA7-A0BE7A154EE6}"/>
              </a:ext>
            </a:extLst>
          </p:cNvPr>
          <p:cNvSpPr txBox="1"/>
          <p:nvPr/>
        </p:nvSpPr>
        <p:spPr>
          <a:xfrm>
            <a:off x="2362200" y="2641600"/>
            <a:ext cx="1397000" cy="169277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algn="r"/>
            <a:r>
              <a:rPr lang="en-US" altLang="ko-KR" sz="1100">
                <a:solidFill>
                  <a:srgbClr val="E9EDF6"/>
                </a:solidFill>
                <a:latin typeface="맑은 고딕" panose="020B0503020000020004" pitchFamily="50" charset="-127"/>
              </a:rPr>
              <a:t>4.6</a:t>
            </a:r>
            <a:endParaRPr lang="ko-KR" altLang="en-US" sz="1100">
              <a:solidFill>
                <a:srgbClr val="E9EDF6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C872781-BB0E-5CDB-8CFC-693CFF961E7E}"/>
              </a:ext>
            </a:extLst>
          </p:cNvPr>
          <p:cNvSpPr txBox="1"/>
          <p:nvPr/>
        </p:nvSpPr>
        <p:spPr>
          <a:xfrm>
            <a:off x="4013200" y="2641600"/>
            <a:ext cx="2667000" cy="169277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ko-KR" altLang="en-US" sz="1100">
                <a:solidFill>
                  <a:srgbClr val="E9EDF6"/>
                </a:solidFill>
                <a:latin typeface="맑은 고딕" panose="020B0503020000020004" pitchFamily="50" charset="-127"/>
              </a:rPr>
              <a:t>초기</a:t>
            </a:r>
          </a:p>
        </p:txBody>
      </p:sp>
      <p:sp>
        <p:nvSpPr>
          <p:cNvPr id="13" name="직사각형 12">
            <a:extLst>
              <a:ext uri="{FF2B5EF4-FFF2-40B4-BE49-F238E27FC236}">
                <a16:creationId xmlns:a16="http://schemas.microsoft.com/office/drawing/2014/main" id="{1B8BDB8D-A263-9EF9-A4BF-76F002F3F680}"/>
              </a:ext>
            </a:extLst>
          </p:cNvPr>
          <p:cNvSpPr/>
          <p:nvPr/>
        </p:nvSpPr>
        <p:spPr>
          <a:xfrm>
            <a:off x="812800" y="2997200"/>
            <a:ext cx="5969000" cy="355600"/>
          </a:xfrm>
          <a:prstGeom prst="rect">
            <a:avLst/>
          </a:prstGeom>
          <a:solidFill>
            <a:srgbClr val="0B0E17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547D670-637D-1628-0901-3C42301EF523}"/>
              </a:ext>
            </a:extLst>
          </p:cNvPr>
          <p:cNvSpPr txBox="1"/>
          <p:nvPr/>
        </p:nvSpPr>
        <p:spPr>
          <a:xfrm>
            <a:off x="965200" y="2997200"/>
            <a:ext cx="1143000" cy="169277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altLang="ko-KR" sz="1100">
                <a:solidFill>
                  <a:srgbClr val="E9EDF6"/>
                </a:solidFill>
                <a:latin typeface="맑은 고딕" panose="020B0503020000020004" pitchFamily="50" charset="-127"/>
              </a:rPr>
              <a:t>2023</a:t>
            </a:r>
            <a:endParaRPr lang="ko-KR" altLang="en-US" sz="1100">
              <a:solidFill>
                <a:srgbClr val="E9EDF6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23ED0DF5-BCE8-B6EB-68C1-316DB22377E2}"/>
              </a:ext>
            </a:extLst>
          </p:cNvPr>
          <p:cNvSpPr txBox="1"/>
          <p:nvPr/>
        </p:nvSpPr>
        <p:spPr>
          <a:xfrm>
            <a:off x="2362200" y="2997200"/>
            <a:ext cx="1397000" cy="169277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algn="r"/>
            <a:r>
              <a:rPr lang="en-US" altLang="ko-KR" sz="1100">
                <a:solidFill>
                  <a:srgbClr val="E9EDF6"/>
                </a:solidFill>
                <a:latin typeface="맑은 고딕" panose="020B0503020000020004" pitchFamily="50" charset="-127"/>
              </a:rPr>
              <a:t>8.7</a:t>
            </a:r>
            <a:endParaRPr lang="ko-KR" altLang="en-US" sz="1100">
              <a:solidFill>
                <a:srgbClr val="E9EDF6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DCCD10EB-EA3B-FB82-F11E-270A0858EF05}"/>
              </a:ext>
            </a:extLst>
          </p:cNvPr>
          <p:cNvSpPr txBox="1"/>
          <p:nvPr/>
        </p:nvSpPr>
        <p:spPr>
          <a:xfrm>
            <a:off x="4013200" y="2997200"/>
            <a:ext cx="2667000" cy="169277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ko-KR" altLang="en-US" sz="1100">
                <a:solidFill>
                  <a:srgbClr val="E9EDF6"/>
                </a:solidFill>
                <a:latin typeface="맑은 고딕" panose="020B0503020000020004" pitchFamily="50" charset="-127"/>
              </a:rPr>
              <a:t>발사</a:t>
            </a:r>
            <a:r>
              <a:rPr lang="en-US" altLang="ko-KR" sz="1100">
                <a:solidFill>
                  <a:srgbClr val="E9EDF6"/>
                </a:solidFill>
                <a:latin typeface="맑은 고딕" panose="020B0503020000020004" pitchFamily="50" charset="-127"/>
              </a:rPr>
              <a:t>+Starlink</a:t>
            </a:r>
            <a:endParaRPr lang="ko-KR" altLang="en-US" sz="1100">
              <a:solidFill>
                <a:srgbClr val="E9EDF6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7" name="직사각형 16">
            <a:extLst>
              <a:ext uri="{FF2B5EF4-FFF2-40B4-BE49-F238E27FC236}">
                <a16:creationId xmlns:a16="http://schemas.microsoft.com/office/drawing/2014/main" id="{916AE15D-697C-D732-BC37-951459C8E78A}"/>
              </a:ext>
            </a:extLst>
          </p:cNvPr>
          <p:cNvSpPr/>
          <p:nvPr/>
        </p:nvSpPr>
        <p:spPr>
          <a:xfrm>
            <a:off x="812800" y="3352800"/>
            <a:ext cx="5969000" cy="355600"/>
          </a:xfrm>
          <a:prstGeom prst="rect">
            <a:avLst/>
          </a:prstGeom>
          <a:solidFill>
            <a:srgbClr val="151C2E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BE83705A-E8AB-C08D-E2C3-56B452198933}"/>
              </a:ext>
            </a:extLst>
          </p:cNvPr>
          <p:cNvSpPr txBox="1"/>
          <p:nvPr/>
        </p:nvSpPr>
        <p:spPr>
          <a:xfrm>
            <a:off x="965200" y="3352800"/>
            <a:ext cx="1143000" cy="169277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altLang="ko-KR" sz="1100">
                <a:solidFill>
                  <a:srgbClr val="E9EDF6"/>
                </a:solidFill>
                <a:latin typeface="맑은 고딕" panose="020B0503020000020004" pitchFamily="50" charset="-127"/>
              </a:rPr>
              <a:t>2024</a:t>
            </a:r>
            <a:endParaRPr lang="ko-KR" altLang="en-US" sz="1100">
              <a:solidFill>
                <a:srgbClr val="E9EDF6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0D92E5A2-7B4D-1690-F27D-17B8C4B695B8}"/>
              </a:ext>
            </a:extLst>
          </p:cNvPr>
          <p:cNvSpPr txBox="1"/>
          <p:nvPr/>
        </p:nvSpPr>
        <p:spPr>
          <a:xfrm>
            <a:off x="2362200" y="3352800"/>
            <a:ext cx="1397000" cy="169277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algn="r"/>
            <a:r>
              <a:rPr lang="en-US" altLang="ko-KR" sz="1100">
                <a:solidFill>
                  <a:srgbClr val="E9EDF6"/>
                </a:solidFill>
                <a:latin typeface="맑은 고딕" panose="020B0503020000020004" pitchFamily="50" charset="-127"/>
              </a:rPr>
              <a:t>13.1</a:t>
            </a:r>
            <a:endParaRPr lang="ko-KR" altLang="en-US" sz="1100">
              <a:solidFill>
                <a:srgbClr val="E9EDF6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E1782942-3D79-A01F-A272-3C57E7586D94}"/>
              </a:ext>
            </a:extLst>
          </p:cNvPr>
          <p:cNvSpPr txBox="1"/>
          <p:nvPr/>
        </p:nvSpPr>
        <p:spPr>
          <a:xfrm>
            <a:off x="4013200" y="3352800"/>
            <a:ext cx="2667000" cy="169277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altLang="ko-KR" sz="1100">
                <a:solidFill>
                  <a:srgbClr val="E9EDF6"/>
                </a:solidFill>
                <a:latin typeface="맑은 고딕" panose="020B0503020000020004" pitchFamily="50" charset="-127"/>
              </a:rPr>
              <a:t>Starlink </a:t>
            </a:r>
            <a:r>
              <a:rPr lang="ko-KR" altLang="en-US" sz="1100">
                <a:solidFill>
                  <a:srgbClr val="E9EDF6"/>
                </a:solidFill>
                <a:latin typeface="맑은 고딕" panose="020B0503020000020004" pitchFamily="50" charset="-127"/>
              </a:rPr>
              <a:t>가속</a:t>
            </a:r>
          </a:p>
        </p:txBody>
      </p:sp>
      <p:sp>
        <p:nvSpPr>
          <p:cNvPr id="21" name="직사각형 20">
            <a:extLst>
              <a:ext uri="{FF2B5EF4-FFF2-40B4-BE49-F238E27FC236}">
                <a16:creationId xmlns:a16="http://schemas.microsoft.com/office/drawing/2014/main" id="{084D9308-FD79-EB54-F35E-6ECAFF3CEC15}"/>
              </a:ext>
            </a:extLst>
          </p:cNvPr>
          <p:cNvSpPr/>
          <p:nvPr/>
        </p:nvSpPr>
        <p:spPr>
          <a:xfrm>
            <a:off x="812800" y="3708400"/>
            <a:ext cx="5969000" cy="355600"/>
          </a:xfrm>
          <a:prstGeom prst="rect">
            <a:avLst/>
          </a:prstGeom>
          <a:solidFill>
            <a:srgbClr val="0B0E17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CBFDBB96-A370-1D48-762B-B7068B9213F5}"/>
              </a:ext>
            </a:extLst>
          </p:cNvPr>
          <p:cNvSpPr txBox="1"/>
          <p:nvPr/>
        </p:nvSpPr>
        <p:spPr>
          <a:xfrm>
            <a:off x="965200" y="3708400"/>
            <a:ext cx="1143000" cy="169277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altLang="ko-KR" sz="1100">
                <a:solidFill>
                  <a:srgbClr val="E9EDF6"/>
                </a:solidFill>
                <a:latin typeface="맑은 고딕" panose="020B0503020000020004" pitchFamily="50" charset="-127"/>
              </a:rPr>
              <a:t>2025</a:t>
            </a:r>
            <a:endParaRPr lang="ko-KR" altLang="en-US" sz="1100">
              <a:solidFill>
                <a:srgbClr val="E9EDF6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2C804DFB-F942-828A-2EA5-C56C6D1D0870}"/>
              </a:ext>
            </a:extLst>
          </p:cNvPr>
          <p:cNvSpPr txBox="1"/>
          <p:nvPr/>
        </p:nvSpPr>
        <p:spPr>
          <a:xfrm>
            <a:off x="2362200" y="3708400"/>
            <a:ext cx="1397000" cy="169277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algn="r"/>
            <a:r>
              <a:rPr lang="en-US" altLang="ko-KR" sz="1100">
                <a:solidFill>
                  <a:srgbClr val="E9EDF6"/>
                </a:solidFill>
                <a:latin typeface="맑은 고딕" panose="020B0503020000020004" pitchFamily="50" charset="-127"/>
              </a:rPr>
              <a:t>18.7</a:t>
            </a:r>
            <a:endParaRPr lang="ko-KR" altLang="en-US" sz="1100">
              <a:solidFill>
                <a:srgbClr val="E9EDF6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80900DB5-53BA-68B2-D3A3-DF352D591BA2}"/>
              </a:ext>
            </a:extLst>
          </p:cNvPr>
          <p:cNvSpPr txBox="1"/>
          <p:nvPr/>
        </p:nvSpPr>
        <p:spPr>
          <a:xfrm>
            <a:off x="4013200" y="3708400"/>
            <a:ext cx="2667000" cy="169277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altLang="ko-KR" sz="1100">
                <a:solidFill>
                  <a:srgbClr val="E9EDF6"/>
                </a:solidFill>
                <a:latin typeface="맑은 고딕" panose="020B0503020000020004" pitchFamily="50" charset="-127"/>
              </a:rPr>
              <a:t>+43%, xAI </a:t>
            </a:r>
            <a:r>
              <a:rPr lang="ko-KR" altLang="en-US" sz="1100">
                <a:solidFill>
                  <a:srgbClr val="E9EDF6"/>
                </a:solidFill>
                <a:latin typeface="맑은 고딕" panose="020B0503020000020004" pitchFamily="50" charset="-127"/>
              </a:rPr>
              <a:t>편입</a:t>
            </a:r>
          </a:p>
        </p:txBody>
      </p:sp>
      <p:sp>
        <p:nvSpPr>
          <p:cNvPr id="25" name="직사각형 24">
            <a:extLst>
              <a:ext uri="{FF2B5EF4-FFF2-40B4-BE49-F238E27FC236}">
                <a16:creationId xmlns:a16="http://schemas.microsoft.com/office/drawing/2014/main" id="{FD0550B4-C47B-A835-16BB-60D853D94164}"/>
              </a:ext>
            </a:extLst>
          </p:cNvPr>
          <p:cNvSpPr/>
          <p:nvPr/>
        </p:nvSpPr>
        <p:spPr>
          <a:xfrm>
            <a:off x="812800" y="4064000"/>
            <a:ext cx="5969000" cy="12700"/>
          </a:xfrm>
          <a:prstGeom prst="rect">
            <a:avLst/>
          </a:prstGeom>
          <a:solidFill>
            <a:srgbClr val="27304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5E87CDB0-91BB-DFEA-6545-9661C3C6BB66}"/>
              </a:ext>
            </a:extLst>
          </p:cNvPr>
          <p:cNvSpPr txBox="1"/>
          <p:nvPr/>
        </p:nvSpPr>
        <p:spPr>
          <a:xfrm>
            <a:off x="812800" y="4191000"/>
            <a:ext cx="5080000" cy="184666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1200" b="1">
                <a:solidFill>
                  <a:srgbClr val="E9EDF6"/>
                </a:solidFill>
                <a:latin typeface="맑은 고딕" panose="020B0503020000020004" pitchFamily="50" charset="-127"/>
              </a:rPr>
              <a:t>2025 </a:t>
            </a:r>
            <a:r>
              <a:rPr lang="ko-KR" altLang="en-US" sz="1200" b="1">
                <a:solidFill>
                  <a:srgbClr val="E9EDF6"/>
                </a:solidFill>
                <a:latin typeface="맑은 고딕" panose="020B0503020000020004" pitchFamily="50" charset="-127"/>
              </a:rPr>
              <a:t>세그먼트</a:t>
            </a:r>
            <a:r>
              <a:rPr lang="en-US" altLang="ko-KR" sz="1200" b="1">
                <a:solidFill>
                  <a:srgbClr val="E9EDF6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1200" b="1">
                <a:solidFill>
                  <a:srgbClr val="E9EDF6"/>
                </a:solidFill>
                <a:latin typeface="맑은 고딕" panose="020B0503020000020004" pitchFamily="50" charset="-127"/>
              </a:rPr>
              <a:t>손익 </a:t>
            </a:r>
            <a:r>
              <a:rPr lang="en-US" altLang="ko-KR" sz="1200" b="1">
                <a:solidFill>
                  <a:srgbClr val="E9EDF6"/>
                </a:solidFill>
                <a:latin typeface="맑은 고딕" panose="020B0503020000020004" pitchFamily="50" charset="-127"/>
              </a:rPr>
              <a:t>(10</a:t>
            </a:r>
            <a:r>
              <a:rPr lang="ko-KR" altLang="en-US" sz="1200" b="1">
                <a:solidFill>
                  <a:srgbClr val="E9EDF6"/>
                </a:solidFill>
                <a:latin typeface="맑은 고딕" panose="020B0503020000020004" pitchFamily="50" charset="-127"/>
              </a:rPr>
              <a:t>억 달러</a:t>
            </a:r>
            <a:r>
              <a:rPr lang="en-US" altLang="ko-KR" sz="1200" b="1">
                <a:solidFill>
                  <a:srgbClr val="E9EDF6"/>
                </a:solidFill>
                <a:latin typeface="맑은 고딕" panose="020B0503020000020004" pitchFamily="50" charset="-127"/>
              </a:rPr>
              <a:t>)</a:t>
            </a:r>
            <a:endParaRPr lang="ko-KR" altLang="en-US" sz="1200" b="1">
              <a:solidFill>
                <a:srgbClr val="E9EDF6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7" name="직사각형 26">
            <a:extLst>
              <a:ext uri="{FF2B5EF4-FFF2-40B4-BE49-F238E27FC236}">
                <a16:creationId xmlns:a16="http://schemas.microsoft.com/office/drawing/2014/main" id="{E48C4659-7417-386A-554B-4F3844960AAF}"/>
              </a:ext>
            </a:extLst>
          </p:cNvPr>
          <p:cNvSpPr/>
          <p:nvPr/>
        </p:nvSpPr>
        <p:spPr>
          <a:xfrm>
            <a:off x="812800" y="4495800"/>
            <a:ext cx="5969000" cy="330200"/>
          </a:xfrm>
          <a:prstGeom prst="rect">
            <a:avLst/>
          </a:prstGeom>
          <a:solidFill>
            <a:srgbClr val="3DAEFF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186A475C-6F89-5CD0-F87D-D3B9FF1F5ACD}"/>
              </a:ext>
            </a:extLst>
          </p:cNvPr>
          <p:cNvSpPr txBox="1"/>
          <p:nvPr/>
        </p:nvSpPr>
        <p:spPr>
          <a:xfrm>
            <a:off x="965200" y="4495800"/>
            <a:ext cx="1651000" cy="169277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ko-KR" altLang="en-US" sz="1100" b="1">
                <a:solidFill>
                  <a:srgbClr val="06080F"/>
                </a:solidFill>
                <a:latin typeface="맑은 고딕" panose="020B0503020000020004" pitchFamily="50" charset="-127"/>
              </a:rPr>
              <a:t>항목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EFBE77BC-44F4-5927-9747-E457ACE3EB94}"/>
              </a:ext>
            </a:extLst>
          </p:cNvPr>
          <p:cNvSpPr txBox="1"/>
          <p:nvPr/>
        </p:nvSpPr>
        <p:spPr>
          <a:xfrm>
            <a:off x="2870200" y="4495800"/>
            <a:ext cx="889000" cy="169277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algn="r"/>
            <a:r>
              <a:rPr lang="ko-KR" altLang="en-US" sz="1100" b="1">
                <a:solidFill>
                  <a:srgbClr val="06080F"/>
                </a:solidFill>
                <a:latin typeface="맑은 고딕" panose="020B0503020000020004" pitchFamily="50" charset="-127"/>
              </a:rPr>
              <a:t>값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F3B16661-18BA-C5EE-1588-41B4B75C4E00}"/>
              </a:ext>
            </a:extLst>
          </p:cNvPr>
          <p:cNvSpPr txBox="1"/>
          <p:nvPr/>
        </p:nvSpPr>
        <p:spPr>
          <a:xfrm>
            <a:off x="4013200" y="4495800"/>
            <a:ext cx="2667000" cy="169277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ko-KR" altLang="en-US" sz="1100" b="1">
                <a:solidFill>
                  <a:srgbClr val="06080F"/>
                </a:solidFill>
                <a:latin typeface="맑은 고딕" panose="020B0503020000020004" pitchFamily="50" charset="-127"/>
              </a:rPr>
              <a:t>비고</a:t>
            </a:r>
          </a:p>
        </p:txBody>
      </p:sp>
      <p:sp>
        <p:nvSpPr>
          <p:cNvPr id="31" name="직사각형 30">
            <a:extLst>
              <a:ext uri="{FF2B5EF4-FFF2-40B4-BE49-F238E27FC236}">
                <a16:creationId xmlns:a16="http://schemas.microsoft.com/office/drawing/2014/main" id="{C9030BF7-0ABA-1C10-4F6A-54BE8B5014DE}"/>
              </a:ext>
            </a:extLst>
          </p:cNvPr>
          <p:cNvSpPr/>
          <p:nvPr/>
        </p:nvSpPr>
        <p:spPr>
          <a:xfrm>
            <a:off x="812800" y="4826000"/>
            <a:ext cx="5969000" cy="330200"/>
          </a:xfrm>
          <a:prstGeom prst="rect">
            <a:avLst/>
          </a:prstGeom>
          <a:solidFill>
            <a:srgbClr val="151C2E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1DE62235-EC09-7E70-31A5-1277F5C239E3}"/>
              </a:ext>
            </a:extLst>
          </p:cNvPr>
          <p:cNvSpPr txBox="1"/>
          <p:nvPr/>
        </p:nvSpPr>
        <p:spPr>
          <a:xfrm>
            <a:off x="965200" y="4826000"/>
            <a:ext cx="1651000" cy="169277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altLang="ko-KR" sz="1100">
                <a:solidFill>
                  <a:srgbClr val="E9EDF6"/>
                </a:solidFill>
                <a:latin typeface="맑은 고딕" panose="020B0503020000020004" pitchFamily="50" charset="-127"/>
              </a:rPr>
              <a:t>Starlink </a:t>
            </a:r>
            <a:r>
              <a:rPr lang="ko-KR" altLang="en-US" sz="1100">
                <a:solidFill>
                  <a:srgbClr val="E9EDF6"/>
                </a:solidFill>
                <a:latin typeface="맑은 고딕" panose="020B0503020000020004" pitchFamily="50" charset="-127"/>
              </a:rPr>
              <a:t>매출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F139AE2F-F908-D867-30E9-E35B06DB1826}"/>
              </a:ext>
            </a:extLst>
          </p:cNvPr>
          <p:cNvSpPr txBox="1"/>
          <p:nvPr/>
        </p:nvSpPr>
        <p:spPr>
          <a:xfrm>
            <a:off x="2870200" y="4826000"/>
            <a:ext cx="889000" cy="169277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algn="r"/>
            <a:r>
              <a:rPr lang="en-US" altLang="ko-KR" sz="1100">
                <a:solidFill>
                  <a:srgbClr val="E9EDF6"/>
                </a:solidFill>
                <a:latin typeface="맑은 고딕" panose="020B0503020000020004" pitchFamily="50" charset="-127"/>
              </a:rPr>
              <a:t>11.4</a:t>
            </a:r>
            <a:endParaRPr lang="ko-KR" altLang="en-US" sz="1100">
              <a:solidFill>
                <a:srgbClr val="E9EDF6"/>
              </a:solidFill>
              <a:latin typeface="맑은 고딕" panose="020B0503020000020004" pitchFamily="50" charset="-127"/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40F8D6E9-AC20-CBEE-6086-5C151E38A4EE}"/>
              </a:ext>
            </a:extLst>
          </p:cNvPr>
          <p:cNvSpPr txBox="1"/>
          <p:nvPr/>
        </p:nvSpPr>
        <p:spPr>
          <a:xfrm>
            <a:off x="4013200" y="4826000"/>
            <a:ext cx="2667000" cy="169277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ko-KR" altLang="en-US" sz="1100">
                <a:solidFill>
                  <a:srgbClr val="E9EDF6"/>
                </a:solidFill>
                <a:latin typeface="맑은 고딕" panose="020B0503020000020004" pitchFamily="50" charset="-127"/>
              </a:rPr>
              <a:t>영업익 </a:t>
            </a:r>
            <a:r>
              <a:rPr lang="en-US" altLang="ko-KR" sz="1100">
                <a:solidFill>
                  <a:srgbClr val="E9EDF6"/>
                </a:solidFill>
                <a:latin typeface="맑은 고딕" panose="020B0503020000020004" pitchFamily="50" charset="-127"/>
              </a:rPr>
              <a:t>+4.4</a:t>
            </a:r>
            <a:endParaRPr lang="ko-KR" altLang="en-US" sz="1100">
              <a:solidFill>
                <a:srgbClr val="E9EDF6"/>
              </a:solidFill>
              <a:latin typeface="맑은 고딕" panose="020B0503020000020004" pitchFamily="50" charset="-127"/>
            </a:endParaRPr>
          </a:p>
        </p:txBody>
      </p:sp>
      <p:sp>
        <p:nvSpPr>
          <p:cNvPr id="35" name="직사각형 34">
            <a:extLst>
              <a:ext uri="{FF2B5EF4-FFF2-40B4-BE49-F238E27FC236}">
                <a16:creationId xmlns:a16="http://schemas.microsoft.com/office/drawing/2014/main" id="{5D6BBEBA-FE96-67C0-87DF-485D644A6F41}"/>
              </a:ext>
            </a:extLst>
          </p:cNvPr>
          <p:cNvSpPr/>
          <p:nvPr/>
        </p:nvSpPr>
        <p:spPr>
          <a:xfrm>
            <a:off x="812800" y="5156200"/>
            <a:ext cx="5969000" cy="330200"/>
          </a:xfrm>
          <a:prstGeom prst="rect">
            <a:avLst/>
          </a:prstGeom>
          <a:solidFill>
            <a:srgbClr val="0B0E17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D36D0E46-A4CB-B4F2-B267-48B810D9809E}"/>
              </a:ext>
            </a:extLst>
          </p:cNvPr>
          <p:cNvSpPr txBox="1"/>
          <p:nvPr/>
        </p:nvSpPr>
        <p:spPr>
          <a:xfrm>
            <a:off x="965200" y="5156200"/>
            <a:ext cx="1651000" cy="169277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altLang="ko-KR" sz="1100">
                <a:solidFill>
                  <a:srgbClr val="E9EDF6"/>
                </a:solidFill>
                <a:latin typeface="맑은 고딕" panose="020B0503020000020004" pitchFamily="50" charset="-127"/>
              </a:rPr>
              <a:t>Space </a:t>
            </a:r>
            <a:r>
              <a:rPr lang="ko-KR" altLang="en-US" sz="1100">
                <a:solidFill>
                  <a:srgbClr val="E9EDF6"/>
                </a:solidFill>
                <a:latin typeface="맑은 고딕" panose="020B0503020000020004" pitchFamily="50" charset="-127"/>
              </a:rPr>
              <a:t>매출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EDE44BA2-292D-C1CE-8E72-214EFDBDA306}"/>
              </a:ext>
            </a:extLst>
          </p:cNvPr>
          <p:cNvSpPr txBox="1"/>
          <p:nvPr/>
        </p:nvSpPr>
        <p:spPr>
          <a:xfrm>
            <a:off x="2870200" y="5156200"/>
            <a:ext cx="889000" cy="169277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algn="r"/>
            <a:r>
              <a:rPr lang="en-US" altLang="ko-KR" sz="1100">
                <a:solidFill>
                  <a:srgbClr val="E9EDF6"/>
                </a:solidFill>
                <a:latin typeface="맑은 고딕" panose="020B0503020000020004" pitchFamily="50" charset="-127"/>
              </a:rPr>
              <a:t>4.1</a:t>
            </a:r>
            <a:endParaRPr lang="ko-KR" altLang="en-US" sz="1100">
              <a:solidFill>
                <a:srgbClr val="E9EDF6"/>
              </a:solidFill>
              <a:latin typeface="맑은 고딕" panose="020B0503020000020004" pitchFamily="50" charset="-127"/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A097AFCA-1EC2-0971-D332-C96F7DA6869F}"/>
              </a:ext>
            </a:extLst>
          </p:cNvPr>
          <p:cNvSpPr txBox="1"/>
          <p:nvPr/>
        </p:nvSpPr>
        <p:spPr>
          <a:xfrm>
            <a:off x="4013200" y="5156200"/>
            <a:ext cx="2667000" cy="169277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altLang="ko-KR" sz="1100">
                <a:solidFill>
                  <a:srgbClr val="E9EDF6"/>
                </a:solidFill>
                <a:latin typeface="맑은 고딕" panose="020B0503020000020004" pitchFamily="50" charset="-127"/>
              </a:rPr>
              <a:t>+8% YoY</a:t>
            </a:r>
            <a:endParaRPr lang="ko-KR" altLang="en-US" sz="1100">
              <a:solidFill>
                <a:srgbClr val="E9EDF6"/>
              </a:solidFill>
              <a:latin typeface="맑은 고딕" panose="020B0503020000020004" pitchFamily="50" charset="-127"/>
            </a:endParaRPr>
          </a:p>
        </p:txBody>
      </p:sp>
      <p:sp>
        <p:nvSpPr>
          <p:cNvPr id="39" name="직사각형 38">
            <a:extLst>
              <a:ext uri="{FF2B5EF4-FFF2-40B4-BE49-F238E27FC236}">
                <a16:creationId xmlns:a16="http://schemas.microsoft.com/office/drawing/2014/main" id="{B5867431-D306-57DB-EEBD-81FDEF1399CC}"/>
              </a:ext>
            </a:extLst>
          </p:cNvPr>
          <p:cNvSpPr/>
          <p:nvPr/>
        </p:nvSpPr>
        <p:spPr>
          <a:xfrm>
            <a:off x="812800" y="5486400"/>
            <a:ext cx="5969000" cy="330200"/>
          </a:xfrm>
          <a:prstGeom prst="rect">
            <a:avLst/>
          </a:prstGeom>
          <a:solidFill>
            <a:srgbClr val="151C2E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5A8E0989-5543-9856-E4A8-6D3E5ACA549F}"/>
              </a:ext>
            </a:extLst>
          </p:cNvPr>
          <p:cNvSpPr txBox="1"/>
          <p:nvPr/>
        </p:nvSpPr>
        <p:spPr>
          <a:xfrm>
            <a:off x="965200" y="5486400"/>
            <a:ext cx="1651000" cy="169277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altLang="ko-KR" sz="1100">
                <a:solidFill>
                  <a:srgbClr val="E9EDF6"/>
                </a:solidFill>
                <a:latin typeface="맑은 고딕" panose="020B0503020000020004" pitchFamily="50" charset="-127"/>
              </a:rPr>
              <a:t>xAI </a:t>
            </a:r>
            <a:r>
              <a:rPr lang="ko-KR" altLang="en-US" sz="1100">
                <a:solidFill>
                  <a:srgbClr val="E9EDF6"/>
                </a:solidFill>
                <a:latin typeface="맑은 고딕" panose="020B0503020000020004" pitchFamily="50" charset="-127"/>
              </a:rPr>
              <a:t>매출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2F0696F8-C3F4-3814-8F56-92F55E27E063}"/>
              </a:ext>
            </a:extLst>
          </p:cNvPr>
          <p:cNvSpPr txBox="1"/>
          <p:nvPr/>
        </p:nvSpPr>
        <p:spPr>
          <a:xfrm>
            <a:off x="2870200" y="5486400"/>
            <a:ext cx="889000" cy="169277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algn="r"/>
            <a:r>
              <a:rPr lang="en-US" altLang="ko-KR" sz="1100">
                <a:solidFill>
                  <a:srgbClr val="E9EDF6"/>
                </a:solidFill>
                <a:latin typeface="맑은 고딕" panose="020B0503020000020004" pitchFamily="50" charset="-127"/>
              </a:rPr>
              <a:t>3.2</a:t>
            </a:r>
            <a:endParaRPr lang="ko-KR" altLang="en-US" sz="1100">
              <a:solidFill>
                <a:srgbClr val="E9EDF6"/>
              </a:solidFill>
              <a:latin typeface="맑은 고딕" panose="020B0503020000020004" pitchFamily="50" charset="-127"/>
            </a:endParaRP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684614BC-FC3B-D71B-9882-4C5849FC2E08}"/>
              </a:ext>
            </a:extLst>
          </p:cNvPr>
          <p:cNvSpPr txBox="1"/>
          <p:nvPr/>
        </p:nvSpPr>
        <p:spPr>
          <a:xfrm>
            <a:off x="4013200" y="5486400"/>
            <a:ext cx="2667000" cy="169277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ko-KR" altLang="en-US" sz="1100">
                <a:solidFill>
                  <a:srgbClr val="E9EDF6"/>
                </a:solidFill>
                <a:latin typeface="맑은 고딕" panose="020B0503020000020004" pitchFamily="50" charset="-127"/>
              </a:rPr>
              <a:t>영업손실 </a:t>
            </a:r>
            <a:r>
              <a:rPr lang="en-US" altLang="ko-KR" sz="1100">
                <a:solidFill>
                  <a:srgbClr val="E9EDF6"/>
                </a:solidFill>
                <a:latin typeface="맑은 고딕" panose="020B0503020000020004" pitchFamily="50" charset="-127"/>
              </a:rPr>
              <a:t>-6.4</a:t>
            </a:r>
            <a:endParaRPr lang="ko-KR" altLang="en-US" sz="1100">
              <a:solidFill>
                <a:srgbClr val="E9EDF6"/>
              </a:solidFill>
              <a:latin typeface="맑은 고딕" panose="020B0503020000020004" pitchFamily="50" charset="-127"/>
            </a:endParaRPr>
          </a:p>
        </p:txBody>
      </p:sp>
      <p:sp>
        <p:nvSpPr>
          <p:cNvPr id="43" name="직사각형 42">
            <a:extLst>
              <a:ext uri="{FF2B5EF4-FFF2-40B4-BE49-F238E27FC236}">
                <a16:creationId xmlns:a16="http://schemas.microsoft.com/office/drawing/2014/main" id="{83B7456F-47FA-0F2F-CEFB-35326B3E60E2}"/>
              </a:ext>
            </a:extLst>
          </p:cNvPr>
          <p:cNvSpPr/>
          <p:nvPr/>
        </p:nvSpPr>
        <p:spPr>
          <a:xfrm>
            <a:off x="812800" y="5816600"/>
            <a:ext cx="5969000" cy="330200"/>
          </a:xfrm>
          <a:prstGeom prst="rect">
            <a:avLst/>
          </a:prstGeom>
          <a:solidFill>
            <a:srgbClr val="0B0E17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F4359936-AF0A-A610-5E3D-29C0FD8D7495}"/>
              </a:ext>
            </a:extLst>
          </p:cNvPr>
          <p:cNvSpPr txBox="1"/>
          <p:nvPr/>
        </p:nvSpPr>
        <p:spPr>
          <a:xfrm>
            <a:off x="965200" y="5816600"/>
            <a:ext cx="1651000" cy="169277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altLang="ko-KR" sz="1100">
                <a:solidFill>
                  <a:srgbClr val="E9EDF6"/>
                </a:solidFill>
                <a:latin typeface="맑은 고딕" panose="020B0503020000020004" pitchFamily="50" charset="-127"/>
              </a:rPr>
              <a:t>GAAP </a:t>
            </a:r>
            <a:r>
              <a:rPr lang="ko-KR" altLang="en-US" sz="1100">
                <a:solidFill>
                  <a:srgbClr val="E9EDF6"/>
                </a:solidFill>
                <a:latin typeface="맑은 고딕" panose="020B0503020000020004" pitchFamily="50" charset="-127"/>
              </a:rPr>
              <a:t>순손실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096D04A3-ECFB-1996-BB67-41FBCB2D992C}"/>
              </a:ext>
            </a:extLst>
          </p:cNvPr>
          <p:cNvSpPr txBox="1"/>
          <p:nvPr/>
        </p:nvSpPr>
        <p:spPr>
          <a:xfrm>
            <a:off x="2870200" y="5816600"/>
            <a:ext cx="889000" cy="169277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algn="r"/>
            <a:r>
              <a:rPr lang="en-US" altLang="ko-KR" sz="1100">
                <a:solidFill>
                  <a:srgbClr val="E9EDF6"/>
                </a:solidFill>
                <a:latin typeface="맑은 고딕" panose="020B0503020000020004" pitchFamily="50" charset="-127"/>
              </a:rPr>
              <a:t>-4.9</a:t>
            </a:r>
            <a:endParaRPr lang="ko-KR" altLang="en-US" sz="1100">
              <a:solidFill>
                <a:srgbClr val="E9EDF6"/>
              </a:solidFill>
              <a:latin typeface="맑은 고딕" panose="020B0503020000020004" pitchFamily="50" charset="-127"/>
            </a:endParaRP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F7440839-5D11-F0C0-6656-64809EFD1167}"/>
              </a:ext>
            </a:extLst>
          </p:cNvPr>
          <p:cNvSpPr txBox="1"/>
          <p:nvPr/>
        </p:nvSpPr>
        <p:spPr>
          <a:xfrm>
            <a:off x="4013200" y="5816600"/>
            <a:ext cx="2667000" cy="169277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altLang="ko-KR" sz="1100">
                <a:solidFill>
                  <a:srgbClr val="E9EDF6"/>
                </a:solidFill>
                <a:latin typeface="맑은 고딕" panose="020B0503020000020004" pitchFamily="50" charset="-127"/>
              </a:rPr>
              <a:t>EBITDA +6.6</a:t>
            </a:r>
            <a:endParaRPr lang="ko-KR" altLang="en-US" sz="1100">
              <a:solidFill>
                <a:srgbClr val="E9EDF6"/>
              </a:solidFill>
              <a:latin typeface="맑은 고딕" panose="020B0503020000020004" pitchFamily="50" charset="-127"/>
            </a:endParaRPr>
          </a:p>
        </p:txBody>
      </p:sp>
      <p:sp>
        <p:nvSpPr>
          <p:cNvPr id="47" name="직사각형 46">
            <a:extLst>
              <a:ext uri="{FF2B5EF4-FFF2-40B4-BE49-F238E27FC236}">
                <a16:creationId xmlns:a16="http://schemas.microsoft.com/office/drawing/2014/main" id="{A9FD2441-B7A8-3F7A-C853-B20DEB9CB971}"/>
              </a:ext>
            </a:extLst>
          </p:cNvPr>
          <p:cNvSpPr/>
          <p:nvPr/>
        </p:nvSpPr>
        <p:spPr>
          <a:xfrm>
            <a:off x="812800" y="6146800"/>
            <a:ext cx="5969000" cy="12700"/>
          </a:xfrm>
          <a:prstGeom prst="rect">
            <a:avLst/>
          </a:prstGeom>
          <a:solidFill>
            <a:srgbClr val="27304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8" name="직사각형 47">
            <a:extLst>
              <a:ext uri="{FF2B5EF4-FFF2-40B4-BE49-F238E27FC236}">
                <a16:creationId xmlns:a16="http://schemas.microsoft.com/office/drawing/2014/main" id="{342E3D57-E4CA-CF84-E315-3AB41A9062AC}"/>
              </a:ext>
            </a:extLst>
          </p:cNvPr>
          <p:cNvSpPr/>
          <p:nvPr/>
        </p:nvSpPr>
        <p:spPr>
          <a:xfrm>
            <a:off x="7162800" y="2235200"/>
            <a:ext cx="4216400" cy="12700"/>
          </a:xfrm>
          <a:prstGeom prst="rect">
            <a:avLst/>
          </a:prstGeom>
          <a:solidFill>
            <a:srgbClr val="27304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02DA2E1A-F31C-113E-1C7A-F5E41BBA47C4}"/>
              </a:ext>
            </a:extLst>
          </p:cNvPr>
          <p:cNvSpPr txBox="1"/>
          <p:nvPr/>
        </p:nvSpPr>
        <p:spPr>
          <a:xfrm>
            <a:off x="7162800" y="2349500"/>
            <a:ext cx="4216400" cy="323165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2100" b="1">
                <a:solidFill>
                  <a:srgbClr val="3DAEFF"/>
                </a:solidFill>
                <a:latin typeface="맑은 고딕" panose="020B0503020000020004" pitchFamily="50" charset="-127"/>
              </a:rPr>
              <a:t>$18.7B</a:t>
            </a:r>
            <a:endParaRPr lang="ko-KR" altLang="en-US" sz="2100" b="1">
              <a:solidFill>
                <a:srgbClr val="3DAEFF"/>
              </a:solidFill>
              <a:latin typeface="맑은 고딕" panose="020B0503020000020004" pitchFamily="50" charset="-127"/>
            </a:endParaRP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6256E030-8E0C-6458-A3FC-204E7FDF652E}"/>
              </a:ext>
            </a:extLst>
          </p:cNvPr>
          <p:cNvSpPr txBox="1"/>
          <p:nvPr/>
        </p:nvSpPr>
        <p:spPr>
          <a:xfrm>
            <a:off x="7162800" y="2768600"/>
            <a:ext cx="4216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1000">
                <a:solidFill>
                  <a:srgbClr val="8B95AC"/>
                </a:solidFill>
                <a:latin typeface="맑은 고딕" panose="020B0503020000020004" pitchFamily="50" charset="-127"/>
              </a:rPr>
              <a:t>2025 </a:t>
            </a:r>
            <a:r>
              <a:rPr lang="ko-KR" altLang="en-US" sz="1000">
                <a:solidFill>
                  <a:srgbClr val="8B95AC"/>
                </a:solidFill>
                <a:latin typeface="맑은 고딕" panose="020B0503020000020004" pitchFamily="50" charset="-127"/>
              </a:rPr>
              <a:t>매출</a:t>
            </a:r>
          </a:p>
        </p:txBody>
      </p:sp>
      <p:sp>
        <p:nvSpPr>
          <p:cNvPr id="51" name="직사각형 50">
            <a:extLst>
              <a:ext uri="{FF2B5EF4-FFF2-40B4-BE49-F238E27FC236}">
                <a16:creationId xmlns:a16="http://schemas.microsoft.com/office/drawing/2014/main" id="{7D5E0F49-4F8C-8312-EE22-0E6B69A43C9C}"/>
              </a:ext>
            </a:extLst>
          </p:cNvPr>
          <p:cNvSpPr/>
          <p:nvPr/>
        </p:nvSpPr>
        <p:spPr>
          <a:xfrm>
            <a:off x="7162800" y="3124200"/>
            <a:ext cx="4216400" cy="12700"/>
          </a:xfrm>
          <a:prstGeom prst="rect">
            <a:avLst/>
          </a:prstGeom>
          <a:solidFill>
            <a:srgbClr val="27304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444CB871-808E-0586-4494-1A07D1BE02D4}"/>
              </a:ext>
            </a:extLst>
          </p:cNvPr>
          <p:cNvSpPr txBox="1"/>
          <p:nvPr/>
        </p:nvSpPr>
        <p:spPr>
          <a:xfrm>
            <a:off x="7162800" y="3238500"/>
            <a:ext cx="4216400" cy="323165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2100" b="1">
                <a:solidFill>
                  <a:srgbClr val="FF6B6B"/>
                </a:solidFill>
                <a:latin typeface="맑은 고딕" panose="020B0503020000020004" pitchFamily="50" charset="-127"/>
              </a:rPr>
              <a:t>-$4.9B</a:t>
            </a:r>
            <a:endParaRPr lang="ko-KR" altLang="en-US" sz="2100" b="1">
              <a:solidFill>
                <a:srgbClr val="FF6B6B"/>
              </a:solidFill>
              <a:latin typeface="맑은 고딕" panose="020B0503020000020004" pitchFamily="50" charset="-127"/>
            </a:endParaRP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9318467C-2DF4-F9F9-8688-09C2278A96DA}"/>
              </a:ext>
            </a:extLst>
          </p:cNvPr>
          <p:cNvSpPr txBox="1"/>
          <p:nvPr/>
        </p:nvSpPr>
        <p:spPr>
          <a:xfrm>
            <a:off x="7162800" y="3657600"/>
            <a:ext cx="4216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1000">
                <a:solidFill>
                  <a:srgbClr val="8B95AC"/>
                </a:solidFill>
                <a:latin typeface="맑은 고딕" panose="020B0503020000020004" pitchFamily="50" charset="-127"/>
              </a:rPr>
              <a:t>GAAP </a:t>
            </a:r>
            <a:r>
              <a:rPr lang="ko-KR" altLang="en-US" sz="1000">
                <a:solidFill>
                  <a:srgbClr val="8B95AC"/>
                </a:solidFill>
                <a:latin typeface="맑은 고딕" panose="020B0503020000020004" pitchFamily="50" charset="-127"/>
              </a:rPr>
              <a:t>순손실</a:t>
            </a:r>
          </a:p>
        </p:txBody>
      </p:sp>
      <p:sp>
        <p:nvSpPr>
          <p:cNvPr id="54" name="직사각형 53">
            <a:extLst>
              <a:ext uri="{FF2B5EF4-FFF2-40B4-BE49-F238E27FC236}">
                <a16:creationId xmlns:a16="http://schemas.microsoft.com/office/drawing/2014/main" id="{38778234-EB16-F30C-44C0-2BCD098DA734}"/>
              </a:ext>
            </a:extLst>
          </p:cNvPr>
          <p:cNvSpPr/>
          <p:nvPr/>
        </p:nvSpPr>
        <p:spPr>
          <a:xfrm>
            <a:off x="7162800" y="4013200"/>
            <a:ext cx="4216400" cy="12700"/>
          </a:xfrm>
          <a:prstGeom prst="rect">
            <a:avLst/>
          </a:prstGeom>
          <a:solidFill>
            <a:srgbClr val="27304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BC4372D4-3701-FBC1-FB5B-20A258036261}"/>
              </a:ext>
            </a:extLst>
          </p:cNvPr>
          <p:cNvSpPr txBox="1"/>
          <p:nvPr/>
        </p:nvSpPr>
        <p:spPr>
          <a:xfrm>
            <a:off x="7162800" y="4127500"/>
            <a:ext cx="4216400" cy="323165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2100" b="1">
                <a:solidFill>
                  <a:srgbClr val="FF6B6B"/>
                </a:solidFill>
                <a:latin typeface="맑은 고딕" panose="020B0503020000020004" pitchFamily="50" charset="-127"/>
              </a:rPr>
              <a:t>-$41.3B</a:t>
            </a:r>
            <a:endParaRPr lang="ko-KR" altLang="en-US" sz="2100" b="1">
              <a:solidFill>
                <a:srgbClr val="FF6B6B"/>
              </a:solidFill>
              <a:latin typeface="맑은 고딕" panose="020B0503020000020004" pitchFamily="50" charset="-127"/>
            </a:endParaRP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7F80FB39-0937-9CB5-E4C0-34883F64F5E7}"/>
              </a:ext>
            </a:extLst>
          </p:cNvPr>
          <p:cNvSpPr txBox="1"/>
          <p:nvPr/>
        </p:nvSpPr>
        <p:spPr>
          <a:xfrm>
            <a:off x="7162800" y="4546600"/>
            <a:ext cx="4216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000">
                <a:solidFill>
                  <a:srgbClr val="8B95AC"/>
                </a:solidFill>
                <a:latin typeface="맑은 고딕" panose="020B0503020000020004" pitchFamily="50" charset="-127"/>
              </a:rPr>
              <a:t>누적결손</a:t>
            </a:r>
          </a:p>
        </p:txBody>
      </p:sp>
      <p:sp>
        <p:nvSpPr>
          <p:cNvPr id="57" name="직사각형 56">
            <a:extLst>
              <a:ext uri="{FF2B5EF4-FFF2-40B4-BE49-F238E27FC236}">
                <a16:creationId xmlns:a16="http://schemas.microsoft.com/office/drawing/2014/main" id="{FD9BED2C-6C40-6708-9C09-665CF6AD850E}"/>
              </a:ext>
            </a:extLst>
          </p:cNvPr>
          <p:cNvSpPr/>
          <p:nvPr/>
        </p:nvSpPr>
        <p:spPr>
          <a:xfrm>
            <a:off x="812800" y="6350000"/>
            <a:ext cx="10566400" cy="12700"/>
          </a:xfrm>
          <a:prstGeom prst="rect">
            <a:avLst/>
          </a:prstGeom>
          <a:solidFill>
            <a:srgbClr val="27304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81FCFA79-BC47-2395-00EA-49635F6FAEB4}"/>
              </a:ext>
            </a:extLst>
          </p:cNvPr>
          <p:cNvSpPr txBox="1"/>
          <p:nvPr/>
        </p:nvSpPr>
        <p:spPr>
          <a:xfrm>
            <a:off x="812800" y="6426200"/>
            <a:ext cx="9677400" cy="130805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ko-KR" altLang="en-US" sz="850">
                <a:solidFill>
                  <a:srgbClr val="8B95AC"/>
                </a:solidFill>
                <a:latin typeface="맑은 고딕" panose="020B0503020000020004" pitchFamily="50" charset="-127"/>
              </a:rPr>
              <a:t>자료</a:t>
            </a:r>
            <a:r>
              <a:rPr lang="en-US" altLang="ko-KR" sz="850">
                <a:solidFill>
                  <a:srgbClr val="8B95AC"/>
                </a:solidFill>
                <a:latin typeface="맑은 고딕" panose="020B0503020000020004" pitchFamily="50" charset="-127"/>
              </a:rPr>
              <a:t>: S-1 · NPR·CBS·CNBC·Fortune · Morningstar·Via Satellite·Sacra (</a:t>
            </a:r>
            <a:r>
              <a:rPr lang="ko-KR" altLang="en-US" sz="850">
                <a:solidFill>
                  <a:srgbClr val="8B95AC"/>
                </a:solidFill>
                <a:latin typeface="맑은 고딕" panose="020B0503020000020004" pitchFamily="50" charset="-127"/>
              </a:rPr>
              <a:t>기준일 </a:t>
            </a:r>
            <a:r>
              <a:rPr lang="en-US" altLang="ko-KR" sz="850">
                <a:solidFill>
                  <a:srgbClr val="8B95AC"/>
                </a:solidFill>
                <a:latin typeface="맑은 고딕" panose="020B0503020000020004" pitchFamily="50" charset="-127"/>
              </a:rPr>
              <a:t>2026-06-15)</a:t>
            </a:r>
            <a:endParaRPr lang="ko-KR" altLang="en-US" sz="850">
              <a:solidFill>
                <a:srgbClr val="8B95AC"/>
              </a:solidFill>
              <a:latin typeface="맑은 고딕" panose="020B0503020000020004" pitchFamily="50" charset="-127"/>
            </a:endParaRP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AACD71EA-B367-0E47-6F66-6E0535E53038}"/>
              </a:ext>
            </a:extLst>
          </p:cNvPr>
          <p:cNvSpPr txBox="1"/>
          <p:nvPr/>
        </p:nvSpPr>
        <p:spPr>
          <a:xfrm>
            <a:off x="10490200" y="6426200"/>
            <a:ext cx="889000" cy="130805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algn="r"/>
            <a:r>
              <a:rPr lang="en-US" altLang="ko-KR" sz="850">
                <a:solidFill>
                  <a:srgbClr val="8B95AC"/>
                </a:solidFill>
                <a:latin typeface="맑은 고딕" panose="020B0503020000020004" pitchFamily="50" charset="-127"/>
              </a:rPr>
              <a:t>25 / 30</a:t>
            </a:r>
            <a:endParaRPr lang="ko-KR" altLang="en-US" sz="850">
              <a:solidFill>
                <a:srgbClr val="8B95AC"/>
              </a:solidFill>
              <a:latin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1979174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0E1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BBFF8B7-00BE-FFE6-2936-96154323A740}"/>
              </a:ext>
            </a:extLst>
          </p:cNvPr>
          <p:cNvSpPr txBox="1"/>
          <p:nvPr/>
        </p:nvSpPr>
        <p:spPr>
          <a:xfrm>
            <a:off x="812800" y="584200"/>
            <a:ext cx="2338782" cy="161583"/>
          </a:xfrm>
          <a:prstGeom prst="rect">
            <a:avLst/>
          </a:prstGeom>
          <a:solidFill>
            <a:srgbClr val="3DAEFF"/>
          </a:solidFill>
        </p:spPr>
        <p:txBody>
          <a:bodyPr vert="horz" wrap="none" lIns="139700" tIns="0" rIns="139700" bIns="0" rtlCol="0">
            <a:spAutoFit/>
          </a:bodyPr>
          <a:lstStyle/>
          <a:p>
            <a:r>
              <a:rPr lang="en-US" altLang="ko-KR" sz="1050" b="1">
                <a:solidFill>
                  <a:srgbClr val="06080F"/>
                </a:solidFill>
                <a:latin typeface="맑은 고딕" panose="020B0503020000020004" pitchFamily="50" charset="-127"/>
              </a:rPr>
              <a:t>APPENDIX · VALUATION &amp; OPS</a:t>
            </a:r>
            <a:endParaRPr lang="ko-KR" altLang="en-US" sz="1050" b="1">
              <a:solidFill>
                <a:srgbClr val="06080F"/>
              </a:solidFill>
              <a:latin typeface="맑은 고딕" panose="020B0503020000020004" pitchFamily="50" charset="-127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6FF522C-F501-685B-A1B3-A4AF6FBF65D1}"/>
              </a:ext>
            </a:extLst>
          </p:cNvPr>
          <p:cNvSpPr txBox="1"/>
          <p:nvPr/>
        </p:nvSpPr>
        <p:spPr>
          <a:xfrm>
            <a:off x="812800" y="914400"/>
            <a:ext cx="10566400" cy="384721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2500" b="1">
                <a:solidFill>
                  <a:srgbClr val="E9EDF6"/>
                </a:solidFill>
                <a:latin typeface="맑은 고딕" panose="020B0503020000020004" pitchFamily="50" charset="-127"/>
              </a:rPr>
              <a:t>밸류에이션 이력 </a:t>
            </a:r>
            <a:r>
              <a:rPr lang="en-US" altLang="ko-KR" sz="2500" b="1">
                <a:solidFill>
                  <a:srgbClr val="E9EDF6"/>
                </a:solidFill>
                <a:latin typeface="맑은 고딕" panose="020B0503020000020004" pitchFamily="50" charset="-127"/>
              </a:rPr>
              <a:t>· </a:t>
            </a:r>
            <a:r>
              <a:rPr lang="ko-KR" altLang="en-US" sz="2500" b="1">
                <a:solidFill>
                  <a:srgbClr val="E9EDF6"/>
                </a:solidFill>
                <a:latin typeface="맑은 고딕" panose="020B0503020000020004" pitchFamily="50" charset="-127"/>
              </a:rPr>
              <a:t>운영 지표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DC62150-0706-1780-3F4D-776566F158D0}"/>
              </a:ext>
            </a:extLst>
          </p:cNvPr>
          <p:cNvSpPr txBox="1"/>
          <p:nvPr/>
        </p:nvSpPr>
        <p:spPr>
          <a:xfrm>
            <a:off x="812800" y="1981200"/>
            <a:ext cx="5080000" cy="184666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200" b="1">
                <a:solidFill>
                  <a:srgbClr val="E9EDF6"/>
                </a:solidFill>
                <a:latin typeface="맑은 고딕" panose="020B0503020000020004" pitchFamily="50" charset="-127"/>
              </a:rPr>
              <a:t>기업가치 이력 </a:t>
            </a:r>
            <a:r>
              <a:rPr lang="en-US" altLang="ko-KR" sz="1200" b="1">
                <a:solidFill>
                  <a:srgbClr val="E9EDF6"/>
                </a:solidFill>
                <a:latin typeface="맑은 고딕" panose="020B0503020000020004" pitchFamily="50" charset="-127"/>
              </a:rPr>
              <a:t>(10</a:t>
            </a:r>
            <a:r>
              <a:rPr lang="ko-KR" altLang="en-US" sz="1200" b="1">
                <a:solidFill>
                  <a:srgbClr val="E9EDF6"/>
                </a:solidFill>
                <a:latin typeface="맑은 고딕" panose="020B0503020000020004" pitchFamily="50" charset="-127"/>
              </a:rPr>
              <a:t>억 달러</a:t>
            </a:r>
            <a:r>
              <a:rPr lang="en-US" altLang="ko-KR" sz="1200" b="1">
                <a:solidFill>
                  <a:srgbClr val="E9EDF6"/>
                </a:solidFill>
                <a:latin typeface="맑은 고딕" panose="020B0503020000020004" pitchFamily="50" charset="-127"/>
              </a:rPr>
              <a:t>)</a:t>
            </a:r>
            <a:endParaRPr lang="ko-KR" altLang="en-US" sz="1200" b="1">
              <a:solidFill>
                <a:srgbClr val="E9EDF6"/>
              </a:solidFill>
              <a:latin typeface="맑은 고딕" panose="020B0503020000020004" pitchFamily="50" charset="-127"/>
            </a:endParaRPr>
          </a:p>
        </p:txBody>
      </p:sp>
      <p:sp>
        <p:nvSpPr>
          <p:cNvPr id="5" name="직사각형 4">
            <a:extLst>
              <a:ext uri="{FF2B5EF4-FFF2-40B4-BE49-F238E27FC236}">
                <a16:creationId xmlns:a16="http://schemas.microsoft.com/office/drawing/2014/main" id="{BD7B0BC4-E842-DD31-CCE6-23275C9C159F}"/>
              </a:ext>
            </a:extLst>
          </p:cNvPr>
          <p:cNvSpPr/>
          <p:nvPr/>
        </p:nvSpPr>
        <p:spPr>
          <a:xfrm>
            <a:off x="812800" y="2286000"/>
            <a:ext cx="5969000" cy="342900"/>
          </a:xfrm>
          <a:prstGeom prst="rect">
            <a:avLst/>
          </a:prstGeom>
          <a:solidFill>
            <a:srgbClr val="3DAEFF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4301DC-08AC-934E-6BBD-97B36F63368A}"/>
              </a:ext>
            </a:extLst>
          </p:cNvPr>
          <p:cNvSpPr txBox="1"/>
          <p:nvPr/>
        </p:nvSpPr>
        <p:spPr>
          <a:xfrm>
            <a:off x="965200" y="2286000"/>
            <a:ext cx="1270000" cy="169277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ko-KR" altLang="en-US" sz="1100" b="1">
                <a:solidFill>
                  <a:srgbClr val="06080F"/>
                </a:solidFill>
                <a:latin typeface="맑은 고딕" panose="020B0503020000020004" pitchFamily="50" charset="-127"/>
              </a:rPr>
              <a:t>시점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0A8E124-ACAA-E59A-4D4B-171BD48D021B}"/>
              </a:ext>
            </a:extLst>
          </p:cNvPr>
          <p:cNvSpPr txBox="1"/>
          <p:nvPr/>
        </p:nvSpPr>
        <p:spPr>
          <a:xfrm>
            <a:off x="2489200" y="2286000"/>
            <a:ext cx="1143000" cy="169277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algn="r"/>
            <a:r>
              <a:rPr lang="ko-KR" altLang="en-US" sz="1100" b="1">
                <a:solidFill>
                  <a:srgbClr val="06080F"/>
                </a:solidFill>
                <a:latin typeface="맑은 고딕" panose="020B0503020000020004" pitchFamily="50" charset="-127"/>
              </a:rPr>
              <a:t>가치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85314F4-463E-E3F3-ACAD-879BB830036A}"/>
              </a:ext>
            </a:extLst>
          </p:cNvPr>
          <p:cNvSpPr txBox="1"/>
          <p:nvPr/>
        </p:nvSpPr>
        <p:spPr>
          <a:xfrm>
            <a:off x="3886200" y="2286000"/>
            <a:ext cx="2794000" cy="169277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ko-KR" altLang="en-US" sz="1100" b="1">
                <a:solidFill>
                  <a:srgbClr val="06080F"/>
                </a:solidFill>
                <a:latin typeface="맑은 고딕" panose="020B0503020000020004" pitchFamily="50" charset="-127"/>
              </a:rPr>
              <a:t>비고</a:t>
            </a:r>
          </a:p>
        </p:txBody>
      </p:sp>
      <p:sp>
        <p:nvSpPr>
          <p:cNvPr id="9" name="직사각형 8">
            <a:extLst>
              <a:ext uri="{FF2B5EF4-FFF2-40B4-BE49-F238E27FC236}">
                <a16:creationId xmlns:a16="http://schemas.microsoft.com/office/drawing/2014/main" id="{811787F5-2586-AC3D-925D-DE902D59900D}"/>
              </a:ext>
            </a:extLst>
          </p:cNvPr>
          <p:cNvSpPr/>
          <p:nvPr/>
        </p:nvSpPr>
        <p:spPr>
          <a:xfrm>
            <a:off x="812800" y="2628900"/>
            <a:ext cx="5969000" cy="342900"/>
          </a:xfrm>
          <a:prstGeom prst="rect">
            <a:avLst/>
          </a:prstGeom>
          <a:solidFill>
            <a:srgbClr val="151C2E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97C0880-B4F3-C8CD-26BF-99C84AA3CBF8}"/>
              </a:ext>
            </a:extLst>
          </p:cNvPr>
          <p:cNvSpPr txBox="1"/>
          <p:nvPr/>
        </p:nvSpPr>
        <p:spPr>
          <a:xfrm>
            <a:off x="965200" y="2628900"/>
            <a:ext cx="1270000" cy="169277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altLang="ko-KR" sz="1100">
                <a:solidFill>
                  <a:srgbClr val="E9EDF6"/>
                </a:solidFill>
                <a:latin typeface="맑은 고딕" panose="020B0503020000020004" pitchFamily="50" charset="-127"/>
              </a:rPr>
              <a:t>2023-01</a:t>
            </a:r>
            <a:endParaRPr lang="ko-KR" altLang="en-US" sz="1100">
              <a:solidFill>
                <a:srgbClr val="E9EDF6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8BFD4A5-D472-2CF1-F778-C20C01F84B9F}"/>
              </a:ext>
            </a:extLst>
          </p:cNvPr>
          <p:cNvSpPr txBox="1"/>
          <p:nvPr/>
        </p:nvSpPr>
        <p:spPr>
          <a:xfrm>
            <a:off x="2489200" y="2628900"/>
            <a:ext cx="1143000" cy="169277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algn="r"/>
            <a:r>
              <a:rPr lang="en-US" altLang="ko-KR" sz="1100">
                <a:solidFill>
                  <a:srgbClr val="E9EDF6"/>
                </a:solidFill>
                <a:latin typeface="맑은 고딕" panose="020B0503020000020004" pitchFamily="50" charset="-127"/>
              </a:rPr>
              <a:t>137B</a:t>
            </a:r>
            <a:endParaRPr lang="ko-KR" altLang="en-US" sz="1100">
              <a:solidFill>
                <a:srgbClr val="E9EDF6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000CB74-1A72-A65E-B897-29C58D85B081}"/>
              </a:ext>
            </a:extLst>
          </p:cNvPr>
          <p:cNvSpPr txBox="1"/>
          <p:nvPr/>
        </p:nvSpPr>
        <p:spPr>
          <a:xfrm>
            <a:off x="3886200" y="2628900"/>
            <a:ext cx="2794000" cy="169277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altLang="ko-KR" sz="1100">
                <a:solidFill>
                  <a:srgbClr val="E9EDF6"/>
                </a:solidFill>
                <a:latin typeface="맑은 고딕" panose="020B0503020000020004" pitchFamily="50" charset="-127"/>
              </a:rPr>
              <a:t>primary </a:t>
            </a:r>
            <a:r>
              <a:rPr lang="ko-KR" altLang="en-US" sz="1100">
                <a:solidFill>
                  <a:srgbClr val="E9EDF6"/>
                </a:solidFill>
                <a:latin typeface="맑은 고딕" panose="020B0503020000020004" pitchFamily="50" charset="-127"/>
              </a:rPr>
              <a:t>라운드</a:t>
            </a:r>
          </a:p>
        </p:txBody>
      </p:sp>
      <p:sp>
        <p:nvSpPr>
          <p:cNvPr id="13" name="직사각형 12">
            <a:extLst>
              <a:ext uri="{FF2B5EF4-FFF2-40B4-BE49-F238E27FC236}">
                <a16:creationId xmlns:a16="http://schemas.microsoft.com/office/drawing/2014/main" id="{0277CEA4-1873-C2F8-1426-96E204664469}"/>
              </a:ext>
            </a:extLst>
          </p:cNvPr>
          <p:cNvSpPr/>
          <p:nvPr/>
        </p:nvSpPr>
        <p:spPr>
          <a:xfrm>
            <a:off x="812800" y="2971800"/>
            <a:ext cx="5969000" cy="342900"/>
          </a:xfrm>
          <a:prstGeom prst="rect">
            <a:avLst/>
          </a:prstGeom>
          <a:solidFill>
            <a:srgbClr val="0B0E17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2713B74-5C7F-A0DB-E53A-53E689715FA2}"/>
              </a:ext>
            </a:extLst>
          </p:cNvPr>
          <p:cNvSpPr txBox="1"/>
          <p:nvPr/>
        </p:nvSpPr>
        <p:spPr>
          <a:xfrm>
            <a:off x="965200" y="2971800"/>
            <a:ext cx="1270000" cy="169277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altLang="ko-KR" sz="1100">
                <a:solidFill>
                  <a:srgbClr val="E9EDF6"/>
                </a:solidFill>
                <a:latin typeface="맑은 고딕" panose="020B0503020000020004" pitchFamily="50" charset="-127"/>
              </a:rPr>
              <a:t>2024-06</a:t>
            </a:r>
            <a:endParaRPr lang="ko-KR" altLang="en-US" sz="1100">
              <a:solidFill>
                <a:srgbClr val="E9EDF6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5EA847CB-C116-8180-635F-1B809AD0FE24}"/>
              </a:ext>
            </a:extLst>
          </p:cNvPr>
          <p:cNvSpPr txBox="1"/>
          <p:nvPr/>
        </p:nvSpPr>
        <p:spPr>
          <a:xfrm>
            <a:off x="2489200" y="2971800"/>
            <a:ext cx="1143000" cy="169277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algn="r"/>
            <a:r>
              <a:rPr lang="en-US" altLang="ko-KR" sz="1100">
                <a:solidFill>
                  <a:srgbClr val="E9EDF6"/>
                </a:solidFill>
                <a:latin typeface="맑은 고딕" panose="020B0503020000020004" pitchFamily="50" charset="-127"/>
              </a:rPr>
              <a:t>210B</a:t>
            </a:r>
            <a:endParaRPr lang="ko-KR" altLang="en-US" sz="1100">
              <a:solidFill>
                <a:srgbClr val="E9EDF6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9EBABD82-9569-EF55-979C-8CEB6D24F976}"/>
              </a:ext>
            </a:extLst>
          </p:cNvPr>
          <p:cNvSpPr txBox="1"/>
          <p:nvPr/>
        </p:nvSpPr>
        <p:spPr>
          <a:xfrm>
            <a:off x="3886200" y="2971800"/>
            <a:ext cx="2794000" cy="169277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altLang="ko-KR" sz="1100">
                <a:solidFill>
                  <a:srgbClr val="E9EDF6"/>
                </a:solidFill>
                <a:latin typeface="맑은 고딕" panose="020B0503020000020004" pitchFamily="50" charset="-127"/>
              </a:rPr>
              <a:t>tender offer</a:t>
            </a:r>
            <a:endParaRPr lang="ko-KR" altLang="en-US" sz="1100">
              <a:solidFill>
                <a:srgbClr val="E9EDF6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7" name="직사각형 16">
            <a:extLst>
              <a:ext uri="{FF2B5EF4-FFF2-40B4-BE49-F238E27FC236}">
                <a16:creationId xmlns:a16="http://schemas.microsoft.com/office/drawing/2014/main" id="{FC8BCB29-6517-5AE6-CD07-92A355C63C5C}"/>
              </a:ext>
            </a:extLst>
          </p:cNvPr>
          <p:cNvSpPr/>
          <p:nvPr/>
        </p:nvSpPr>
        <p:spPr>
          <a:xfrm>
            <a:off x="812800" y="3314700"/>
            <a:ext cx="5969000" cy="342900"/>
          </a:xfrm>
          <a:prstGeom prst="rect">
            <a:avLst/>
          </a:prstGeom>
          <a:solidFill>
            <a:srgbClr val="151C2E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370C71AD-01D7-D9AE-1F18-ECA1B25430BD}"/>
              </a:ext>
            </a:extLst>
          </p:cNvPr>
          <p:cNvSpPr txBox="1"/>
          <p:nvPr/>
        </p:nvSpPr>
        <p:spPr>
          <a:xfrm>
            <a:off x="965200" y="3314700"/>
            <a:ext cx="1270000" cy="169277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altLang="ko-KR" sz="1100">
                <a:solidFill>
                  <a:srgbClr val="E9EDF6"/>
                </a:solidFill>
                <a:latin typeface="맑은 고딕" panose="020B0503020000020004" pitchFamily="50" charset="-127"/>
              </a:rPr>
              <a:t>2024-12</a:t>
            </a:r>
            <a:endParaRPr lang="ko-KR" altLang="en-US" sz="1100">
              <a:solidFill>
                <a:srgbClr val="E9EDF6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0336DA5F-F53D-8078-3A47-A09EF7973748}"/>
              </a:ext>
            </a:extLst>
          </p:cNvPr>
          <p:cNvSpPr txBox="1"/>
          <p:nvPr/>
        </p:nvSpPr>
        <p:spPr>
          <a:xfrm>
            <a:off x="2489200" y="3314700"/>
            <a:ext cx="1143000" cy="169277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algn="r"/>
            <a:r>
              <a:rPr lang="en-US" altLang="ko-KR" sz="1100">
                <a:solidFill>
                  <a:srgbClr val="E9EDF6"/>
                </a:solidFill>
                <a:latin typeface="맑은 고딕" panose="020B0503020000020004" pitchFamily="50" charset="-127"/>
              </a:rPr>
              <a:t>350B</a:t>
            </a:r>
            <a:endParaRPr lang="ko-KR" altLang="en-US" sz="1100">
              <a:solidFill>
                <a:srgbClr val="E9EDF6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E48BC69F-897D-8A77-A835-EBD52137151C}"/>
              </a:ext>
            </a:extLst>
          </p:cNvPr>
          <p:cNvSpPr txBox="1"/>
          <p:nvPr/>
        </p:nvSpPr>
        <p:spPr>
          <a:xfrm>
            <a:off x="3886200" y="3314700"/>
            <a:ext cx="2794000" cy="169277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altLang="ko-KR" sz="1100">
                <a:solidFill>
                  <a:srgbClr val="E9EDF6"/>
                </a:solidFill>
                <a:latin typeface="맑은 고딕" panose="020B0503020000020004" pitchFamily="50" charset="-127"/>
              </a:rPr>
              <a:t>secondary ($185/</a:t>
            </a:r>
            <a:r>
              <a:rPr lang="ko-KR" altLang="en-US" sz="1100">
                <a:solidFill>
                  <a:srgbClr val="E9EDF6"/>
                </a:solidFill>
                <a:latin typeface="맑은 고딕" panose="020B0503020000020004" pitchFamily="50" charset="-127"/>
              </a:rPr>
              <a:t>주</a:t>
            </a:r>
            <a:r>
              <a:rPr lang="en-US" altLang="ko-KR" sz="1100">
                <a:solidFill>
                  <a:srgbClr val="E9EDF6"/>
                </a:solidFill>
                <a:latin typeface="맑은 고딕" panose="020B0503020000020004" pitchFamily="50" charset="-127"/>
              </a:rPr>
              <a:t>)</a:t>
            </a:r>
            <a:endParaRPr lang="ko-KR" altLang="en-US" sz="1100">
              <a:solidFill>
                <a:srgbClr val="E9EDF6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1" name="직사각형 20">
            <a:extLst>
              <a:ext uri="{FF2B5EF4-FFF2-40B4-BE49-F238E27FC236}">
                <a16:creationId xmlns:a16="http://schemas.microsoft.com/office/drawing/2014/main" id="{52FFA2FB-DB33-BF56-73F4-934B5C6BE59E}"/>
              </a:ext>
            </a:extLst>
          </p:cNvPr>
          <p:cNvSpPr/>
          <p:nvPr/>
        </p:nvSpPr>
        <p:spPr>
          <a:xfrm>
            <a:off x="812800" y="3657600"/>
            <a:ext cx="5969000" cy="342900"/>
          </a:xfrm>
          <a:prstGeom prst="rect">
            <a:avLst/>
          </a:prstGeom>
          <a:solidFill>
            <a:srgbClr val="0B0E17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DBF27FFB-21D5-8AFC-DC35-FD49E9080AEF}"/>
              </a:ext>
            </a:extLst>
          </p:cNvPr>
          <p:cNvSpPr txBox="1"/>
          <p:nvPr/>
        </p:nvSpPr>
        <p:spPr>
          <a:xfrm>
            <a:off x="965200" y="3657600"/>
            <a:ext cx="1270000" cy="169277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altLang="ko-KR" sz="1100">
                <a:solidFill>
                  <a:srgbClr val="E9EDF6"/>
                </a:solidFill>
                <a:latin typeface="맑은 고딕" panose="020B0503020000020004" pitchFamily="50" charset="-127"/>
              </a:rPr>
              <a:t>2025-07</a:t>
            </a:r>
            <a:endParaRPr lang="ko-KR" altLang="en-US" sz="1100">
              <a:solidFill>
                <a:srgbClr val="E9EDF6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FEC83381-34E3-C7C9-0A73-36C06688F8EF}"/>
              </a:ext>
            </a:extLst>
          </p:cNvPr>
          <p:cNvSpPr txBox="1"/>
          <p:nvPr/>
        </p:nvSpPr>
        <p:spPr>
          <a:xfrm>
            <a:off x="2489200" y="3657600"/>
            <a:ext cx="1143000" cy="169277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algn="r"/>
            <a:r>
              <a:rPr lang="en-US" altLang="ko-KR" sz="1100">
                <a:solidFill>
                  <a:srgbClr val="E9EDF6"/>
                </a:solidFill>
                <a:latin typeface="맑은 고딕" panose="020B0503020000020004" pitchFamily="50" charset="-127"/>
              </a:rPr>
              <a:t>400B</a:t>
            </a:r>
            <a:endParaRPr lang="ko-KR" altLang="en-US" sz="1100">
              <a:solidFill>
                <a:srgbClr val="E9EDF6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EF946D50-EF0A-34A5-401A-8F22D63CF2E9}"/>
              </a:ext>
            </a:extLst>
          </p:cNvPr>
          <p:cNvSpPr txBox="1"/>
          <p:nvPr/>
        </p:nvSpPr>
        <p:spPr>
          <a:xfrm>
            <a:off x="3886200" y="3657600"/>
            <a:ext cx="2794000" cy="169277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altLang="ko-KR" sz="1100">
                <a:solidFill>
                  <a:srgbClr val="E9EDF6"/>
                </a:solidFill>
                <a:latin typeface="맑은 고딕" panose="020B0503020000020004" pitchFamily="50" charset="-127"/>
              </a:rPr>
              <a:t>secondary ($212/</a:t>
            </a:r>
            <a:r>
              <a:rPr lang="ko-KR" altLang="en-US" sz="1100">
                <a:solidFill>
                  <a:srgbClr val="E9EDF6"/>
                </a:solidFill>
                <a:latin typeface="맑은 고딕" panose="020B0503020000020004" pitchFamily="50" charset="-127"/>
              </a:rPr>
              <a:t>주</a:t>
            </a:r>
            <a:r>
              <a:rPr lang="en-US" altLang="ko-KR" sz="1100">
                <a:solidFill>
                  <a:srgbClr val="E9EDF6"/>
                </a:solidFill>
                <a:latin typeface="맑은 고딕" panose="020B0503020000020004" pitchFamily="50" charset="-127"/>
              </a:rPr>
              <a:t>)</a:t>
            </a:r>
            <a:endParaRPr lang="ko-KR" altLang="en-US" sz="1100">
              <a:solidFill>
                <a:srgbClr val="E9EDF6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5" name="직사각형 24">
            <a:extLst>
              <a:ext uri="{FF2B5EF4-FFF2-40B4-BE49-F238E27FC236}">
                <a16:creationId xmlns:a16="http://schemas.microsoft.com/office/drawing/2014/main" id="{610306E6-67C6-52ED-8F4C-465ECD5486F8}"/>
              </a:ext>
            </a:extLst>
          </p:cNvPr>
          <p:cNvSpPr/>
          <p:nvPr/>
        </p:nvSpPr>
        <p:spPr>
          <a:xfrm>
            <a:off x="812800" y="4000500"/>
            <a:ext cx="5969000" cy="342900"/>
          </a:xfrm>
          <a:prstGeom prst="rect">
            <a:avLst/>
          </a:prstGeom>
          <a:solidFill>
            <a:srgbClr val="151C2E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047DD0E8-5E90-4CD0-08B0-65D45FCF62C6}"/>
              </a:ext>
            </a:extLst>
          </p:cNvPr>
          <p:cNvSpPr txBox="1"/>
          <p:nvPr/>
        </p:nvSpPr>
        <p:spPr>
          <a:xfrm>
            <a:off x="965200" y="4000500"/>
            <a:ext cx="1270000" cy="169277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altLang="ko-KR" sz="1100">
                <a:solidFill>
                  <a:srgbClr val="E9EDF6"/>
                </a:solidFill>
                <a:latin typeface="맑은 고딕" panose="020B0503020000020004" pitchFamily="50" charset="-127"/>
              </a:rPr>
              <a:t>2025-12</a:t>
            </a:r>
            <a:endParaRPr lang="ko-KR" altLang="en-US" sz="1100">
              <a:solidFill>
                <a:srgbClr val="E9EDF6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5EFC82C5-3807-5FC4-1E90-785C7B57639E}"/>
              </a:ext>
            </a:extLst>
          </p:cNvPr>
          <p:cNvSpPr txBox="1"/>
          <p:nvPr/>
        </p:nvSpPr>
        <p:spPr>
          <a:xfrm>
            <a:off x="2489200" y="4000500"/>
            <a:ext cx="1143000" cy="169277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algn="r"/>
            <a:r>
              <a:rPr lang="en-US" altLang="ko-KR" sz="1100">
                <a:solidFill>
                  <a:srgbClr val="E9EDF6"/>
                </a:solidFill>
                <a:latin typeface="맑은 고딕" panose="020B0503020000020004" pitchFamily="50" charset="-127"/>
              </a:rPr>
              <a:t>800B</a:t>
            </a:r>
            <a:endParaRPr lang="ko-KR" altLang="en-US" sz="1100">
              <a:solidFill>
                <a:srgbClr val="E9EDF6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AF4C4CEB-53D6-1012-CD3F-16A78FF2A661}"/>
              </a:ext>
            </a:extLst>
          </p:cNvPr>
          <p:cNvSpPr txBox="1"/>
          <p:nvPr/>
        </p:nvSpPr>
        <p:spPr>
          <a:xfrm>
            <a:off x="3886200" y="4000500"/>
            <a:ext cx="2794000" cy="169277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altLang="ko-KR" sz="1100">
                <a:solidFill>
                  <a:srgbClr val="E9EDF6"/>
                </a:solidFill>
                <a:latin typeface="맑은 고딕" panose="020B0503020000020004" pitchFamily="50" charset="-127"/>
              </a:rPr>
              <a:t>tender ($421/</a:t>
            </a:r>
            <a:r>
              <a:rPr lang="ko-KR" altLang="en-US" sz="1100">
                <a:solidFill>
                  <a:srgbClr val="E9EDF6"/>
                </a:solidFill>
                <a:latin typeface="맑은 고딕" panose="020B0503020000020004" pitchFamily="50" charset="-127"/>
              </a:rPr>
              <a:t>주</a:t>
            </a:r>
            <a:r>
              <a:rPr lang="en-US" altLang="ko-KR" sz="1100">
                <a:solidFill>
                  <a:srgbClr val="E9EDF6"/>
                </a:solidFill>
                <a:latin typeface="맑은 고딕" panose="020B0503020000020004" pitchFamily="50" charset="-127"/>
              </a:rPr>
              <a:t>)</a:t>
            </a:r>
            <a:endParaRPr lang="ko-KR" altLang="en-US" sz="1100">
              <a:solidFill>
                <a:srgbClr val="E9EDF6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9" name="직사각형 28">
            <a:extLst>
              <a:ext uri="{FF2B5EF4-FFF2-40B4-BE49-F238E27FC236}">
                <a16:creationId xmlns:a16="http://schemas.microsoft.com/office/drawing/2014/main" id="{03DEFF92-FE3F-954C-458C-65BB912CC6E0}"/>
              </a:ext>
            </a:extLst>
          </p:cNvPr>
          <p:cNvSpPr/>
          <p:nvPr/>
        </p:nvSpPr>
        <p:spPr>
          <a:xfrm>
            <a:off x="812800" y="4343400"/>
            <a:ext cx="5969000" cy="342900"/>
          </a:xfrm>
          <a:prstGeom prst="rect">
            <a:avLst/>
          </a:prstGeom>
          <a:solidFill>
            <a:srgbClr val="0B0E17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1F8054F4-B4B2-E974-FBB7-953BB9BA00CA}"/>
              </a:ext>
            </a:extLst>
          </p:cNvPr>
          <p:cNvSpPr txBox="1"/>
          <p:nvPr/>
        </p:nvSpPr>
        <p:spPr>
          <a:xfrm>
            <a:off x="965200" y="4343400"/>
            <a:ext cx="1270000" cy="169277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altLang="ko-KR" sz="1100">
                <a:solidFill>
                  <a:srgbClr val="E9EDF6"/>
                </a:solidFill>
                <a:latin typeface="맑은 고딕" panose="020B0503020000020004" pitchFamily="50" charset="-127"/>
              </a:rPr>
              <a:t>2026-06 IPO</a:t>
            </a:r>
            <a:endParaRPr lang="ko-KR" altLang="en-US" sz="1100">
              <a:solidFill>
                <a:srgbClr val="E9EDF6"/>
              </a:solidFill>
              <a:latin typeface="맑은 고딕" panose="020B0503020000020004" pitchFamily="50" charset="-127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3E23FC0B-BC7D-9056-378E-E2FDB6587F84}"/>
              </a:ext>
            </a:extLst>
          </p:cNvPr>
          <p:cNvSpPr txBox="1"/>
          <p:nvPr/>
        </p:nvSpPr>
        <p:spPr>
          <a:xfrm>
            <a:off x="2489200" y="4343400"/>
            <a:ext cx="1143000" cy="169277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algn="r"/>
            <a:r>
              <a:rPr lang="en-US" altLang="ko-KR" sz="1100">
                <a:solidFill>
                  <a:srgbClr val="E9EDF6"/>
                </a:solidFill>
                <a:latin typeface="맑은 고딕" panose="020B0503020000020004" pitchFamily="50" charset="-127"/>
              </a:rPr>
              <a:t>1.75T</a:t>
            </a:r>
            <a:endParaRPr lang="ko-KR" altLang="en-US" sz="1100">
              <a:solidFill>
                <a:srgbClr val="E9EDF6"/>
              </a:solidFill>
              <a:latin typeface="맑은 고딕" panose="020B0503020000020004" pitchFamily="50" charset="-127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C3CC3CC7-3C90-165E-6614-4703F620BA30}"/>
              </a:ext>
            </a:extLst>
          </p:cNvPr>
          <p:cNvSpPr txBox="1"/>
          <p:nvPr/>
        </p:nvSpPr>
        <p:spPr>
          <a:xfrm>
            <a:off x="3886200" y="4343400"/>
            <a:ext cx="2794000" cy="169277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ko-KR" altLang="en-US" sz="1100">
                <a:solidFill>
                  <a:srgbClr val="E9EDF6"/>
                </a:solidFill>
                <a:latin typeface="맑은 고딕" panose="020B0503020000020004" pitchFamily="50" charset="-127"/>
              </a:rPr>
              <a:t>공모가 기준</a:t>
            </a:r>
          </a:p>
        </p:txBody>
      </p:sp>
      <p:sp>
        <p:nvSpPr>
          <p:cNvPr id="33" name="직사각형 32">
            <a:extLst>
              <a:ext uri="{FF2B5EF4-FFF2-40B4-BE49-F238E27FC236}">
                <a16:creationId xmlns:a16="http://schemas.microsoft.com/office/drawing/2014/main" id="{19BB934A-257A-7CDD-283E-DFBA27C10930}"/>
              </a:ext>
            </a:extLst>
          </p:cNvPr>
          <p:cNvSpPr/>
          <p:nvPr/>
        </p:nvSpPr>
        <p:spPr>
          <a:xfrm>
            <a:off x="812800" y="4686300"/>
            <a:ext cx="5969000" cy="342900"/>
          </a:xfrm>
          <a:prstGeom prst="rect">
            <a:avLst/>
          </a:prstGeom>
          <a:solidFill>
            <a:srgbClr val="151C2E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336C4B50-C375-4BBD-6C33-8CFC045D41A0}"/>
              </a:ext>
            </a:extLst>
          </p:cNvPr>
          <p:cNvSpPr txBox="1"/>
          <p:nvPr/>
        </p:nvSpPr>
        <p:spPr>
          <a:xfrm>
            <a:off x="965200" y="4686300"/>
            <a:ext cx="1270000" cy="169277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altLang="ko-KR" sz="1100">
                <a:solidFill>
                  <a:srgbClr val="E9EDF6"/>
                </a:solidFill>
                <a:latin typeface="맑은 고딕" panose="020B0503020000020004" pitchFamily="50" charset="-127"/>
              </a:rPr>
              <a:t>2026-06 </a:t>
            </a:r>
            <a:r>
              <a:rPr lang="ko-KR" altLang="en-US" sz="1100">
                <a:solidFill>
                  <a:srgbClr val="E9EDF6"/>
                </a:solidFill>
                <a:latin typeface="맑은 고딕" panose="020B0503020000020004" pitchFamily="50" charset="-127"/>
              </a:rPr>
              <a:t>데뷔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583D522D-8C1E-28B7-38C5-23B429298B53}"/>
              </a:ext>
            </a:extLst>
          </p:cNvPr>
          <p:cNvSpPr txBox="1"/>
          <p:nvPr/>
        </p:nvSpPr>
        <p:spPr>
          <a:xfrm>
            <a:off x="2489200" y="4686300"/>
            <a:ext cx="1143000" cy="169277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algn="r"/>
            <a:r>
              <a:rPr lang="en-US" altLang="ko-KR" sz="1100">
                <a:solidFill>
                  <a:srgbClr val="E9EDF6"/>
                </a:solidFill>
                <a:latin typeface="맑은 고딕" panose="020B0503020000020004" pitchFamily="50" charset="-127"/>
              </a:rPr>
              <a:t>2.20T</a:t>
            </a:r>
            <a:endParaRPr lang="ko-KR" altLang="en-US" sz="1100">
              <a:solidFill>
                <a:srgbClr val="E9EDF6"/>
              </a:solidFill>
              <a:latin typeface="맑은 고딕" panose="020B0503020000020004" pitchFamily="50" charset="-127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74AA08B1-D045-2220-B9FE-36E0B21555E5}"/>
              </a:ext>
            </a:extLst>
          </p:cNvPr>
          <p:cNvSpPr txBox="1"/>
          <p:nvPr/>
        </p:nvSpPr>
        <p:spPr>
          <a:xfrm>
            <a:off x="3886200" y="4686300"/>
            <a:ext cx="2794000" cy="169277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ko-KR" altLang="en-US" sz="1100">
                <a:solidFill>
                  <a:srgbClr val="E9EDF6"/>
                </a:solidFill>
                <a:latin typeface="맑은 고딕" panose="020B0503020000020004" pitchFamily="50" charset="-127"/>
              </a:rPr>
              <a:t>첫날 종가 시총</a:t>
            </a:r>
          </a:p>
        </p:txBody>
      </p:sp>
      <p:sp>
        <p:nvSpPr>
          <p:cNvPr id="37" name="직사각형 36">
            <a:extLst>
              <a:ext uri="{FF2B5EF4-FFF2-40B4-BE49-F238E27FC236}">
                <a16:creationId xmlns:a16="http://schemas.microsoft.com/office/drawing/2014/main" id="{5B1A4755-4C59-EA3F-D25F-045CA0249EC9}"/>
              </a:ext>
            </a:extLst>
          </p:cNvPr>
          <p:cNvSpPr/>
          <p:nvPr/>
        </p:nvSpPr>
        <p:spPr>
          <a:xfrm>
            <a:off x="812800" y="5029200"/>
            <a:ext cx="5969000" cy="12700"/>
          </a:xfrm>
          <a:prstGeom prst="rect">
            <a:avLst/>
          </a:prstGeom>
          <a:solidFill>
            <a:srgbClr val="27304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8" name="직사각형 37">
            <a:extLst>
              <a:ext uri="{FF2B5EF4-FFF2-40B4-BE49-F238E27FC236}">
                <a16:creationId xmlns:a16="http://schemas.microsoft.com/office/drawing/2014/main" id="{EFA31AC4-A83A-6B19-2DCD-D64F7A61CFD4}"/>
              </a:ext>
            </a:extLst>
          </p:cNvPr>
          <p:cNvSpPr/>
          <p:nvPr/>
        </p:nvSpPr>
        <p:spPr>
          <a:xfrm>
            <a:off x="7162800" y="2235200"/>
            <a:ext cx="4216400" cy="12700"/>
          </a:xfrm>
          <a:prstGeom prst="rect">
            <a:avLst/>
          </a:prstGeom>
          <a:solidFill>
            <a:srgbClr val="27304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C0C4695F-53EE-689F-D342-5927AB6F8A1C}"/>
              </a:ext>
            </a:extLst>
          </p:cNvPr>
          <p:cNvSpPr txBox="1"/>
          <p:nvPr/>
        </p:nvSpPr>
        <p:spPr>
          <a:xfrm>
            <a:off x="7162800" y="2349500"/>
            <a:ext cx="4216400" cy="323165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2100" b="1">
                <a:solidFill>
                  <a:srgbClr val="3DAEFF"/>
                </a:solidFill>
                <a:latin typeface="맑은 고딕" panose="020B0503020000020004" pitchFamily="50" charset="-127"/>
              </a:rPr>
              <a:t>165</a:t>
            </a:r>
            <a:r>
              <a:rPr lang="ko-KR" altLang="en-US" sz="2100" b="1">
                <a:solidFill>
                  <a:srgbClr val="3DAEFF"/>
                </a:solidFill>
                <a:latin typeface="맑은 고딕" panose="020B0503020000020004" pitchFamily="50" charset="-127"/>
              </a:rPr>
              <a:t>회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9BE08E3A-E7CF-0B67-12FD-04C3093B6A98}"/>
              </a:ext>
            </a:extLst>
          </p:cNvPr>
          <p:cNvSpPr txBox="1"/>
          <p:nvPr/>
        </p:nvSpPr>
        <p:spPr>
          <a:xfrm>
            <a:off x="7162800" y="2768600"/>
            <a:ext cx="4216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1000">
                <a:solidFill>
                  <a:srgbClr val="8B95AC"/>
                </a:solidFill>
                <a:latin typeface="맑은 고딕" panose="020B0503020000020004" pitchFamily="50" charset="-127"/>
              </a:rPr>
              <a:t>2025 </a:t>
            </a:r>
            <a:r>
              <a:rPr lang="ko-KR" altLang="en-US" sz="1000">
                <a:solidFill>
                  <a:srgbClr val="8B95AC"/>
                </a:solidFill>
                <a:latin typeface="맑은 고딕" panose="020B0503020000020004" pitchFamily="50" charset="-127"/>
              </a:rPr>
              <a:t>발사</a:t>
            </a:r>
          </a:p>
        </p:txBody>
      </p:sp>
      <p:sp>
        <p:nvSpPr>
          <p:cNvPr id="41" name="직사각형 40">
            <a:extLst>
              <a:ext uri="{FF2B5EF4-FFF2-40B4-BE49-F238E27FC236}">
                <a16:creationId xmlns:a16="http://schemas.microsoft.com/office/drawing/2014/main" id="{18EFEFE8-2D7B-90F4-255D-D2CEB7917DA2}"/>
              </a:ext>
            </a:extLst>
          </p:cNvPr>
          <p:cNvSpPr/>
          <p:nvPr/>
        </p:nvSpPr>
        <p:spPr>
          <a:xfrm>
            <a:off x="7162800" y="3124200"/>
            <a:ext cx="4216400" cy="12700"/>
          </a:xfrm>
          <a:prstGeom prst="rect">
            <a:avLst/>
          </a:prstGeom>
          <a:solidFill>
            <a:srgbClr val="27304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D6EF2340-420B-C30D-A7FA-A086E3675710}"/>
              </a:ext>
            </a:extLst>
          </p:cNvPr>
          <p:cNvSpPr txBox="1"/>
          <p:nvPr/>
        </p:nvSpPr>
        <p:spPr>
          <a:xfrm>
            <a:off x="7162800" y="3238500"/>
            <a:ext cx="4216400" cy="323165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2100" b="1">
                <a:solidFill>
                  <a:srgbClr val="3DAEFF"/>
                </a:solidFill>
                <a:latin typeface="맑은 고딕" panose="020B0503020000020004" pitchFamily="50" charset="-127"/>
              </a:rPr>
              <a:t>10.3M</a:t>
            </a:r>
            <a:endParaRPr lang="ko-KR" altLang="en-US" sz="2100" b="1">
              <a:solidFill>
                <a:srgbClr val="3DAEFF"/>
              </a:solidFill>
              <a:latin typeface="맑은 고딕" panose="020B0503020000020004" pitchFamily="50" charset="-127"/>
            </a:endParaRP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6A8CC85E-6937-7522-91B0-97AE3A27F5E4}"/>
              </a:ext>
            </a:extLst>
          </p:cNvPr>
          <p:cNvSpPr txBox="1"/>
          <p:nvPr/>
        </p:nvSpPr>
        <p:spPr>
          <a:xfrm>
            <a:off x="7162800" y="3657600"/>
            <a:ext cx="4216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1000">
                <a:solidFill>
                  <a:srgbClr val="8B95AC"/>
                </a:solidFill>
                <a:latin typeface="맑은 고딕" panose="020B0503020000020004" pitchFamily="50" charset="-127"/>
              </a:rPr>
              <a:t>Starlink </a:t>
            </a:r>
            <a:r>
              <a:rPr lang="ko-KR" altLang="en-US" sz="1000">
                <a:solidFill>
                  <a:srgbClr val="8B95AC"/>
                </a:solidFill>
                <a:latin typeface="맑은 고딕" panose="020B0503020000020004" pitchFamily="50" charset="-127"/>
              </a:rPr>
              <a:t>가입자</a:t>
            </a:r>
          </a:p>
        </p:txBody>
      </p:sp>
      <p:sp>
        <p:nvSpPr>
          <p:cNvPr id="44" name="직사각형 43">
            <a:extLst>
              <a:ext uri="{FF2B5EF4-FFF2-40B4-BE49-F238E27FC236}">
                <a16:creationId xmlns:a16="http://schemas.microsoft.com/office/drawing/2014/main" id="{6E47C29B-9012-8309-13B3-DC59C652855A}"/>
              </a:ext>
            </a:extLst>
          </p:cNvPr>
          <p:cNvSpPr/>
          <p:nvPr/>
        </p:nvSpPr>
        <p:spPr>
          <a:xfrm>
            <a:off x="7162800" y="4013200"/>
            <a:ext cx="4216400" cy="12700"/>
          </a:xfrm>
          <a:prstGeom prst="rect">
            <a:avLst/>
          </a:prstGeom>
          <a:solidFill>
            <a:srgbClr val="27304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95ED7B4A-8B49-2BA2-BE4E-F55F0AC7F0D2}"/>
              </a:ext>
            </a:extLst>
          </p:cNvPr>
          <p:cNvSpPr txBox="1"/>
          <p:nvPr/>
        </p:nvSpPr>
        <p:spPr>
          <a:xfrm>
            <a:off x="7162800" y="4127500"/>
            <a:ext cx="4216400" cy="323165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2100" b="1">
                <a:solidFill>
                  <a:srgbClr val="E9EDF6"/>
                </a:solidFill>
                <a:latin typeface="맑은 고딕" panose="020B0503020000020004" pitchFamily="50" charset="-127"/>
              </a:rPr>
              <a:t>155</a:t>
            </a:r>
            <a:r>
              <a:rPr lang="ko-KR" altLang="en-US" sz="2100" b="1">
                <a:solidFill>
                  <a:srgbClr val="E9EDF6"/>
                </a:solidFill>
                <a:latin typeface="맑은 고딕" panose="020B0503020000020004" pitchFamily="50" charset="-127"/>
              </a:rPr>
              <a:t>개국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39793043-AAC2-125C-DD81-163DF7D6F120}"/>
              </a:ext>
            </a:extLst>
          </p:cNvPr>
          <p:cNvSpPr txBox="1"/>
          <p:nvPr/>
        </p:nvSpPr>
        <p:spPr>
          <a:xfrm>
            <a:off x="7162800" y="4546600"/>
            <a:ext cx="4216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000">
                <a:solidFill>
                  <a:srgbClr val="8B95AC"/>
                </a:solidFill>
                <a:latin typeface="맑은 고딕" panose="020B0503020000020004" pitchFamily="50" charset="-127"/>
              </a:rPr>
              <a:t>서비스 지역</a:t>
            </a:r>
          </a:p>
        </p:txBody>
      </p:sp>
      <p:sp>
        <p:nvSpPr>
          <p:cNvPr id="47" name="직사각형 46">
            <a:extLst>
              <a:ext uri="{FF2B5EF4-FFF2-40B4-BE49-F238E27FC236}">
                <a16:creationId xmlns:a16="http://schemas.microsoft.com/office/drawing/2014/main" id="{50987D3F-D44C-061D-6281-8CA94DC417E8}"/>
              </a:ext>
            </a:extLst>
          </p:cNvPr>
          <p:cNvSpPr/>
          <p:nvPr/>
        </p:nvSpPr>
        <p:spPr>
          <a:xfrm>
            <a:off x="7162800" y="4902200"/>
            <a:ext cx="4216400" cy="12700"/>
          </a:xfrm>
          <a:prstGeom prst="rect">
            <a:avLst/>
          </a:prstGeom>
          <a:solidFill>
            <a:srgbClr val="27304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DBF814BE-0131-2871-F2C4-ED0B39ED7299}"/>
              </a:ext>
            </a:extLst>
          </p:cNvPr>
          <p:cNvSpPr txBox="1"/>
          <p:nvPr/>
        </p:nvSpPr>
        <p:spPr>
          <a:xfrm>
            <a:off x="7162800" y="5016500"/>
            <a:ext cx="4216400" cy="323165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2100" b="1">
                <a:solidFill>
                  <a:srgbClr val="E9EDF6"/>
                </a:solidFill>
                <a:latin typeface="맑은 고딕" panose="020B0503020000020004" pitchFamily="50" charset="-127"/>
              </a:rPr>
              <a:t>$135</a:t>
            </a:r>
            <a:endParaRPr lang="ko-KR" altLang="en-US" sz="2100" b="1">
              <a:solidFill>
                <a:srgbClr val="E9EDF6"/>
              </a:solidFill>
              <a:latin typeface="맑은 고딕" panose="020B0503020000020004" pitchFamily="50" charset="-127"/>
            </a:endParaRP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E87F7416-B757-EC02-9134-02F6C1591EE8}"/>
              </a:ext>
            </a:extLst>
          </p:cNvPr>
          <p:cNvSpPr txBox="1"/>
          <p:nvPr/>
        </p:nvSpPr>
        <p:spPr>
          <a:xfrm>
            <a:off x="7162800" y="5435600"/>
            <a:ext cx="4216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1000">
                <a:solidFill>
                  <a:srgbClr val="8B95AC"/>
                </a:solidFill>
                <a:latin typeface="맑은 고딕" panose="020B0503020000020004" pitchFamily="50" charset="-127"/>
              </a:rPr>
              <a:t>IPO </a:t>
            </a:r>
            <a:r>
              <a:rPr lang="ko-KR" altLang="en-US" sz="1000">
                <a:solidFill>
                  <a:srgbClr val="8B95AC"/>
                </a:solidFill>
                <a:latin typeface="맑은 고딕" panose="020B0503020000020004" pitchFamily="50" charset="-127"/>
              </a:rPr>
              <a:t>공모가</a:t>
            </a:r>
          </a:p>
        </p:txBody>
      </p:sp>
      <p:sp>
        <p:nvSpPr>
          <p:cNvPr id="50" name="직사각형 49">
            <a:extLst>
              <a:ext uri="{FF2B5EF4-FFF2-40B4-BE49-F238E27FC236}">
                <a16:creationId xmlns:a16="http://schemas.microsoft.com/office/drawing/2014/main" id="{B8D9A685-47BE-463D-9853-13E72E460FF7}"/>
              </a:ext>
            </a:extLst>
          </p:cNvPr>
          <p:cNvSpPr/>
          <p:nvPr/>
        </p:nvSpPr>
        <p:spPr>
          <a:xfrm>
            <a:off x="812800" y="6350000"/>
            <a:ext cx="10566400" cy="12700"/>
          </a:xfrm>
          <a:prstGeom prst="rect">
            <a:avLst/>
          </a:prstGeom>
          <a:solidFill>
            <a:srgbClr val="27304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EEEC6BDA-28AE-96C3-3A8E-9114363CC615}"/>
              </a:ext>
            </a:extLst>
          </p:cNvPr>
          <p:cNvSpPr txBox="1"/>
          <p:nvPr/>
        </p:nvSpPr>
        <p:spPr>
          <a:xfrm>
            <a:off x="812800" y="6426200"/>
            <a:ext cx="9677400" cy="130805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ko-KR" altLang="en-US" sz="850">
                <a:solidFill>
                  <a:srgbClr val="8B95AC"/>
                </a:solidFill>
                <a:latin typeface="맑은 고딕" panose="020B0503020000020004" pitchFamily="50" charset="-127"/>
              </a:rPr>
              <a:t>자료</a:t>
            </a:r>
            <a:r>
              <a:rPr lang="en-US" altLang="ko-KR" sz="850">
                <a:solidFill>
                  <a:srgbClr val="8B95AC"/>
                </a:solidFill>
                <a:latin typeface="맑은 고딕" panose="020B0503020000020004" pitchFamily="50" charset="-127"/>
              </a:rPr>
              <a:t>: S-1 · NPR·CBS·CNBC·Fortune · Morningstar·Via Satellite·Sacra (</a:t>
            </a:r>
            <a:r>
              <a:rPr lang="ko-KR" altLang="en-US" sz="850">
                <a:solidFill>
                  <a:srgbClr val="8B95AC"/>
                </a:solidFill>
                <a:latin typeface="맑은 고딕" panose="020B0503020000020004" pitchFamily="50" charset="-127"/>
              </a:rPr>
              <a:t>기준일 </a:t>
            </a:r>
            <a:r>
              <a:rPr lang="en-US" altLang="ko-KR" sz="850">
                <a:solidFill>
                  <a:srgbClr val="8B95AC"/>
                </a:solidFill>
                <a:latin typeface="맑은 고딕" panose="020B0503020000020004" pitchFamily="50" charset="-127"/>
              </a:rPr>
              <a:t>2026-06-15)</a:t>
            </a:r>
            <a:endParaRPr lang="ko-KR" altLang="en-US" sz="850">
              <a:solidFill>
                <a:srgbClr val="8B95AC"/>
              </a:solidFill>
              <a:latin typeface="맑은 고딕" panose="020B0503020000020004" pitchFamily="50" charset="-127"/>
            </a:endParaRP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E3EE3030-C692-5B72-9D5B-020922F1DB3B}"/>
              </a:ext>
            </a:extLst>
          </p:cNvPr>
          <p:cNvSpPr txBox="1"/>
          <p:nvPr/>
        </p:nvSpPr>
        <p:spPr>
          <a:xfrm>
            <a:off x="10490200" y="6426200"/>
            <a:ext cx="889000" cy="130805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algn="r"/>
            <a:r>
              <a:rPr lang="en-US" altLang="ko-KR" sz="850">
                <a:solidFill>
                  <a:srgbClr val="8B95AC"/>
                </a:solidFill>
                <a:latin typeface="맑은 고딕" panose="020B0503020000020004" pitchFamily="50" charset="-127"/>
              </a:rPr>
              <a:t>26 / 30</a:t>
            </a:r>
            <a:endParaRPr lang="ko-KR" altLang="en-US" sz="850">
              <a:solidFill>
                <a:srgbClr val="8B95AC"/>
              </a:solidFill>
              <a:latin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63664493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0E1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4712D16-414A-F437-CEF3-2255396209D9}"/>
              </a:ext>
            </a:extLst>
          </p:cNvPr>
          <p:cNvSpPr txBox="1"/>
          <p:nvPr/>
        </p:nvSpPr>
        <p:spPr>
          <a:xfrm>
            <a:off x="812800" y="584200"/>
            <a:ext cx="1266372" cy="161583"/>
          </a:xfrm>
          <a:prstGeom prst="rect">
            <a:avLst/>
          </a:prstGeom>
          <a:solidFill>
            <a:srgbClr val="3DAEFF"/>
          </a:solidFill>
        </p:spPr>
        <p:txBody>
          <a:bodyPr vert="horz" wrap="none" lIns="139700" tIns="0" rIns="139700" bIns="0" rtlCol="0">
            <a:spAutoFit/>
          </a:bodyPr>
          <a:lstStyle/>
          <a:p>
            <a:r>
              <a:rPr lang="en-US" altLang="ko-KR" sz="1050" b="1">
                <a:solidFill>
                  <a:srgbClr val="06080F"/>
                </a:solidFill>
                <a:latin typeface="맑은 고딕" panose="020B0503020000020004" pitchFamily="50" charset="-127"/>
              </a:rPr>
              <a:t>DATA QUALITY</a:t>
            </a:r>
            <a:endParaRPr lang="ko-KR" altLang="en-US" sz="1050" b="1">
              <a:solidFill>
                <a:srgbClr val="06080F"/>
              </a:solidFill>
              <a:latin typeface="맑은 고딕" panose="020B0503020000020004" pitchFamily="50" charset="-127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FEE06D1-E2BF-7681-A321-1D6C56C722EB}"/>
              </a:ext>
            </a:extLst>
          </p:cNvPr>
          <p:cNvSpPr txBox="1"/>
          <p:nvPr/>
        </p:nvSpPr>
        <p:spPr>
          <a:xfrm>
            <a:off x="812800" y="914400"/>
            <a:ext cx="10566400" cy="384721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2500" b="1">
                <a:solidFill>
                  <a:srgbClr val="E9EDF6"/>
                </a:solidFill>
                <a:latin typeface="맑은 고딕" panose="020B0503020000020004" pitchFamily="50" charset="-127"/>
              </a:rPr>
              <a:t>데이터 검증 상태와 한계를 명시한다</a:t>
            </a:r>
          </a:p>
        </p:txBody>
      </p:sp>
      <p:sp>
        <p:nvSpPr>
          <p:cNvPr id="4" name="직사각형 3">
            <a:extLst>
              <a:ext uri="{FF2B5EF4-FFF2-40B4-BE49-F238E27FC236}">
                <a16:creationId xmlns:a16="http://schemas.microsoft.com/office/drawing/2014/main" id="{E88B41B6-D7B1-7745-EFDD-D08ABD8CE737}"/>
              </a:ext>
            </a:extLst>
          </p:cNvPr>
          <p:cNvSpPr/>
          <p:nvPr/>
        </p:nvSpPr>
        <p:spPr>
          <a:xfrm>
            <a:off x="812800" y="2032000"/>
            <a:ext cx="3369733" cy="1473200"/>
          </a:xfrm>
          <a:prstGeom prst="rect">
            <a:avLst/>
          </a:prstGeom>
          <a:solidFill>
            <a:srgbClr val="151C2E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직사각형 4">
            <a:extLst>
              <a:ext uri="{FF2B5EF4-FFF2-40B4-BE49-F238E27FC236}">
                <a16:creationId xmlns:a16="http://schemas.microsoft.com/office/drawing/2014/main" id="{B9896B21-F540-63C5-6D10-3397FECE09D8}"/>
              </a:ext>
            </a:extLst>
          </p:cNvPr>
          <p:cNvSpPr/>
          <p:nvPr/>
        </p:nvSpPr>
        <p:spPr>
          <a:xfrm>
            <a:off x="812800" y="2032000"/>
            <a:ext cx="3369733" cy="50800"/>
          </a:xfrm>
          <a:prstGeom prst="rect">
            <a:avLst/>
          </a:prstGeom>
          <a:solidFill>
            <a:srgbClr val="33D17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6DBFA07-73F6-6B13-BB8E-030171294723}"/>
              </a:ext>
            </a:extLst>
          </p:cNvPr>
          <p:cNvSpPr txBox="1"/>
          <p:nvPr/>
        </p:nvSpPr>
        <p:spPr>
          <a:xfrm>
            <a:off x="1016000" y="2235200"/>
            <a:ext cx="2963333" cy="184666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200" b="1">
                <a:solidFill>
                  <a:srgbClr val="33D17A"/>
                </a:solidFill>
                <a:latin typeface="맑은 고딕" panose="020B0503020000020004" pitchFamily="50" charset="-127"/>
              </a:rPr>
              <a:t>교차확인 </a:t>
            </a:r>
            <a:r>
              <a:rPr lang="en-US" altLang="ko-KR" sz="1200" b="1">
                <a:solidFill>
                  <a:srgbClr val="33D17A"/>
                </a:solidFill>
                <a:latin typeface="맑은 고딕" panose="020B0503020000020004" pitchFamily="50" charset="-127"/>
              </a:rPr>
              <a:t>(</a:t>
            </a:r>
            <a:r>
              <a:rPr lang="ko-KR" altLang="en-US" sz="1200" b="1">
                <a:solidFill>
                  <a:srgbClr val="33D17A"/>
                </a:solidFill>
                <a:latin typeface="맑은 고딕" panose="020B0503020000020004" pitchFamily="50" charset="-127"/>
              </a:rPr>
              <a:t>핵심</a:t>
            </a:r>
            <a:r>
              <a:rPr lang="en-US" altLang="ko-KR" sz="1200" b="1">
                <a:solidFill>
                  <a:srgbClr val="33D17A"/>
                </a:solidFill>
                <a:latin typeface="맑은 고딕" panose="020B0503020000020004" pitchFamily="50" charset="-127"/>
              </a:rPr>
              <a:t>)</a:t>
            </a:r>
            <a:endParaRPr lang="ko-KR" altLang="en-US" sz="1200" b="1">
              <a:solidFill>
                <a:srgbClr val="33D17A"/>
              </a:solidFill>
              <a:latin typeface="맑은 고딕" panose="020B0503020000020004" pitchFamily="50" charset="-127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7C049B4-10BB-83B5-49A9-4E45729B0863}"/>
              </a:ext>
            </a:extLst>
          </p:cNvPr>
          <p:cNvSpPr txBox="1"/>
          <p:nvPr/>
        </p:nvSpPr>
        <p:spPr>
          <a:xfrm>
            <a:off x="1016000" y="2565400"/>
            <a:ext cx="2963333" cy="307777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1000">
                <a:solidFill>
                  <a:srgbClr val="8B95AC"/>
                </a:solidFill>
                <a:latin typeface="맑은 고딕" panose="020B0503020000020004" pitchFamily="50" charset="-127"/>
              </a:rPr>
              <a:t>IPO $135·$75B·SPCX·</a:t>
            </a:r>
            <a:r>
              <a:rPr lang="ko-KR" altLang="en-US" sz="1000">
                <a:solidFill>
                  <a:srgbClr val="8B95AC"/>
                </a:solidFill>
                <a:latin typeface="맑은 고딕" panose="020B0503020000020004" pitchFamily="50" charset="-127"/>
              </a:rPr>
              <a:t>첫날 </a:t>
            </a:r>
            <a:r>
              <a:rPr lang="en-US" altLang="ko-KR" sz="1000">
                <a:solidFill>
                  <a:srgbClr val="8B95AC"/>
                </a:solidFill>
                <a:latin typeface="맑은 고딕" panose="020B0503020000020004" pitchFamily="50" charset="-127"/>
              </a:rPr>
              <a:t>+19%·</a:t>
            </a:r>
            <a:r>
              <a:rPr lang="ko-KR" altLang="en-US" sz="1000">
                <a:solidFill>
                  <a:srgbClr val="8B95AC"/>
                </a:solidFill>
                <a:latin typeface="맑은 고딕" panose="020B0503020000020004" pitchFamily="50" charset="-127"/>
              </a:rPr>
              <a:t>매출 </a:t>
            </a:r>
            <a:r>
              <a:rPr lang="en-US" altLang="ko-KR" sz="1000">
                <a:solidFill>
                  <a:srgbClr val="8B95AC"/>
                </a:solidFill>
                <a:latin typeface="맑은 고딕" panose="020B0503020000020004" pitchFamily="50" charset="-127"/>
              </a:rPr>
              <a:t>$18.7B·</a:t>
            </a:r>
            <a:r>
              <a:rPr lang="ko-KR" altLang="en-US" sz="1000">
                <a:solidFill>
                  <a:srgbClr val="8B95AC"/>
                </a:solidFill>
                <a:latin typeface="맑은 고딕" panose="020B0503020000020004" pitchFamily="50" charset="-127"/>
              </a:rPr>
              <a:t>순손실 </a:t>
            </a:r>
            <a:r>
              <a:rPr lang="en-US" altLang="ko-KR" sz="1000">
                <a:solidFill>
                  <a:srgbClr val="8B95AC"/>
                </a:solidFill>
                <a:latin typeface="맑은 고딕" panose="020B0503020000020004" pitchFamily="50" charset="-127"/>
              </a:rPr>
              <a:t>$4.9B — </a:t>
            </a:r>
            <a:r>
              <a:rPr lang="ko-KR" altLang="en-US" sz="1000">
                <a:solidFill>
                  <a:srgbClr val="8B95AC"/>
                </a:solidFill>
                <a:latin typeface="맑은 고딕" panose="020B0503020000020004" pitchFamily="50" charset="-127"/>
              </a:rPr>
              <a:t>다수 매체 일치</a:t>
            </a:r>
            <a:r>
              <a:rPr lang="en-US" altLang="ko-KR" sz="1000">
                <a:solidFill>
                  <a:srgbClr val="8B95AC"/>
                </a:solidFill>
                <a:latin typeface="맑은 고딕" panose="020B0503020000020004" pitchFamily="50" charset="-127"/>
              </a:rPr>
              <a:t>.</a:t>
            </a:r>
            <a:endParaRPr lang="ko-KR" altLang="en-US" sz="1000">
              <a:solidFill>
                <a:srgbClr val="8B95AC"/>
              </a:solidFill>
              <a:latin typeface="맑은 고딕" panose="020B0503020000020004" pitchFamily="50" charset="-127"/>
            </a:endParaRPr>
          </a:p>
        </p:txBody>
      </p:sp>
      <p:sp>
        <p:nvSpPr>
          <p:cNvPr id="8" name="직사각형 7">
            <a:extLst>
              <a:ext uri="{FF2B5EF4-FFF2-40B4-BE49-F238E27FC236}">
                <a16:creationId xmlns:a16="http://schemas.microsoft.com/office/drawing/2014/main" id="{662C6534-2B73-D963-9C55-1113AF36931E}"/>
              </a:ext>
            </a:extLst>
          </p:cNvPr>
          <p:cNvSpPr/>
          <p:nvPr/>
        </p:nvSpPr>
        <p:spPr>
          <a:xfrm>
            <a:off x="4411133" y="2032000"/>
            <a:ext cx="3369734" cy="1473200"/>
          </a:xfrm>
          <a:prstGeom prst="rect">
            <a:avLst/>
          </a:prstGeom>
          <a:solidFill>
            <a:srgbClr val="151C2E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직사각형 8">
            <a:extLst>
              <a:ext uri="{FF2B5EF4-FFF2-40B4-BE49-F238E27FC236}">
                <a16:creationId xmlns:a16="http://schemas.microsoft.com/office/drawing/2014/main" id="{7B762B11-ECBA-1943-4013-B32A277C5572}"/>
              </a:ext>
            </a:extLst>
          </p:cNvPr>
          <p:cNvSpPr/>
          <p:nvPr/>
        </p:nvSpPr>
        <p:spPr>
          <a:xfrm>
            <a:off x="4411133" y="2032000"/>
            <a:ext cx="3369734" cy="50800"/>
          </a:xfrm>
          <a:prstGeom prst="rect">
            <a:avLst/>
          </a:prstGeom>
          <a:solidFill>
            <a:srgbClr val="3DAEFF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733716D-0EA1-4E1F-CE21-66B89D454AF7}"/>
              </a:ext>
            </a:extLst>
          </p:cNvPr>
          <p:cNvSpPr txBox="1"/>
          <p:nvPr/>
        </p:nvSpPr>
        <p:spPr>
          <a:xfrm>
            <a:off x="4614333" y="2235200"/>
            <a:ext cx="2963333" cy="184666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200" b="1">
                <a:solidFill>
                  <a:srgbClr val="3DAEFF"/>
                </a:solidFill>
                <a:latin typeface="맑은 고딕" panose="020B0503020000020004" pitchFamily="50" charset="-127"/>
              </a:rPr>
              <a:t>출처 편차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DA13823-FD5E-F4B6-E7A4-2B1793C2830F}"/>
              </a:ext>
            </a:extLst>
          </p:cNvPr>
          <p:cNvSpPr txBox="1"/>
          <p:nvPr/>
        </p:nvSpPr>
        <p:spPr>
          <a:xfrm>
            <a:off x="4614333" y="2565400"/>
            <a:ext cx="2963333" cy="307777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000">
                <a:solidFill>
                  <a:srgbClr val="8B95AC"/>
                </a:solidFill>
                <a:latin typeface="맑은 고딕" panose="020B0503020000020004" pitchFamily="50" charset="-127"/>
              </a:rPr>
              <a:t>첫날 종가 </a:t>
            </a:r>
            <a:r>
              <a:rPr lang="en-US" altLang="ko-KR" sz="1000">
                <a:solidFill>
                  <a:srgbClr val="8B95AC"/>
                </a:solidFill>
                <a:latin typeface="맑은 고딕" panose="020B0503020000020004" pitchFamily="50" charset="-127"/>
              </a:rPr>
              <a:t>$160.95~$161.11 · IPO </a:t>
            </a:r>
            <a:r>
              <a:rPr lang="ko-KR" altLang="en-US" sz="1000">
                <a:solidFill>
                  <a:srgbClr val="8B95AC"/>
                </a:solidFill>
                <a:latin typeface="맑은 고딕" panose="020B0503020000020004" pitchFamily="50" charset="-127"/>
              </a:rPr>
              <a:t>밸류 </a:t>
            </a:r>
            <a:r>
              <a:rPr lang="en-US" altLang="ko-KR" sz="1000">
                <a:solidFill>
                  <a:srgbClr val="8B95AC"/>
                </a:solidFill>
                <a:latin typeface="맑은 고딕" panose="020B0503020000020004" pitchFamily="50" charset="-127"/>
              </a:rPr>
              <a:t>$1.675T~$2T · </a:t>
            </a:r>
            <a:r>
              <a:rPr lang="ko-KR" altLang="en-US" sz="1000">
                <a:solidFill>
                  <a:srgbClr val="8B95AC"/>
                </a:solidFill>
                <a:latin typeface="맑은 고딕" panose="020B0503020000020004" pitchFamily="50" charset="-127"/>
              </a:rPr>
              <a:t>발사 </a:t>
            </a:r>
            <a:r>
              <a:rPr lang="en-US" altLang="ko-KR" sz="1000">
                <a:solidFill>
                  <a:srgbClr val="8B95AC"/>
                </a:solidFill>
                <a:latin typeface="맑은 고딕" panose="020B0503020000020004" pitchFamily="50" charset="-127"/>
              </a:rPr>
              <a:t>165~167.</a:t>
            </a:r>
            <a:endParaRPr lang="ko-KR" altLang="en-US" sz="1000">
              <a:solidFill>
                <a:srgbClr val="8B95AC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2" name="직사각형 11">
            <a:extLst>
              <a:ext uri="{FF2B5EF4-FFF2-40B4-BE49-F238E27FC236}">
                <a16:creationId xmlns:a16="http://schemas.microsoft.com/office/drawing/2014/main" id="{22275D13-6A93-1B73-0E16-9096A2282FA0}"/>
              </a:ext>
            </a:extLst>
          </p:cNvPr>
          <p:cNvSpPr/>
          <p:nvPr/>
        </p:nvSpPr>
        <p:spPr>
          <a:xfrm>
            <a:off x="8009467" y="2032000"/>
            <a:ext cx="3369733" cy="1473200"/>
          </a:xfrm>
          <a:prstGeom prst="rect">
            <a:avLst/>
          </a:prstGeom>
          <a:solidFill>
            <a:srgbClr val="151C2E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" name="직사각형 12">
            <a:extLst>
              <a:ext uri="{FF2B5EF4-FFF2-40B4-BE49-F238E27FC236}">
                <a16:creationId xmlns:a16="http://schemas.microsoft.com/office/drawing/2014/main" id="{C8AC32DC-4706-C8C6-6D30-594DFEE5677D}"/>
              </a:ext>
            </a:extLst>
          </p:cNvPr>
          <p:cNvSpPr/>
          <p:nvPr/>
        </p:nvSpPr>
        <p:spPr>
          <a:xfrm>
            <a:off x="8009467" y="2032000"/>
            <a:ext cx="3369733" cy="50800"/>
          </a:xfrm>
          <a:prstGeom prst="rect">
            <a:avLst/>
          </a:prstGeom>
          <a:solidFill>
            <a:srgbClr val="3DAEFF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1D5C350-2D29-509A-2337-DEAEA2DC5E21}"/>
              </a:ext>
            </a:extLst>
          </p:cNvPr>
          <p:cNvSpPr txBox="1"/>
          <p:nvPr/>
        </p:nvSpPr>
        <p:spPr>
          <a:xfrm>
            <a:off x="8212667" y="2235200"/>
            <a:ext cx="2963333" cy="184666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1200" b="1">
                <a:solidFill>
                  <a:srgbClr val="3DAEFF"/>
                </a:solidFill>
                <a:latin typeface="맑은 고딕" panose="020B0503020000020004" pitchFamily="50" charset="-127"/>
              </a:rPr>
              <a:t>ARPU </a:t>
            </a:r>
            <a:r>
              <a:rPr lang="ko-KR" altLang="en-US" sz="1200" b="1">
                <a:solidFill>
                  <a:srgbClr val="3DAEFF"/>
                </a:solidFill>
                <a:latin typeface="맑은 고딕" panose="020B0503020000020004" pitchFamily="50" charset="-127"/>
              </a:rPr>
              <a:t>편차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5A037489-BA05-B6B2-819A-1CC7EA5FA56B}"/>
              </a:ext>
            </a:extLst>
          </p:cNvPr>
          <p:cNvSpPr txBox="1"/>
          <p:nvPr/>
        </p:nvSpPr>
        <p:spPr>
          <a:xfrm>
            <a:off x="8212667" y="2565400"/>
            <a:ext cx="2963333" cy="307777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1000">
                <a:solidFill>
                  <a:srgbClr val="8B95AC"/>
                </a:solidFill>
                <a:latin typeface="맑은 고딕" panose="020B0503020000020004" pitchFamily="50" charset="-127"/>
              </a:rPr>
              <a:t>Starlink ARPU ~$66(Via Sat) vs ~$81(Sacra) — </a:t>
            </a:r>
            <a:r>
              <a:rPr lang="ko-KR" altLang="en-US" sz="1000">
                <a:solidFill>
                  <a:srgbClr val="8B95AC"/>
                </a:solidFill>
                <a:latin typeface="맑은 고딕" panose="020B0503020000020004" pitchFamily="50" charset="-127"/>
              </a:rPr>
              <a:t>하락 추세만 일치</a:t>
            </a:r>
            <a:r>
              <a:rPr lang="en-US" altLang="ko-KR" sz="1000">
                <a:solidFill>
                  <a:srgbClr val="8B95AC"/>
                </a:solidFill>
                <a:latin typeface="맑은 고딕" panose="020B0503020000020004" pitchFamily="50" charset="-127"/>
              </a:rPr>
              <a:t>.</a:t>
            </a:r>
            <a:endParaRPr lang="ko-KR" altLang="en-US" sz="1000">
              <a:solidFill>
                <a:srgbClr val="8B95AC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6" name="직사각형 15">
            <a:extLst>
              <a:ext uri="{FF2B5EF4-FFF2-40B4-BE49-F238E27FC236}">
                <a16:creationId xmlns:a16="http://schemas.microsoft.com/office/drawing/2014/main" id="{201F908A-F308-E0BE-4D73-35E356F6F80E}"/>
              </a:ext>
            </a:extLst>
          </p:cNvPr>
          <p:cNvSpPr/>
          <p:nvPr/>
        </p:nvSpPr>
        <p:spPr>
          <a:xfrm>
            <a:off x="812800" y="3683000"/>
            <a:ext cx="3369733" cy="1473200"/>
          </a:xfrm>
          <a:prstGeom prst="rect">
            <a:avLst/>
          </a:prstGeom>
          <a:solidFill>
            <a:srgbClr val="151C2E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" name="직사각형 16">
            <a:extLst>
              <a:ext uri="{FF2B5EF4-FFF2-40B4-BE49-F238E27FC236}">
                <a16:creationId xmlns:a16="http://schemas.microsoft.com/office/drawing/2014/main" id="{3516A417-C1E1-14FE-054A-23FA20CC06B2}"/>
              </a:ext>
            </a:extLst>
          </p:cNvPr>
          <p:cNvSpPr/>
          <p:nvPr/>
        </p:nvSpPr>
        <p:spPr>
          <a:xfrm>
            <a:off x="812800" y="3683000"/>
            <a:ext cx="3369733" cy="50800"/>
          </a:xfrm>
          <a:prstGeom prst="rect">
            <a:avLst/>
          </a:prstGeom>
          <a:solidFill>
            <a:srgbClr val="FFB454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1250294-990C-5C68-7426-BEF09D59924B}"/>
              </a:ext>
            </a:extLst>
          </p:cNvPr>
          <p:cNvSpPr txBox="1"/>
          <p:nvPr/>
        </p:nvSpPr>
        <p:spPr>
          <a:xfrm>
            <a:off x="1016000" y="3886200"/>
            <a:ext cx="2963333" cy="184666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200" b="1">
                <a:solidFill>
                  <a:srgbClr val="FFB454"/>
                </a:solidFill>
                <a:latin typeface="맑은 고딕" panose="020B0503020000020004" pitchFamily="50" charset="-127"/>
              </a:rPr>
              <a:t>추정치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64ABC17E-E052-8A99-3C9F-5EE5E0F5E4AB}"/>
              </a:ext>
            </a:extLst>
          </p:cNvPr>
          <p:cNvSpPr txBox="1"/>
          <p:nvPr/>
        </p:nvSpPr>
        <p:spPr>
          <a:xfrm>
            <a:off x="1016000" y="4216400"/>
            <a:ext cx="2963333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1000">
                <a:solidFill>
                  <a:srgbClr val="8B95AC"/>
                </a:solidFill>
                <a:latin typeface="맑은 고딕" panose="020B0503020000020004" pitchFamily="50" charset="-127"/>
              </a:rPr>
              <a:t>2026 </a:t>
            </a:r>
            <a:r>
              <a:rPr lang="ko-KR" altLang="en-US" sz="1000">
                <a:solidFill>
                  <a:srgbClr val="8B95AC"/>
                </a:solidFill>
                <a:latin typeface="맑은 고딕" panose="020B0503020000020004" pitchFamily="50" charset="-127"/>
              </a:rPr>
              <a:t>전망</a:t>
            </a:r>
            <a:r>
              <a:rPr lang="en-US" altLang="ko-KR" sz="1000">
                <a:solidFill>
                  <a:srgbClr val="8B95AC"/>
                </a:solidFill>
                <a:latin typeface="맑은 고딕" panose="020B0503020000020004" pitchFamily="50" charset="-127"/>
              </a:rPr>
              <a:t>(16.8M·$15.5B) — Quilty </a:t>
            </a:r>
            <a:r>
              <a:rPr lang="ko-KR" altLang="en-US" sz="1000">
                <a:solidFill>
                  <a:srgbClr val="8B95AC"/>
                </a:solidFill>
                <a:latin typeface="맑은 고딕" panose="020B0503020000020004" pitchFamily="50" charset="-127"/>
              </a:rPr>
              <a:t>등 증권가 추정</a:t>
            </a:r>
            <a:r>
              <a:rPr lang="en-US" altLang="ko-KR" sz="1000">
                <a:solidFill>
                  <a:srgbClr val="8B95AC"/>
                </a:solidFill>
                <a:latin typeface="맑은 고딕" panose="020B0503020000020004" pitchFamily="50" charset="-127"/>
              </a:rPr>
              <a:t>.</a:t>
            </a:r>
            <a:endParaRPr lang="ko-KR" altLang="en-US" sz="1000">
              <a:solidFill>
                <a:srgbClr val="8B95AC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0" name="직사각형 19">
            <a:extLst>
              <a:ext uri="{FF2B5EF4-FFF2-40B4-BE49-F238E27FC236}">
                <a16:creationId xmlns:a16="http://schemas.microsoft.com/office/drawing/2014/main" id="{2EECEFEB-709C-0C8C-5FBD-3D153ADF9166}"/>
              </a:ext>
            </a:extLst>
          </p:cNvPr>
          <p:cNvSpPr/>
          <p:nvPr/>
        </p:nvSpPr>
        <p:spPr>
          <a:xfrm>
            <a:off x="4411133" y="3683000"/>
            <a:ext cx="3369734" cy="1473200"/>
          </a:xfrm>
          <a:prstGeom prst="rect">
            <a:avLst/>
          </a:prstGeom>
          <a:solidFill>
            <a:srgbClr val="151C2E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1" name="직사각형 20">
            <a:extLst>
              <a:ext uri="{FF2B5EF4-FFF2-40B4-BE49-F238E27FC236}">
                <a16:creationId xmlns:a16="http://schemas.microsoft.com/office/drawing/2014/main" id="{77641BE7-20A5-AA68-EC8F-135030285149}"/>
              </a:ext>
            </a:extLst>
          </p:cNvPr>
          <p:cNvSpPr/>
          <p:nvPr/>
        </p:nvSpPr>
        <p:spPr>
          <a:xfrm>
            <a:off x="4411133" y="3683000"/>
            <a:ext cx="3369734" cy="50800"/>
          </a:xfrm>
          <a:prstGeom prst="rect">
            <a:avLst/>
          </a:prstGeom>
          <a:solidFill>
            <a:srgbClr val="FFB454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B12883A0-A0C8-9D40-E007-37EA9FB9B3C4}"/>
              </a:ext>
            </a:extLst>
          </p:cNvPr>
          <p:cNvSpPr txBox="1"/>
          <p:nvPr/>
        </p:nvSpPr>
        <p:spPr>
          <a:xfrm>
            <a:off x="4614333" y="3886200"/>
            <a:ext cx="2963333" cy="184666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200" b="1">
                <a:solidFill>
                  <a:srgbClr val="FFB454"/>
                </a:solidFill>
                <a:latin typeface="맑은 고딕" panose="020B0503020000020004" pitchFamily="50" charset="-127"/>
              </a:rPr>
              <a:t>회사 주장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7F0A35FA-41A1-093E-5437-4CF8B18E0594}"/>
              </a:ext>
            </a:extLst>
          </p:cNvPr>
          <p:cNvSpPr txBox="1"/>
          <p:nvPr/>
        </p:nvSpPr>
        <p:spPr>
          <a:xfrm>
            <a:off x="4614333" y="4216400"/>
            <a:ext cx="2963333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1000">
                <a:solidFill>
                  <a:srgbClr val="8B95AC"/>
                </a:solidFill>
                <a:latin typeface="맑은 고딕" panose="020B0503020000020004" pitchFamily="50" charset="-127"/>
              </a:rPr>
              <a:t>TAM(AI $26.5T) — S-1 </a:t>
            </a:r>
            <a:r>
              <a:rPr lang="ko-KR" altLang="en-US" sz="1000">
                <a:solidFill>
                  <a:srgbClr val="8B95AC"/>
                </a:solidFill>
                <a:latin typeface="맑은 고딕" panose="020B0503020000020004" pitchFamily="50" charset="-127"/>
              </a:rPr>
              <a:t>회사 제시</a:t>
            </a:r>
            <a:r>
              <a:rPr lang="en-US" altLang="ko-KR" sz="1000">
                <a:solidFill>
                  <a:srgbClr val="8B95AC"/>
                </a:solidFill>
                <a:latin typeface="맑은 고딕" panose="020B0503020000020004" pitchFamily="50" charset="-127"/>
              </a:rPr>
              <a:t>, </a:t>
            </a:r>
            <a:r>
              <a:rPr lang="ko-KR" altLang="en-US" sz="1000">
                <a:solidFill>
                  <a:srgbClr val="8B95AC"/>
                </a:solidFill>
                <a:latin typeface="맑은 고딕" panose="020B0503020000020004" pitchFamily="50" charset="-127"/>
              </a:rPr>
              <a:t>매우 공격적</a:t>
            </a:r>
            <a:r>
              <a:rPr lang="en-US" altLang="ko-KR" sz="1000">
                <a:solidFill>
                  <a:srgbClr val="8B95AC"/>
                </a:solidFill>
                <a:latin typeface="맑은 고딕" panose="020B0503020000020004" pitchFamily="50" charset="-127"/>
              </a:rPr>
              <a:t>.</a:t>
            </a:r>
            <a:endParaRPr lang="ko-KR" altLang="en-US" sz="1000">
              <a:solidFill>
                <a:srgbClr val="8B95AC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4" name="직사각형 23">
            <a:extLst>
              <a:ext uri="{FF2B5EF4-FFF2-40B4-BE49-F238E27FC236}">
                <a16:creationId xmlns:a16="http://schemas.microsoft.com/office/drawing/2014/main" id="{CF923AC4-0374-29A9-3BA5-A37D19645B7D}"/>
              </a:ext>
            </a:extLst>
          </p:cNvPr>
          <p:cNvSpPr/>
          <p:nvPr/>
        </p:nvSpPr>
        <p:spPr>
          <a:xfrm>
            <a:off x="8009467" y="3683000"/>
            <a:ext cx="3369733" cy="1473200"/>
          </a:xfrm>
          <a:prstGeom prst="rect">
            <a:avLst/>
          </a:prstGeom>
          <a:solidFill>
            <a:srgbClr val="151C2E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5" name="직사각형 24">
            <a:extLst>
              <a:ext uri="{FF2B5EF4-FFF2-40B4-BE49-F238E27FC236}">
                <a16:creationId xmlns:a16="http://schemas.microsoft.com/office/drawing/2014/main" id="{466B98F0-D5A2-DB9E-1D86-195D49853EBD}"/>
              </a:ext>
            </a:extLst>
          </p:cNvPr>
          <p:cNvSpPr/>
          <p:nvPr/>
        </p:nvSpPr>
        <p:spPr>
          <a:xfrm>
            <a:off x="8009467" y="3683000"/>
            <a:ext cx="3369733" cy="50800"/>
          </a:xfrm>
          <a:prstGeom prst="rect">
            <a:avLst/>
          </a:prstGeom>
          <a:solidFill>
            <a:srgbClr val="8B95AC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2A5E42D7-0CF0-DC9F-7334-FA4D20C22D21}"/>
              </a:ext>
            </a:extLst>
          </p:cNvPr>
          <p:cNvSpPr txBox="1"/>
          <p:nvPr/>
        </p:nvSpPr>
        <p:spPr>
          <a:xfrm>
            <a:off x="8212667" y="3886200"/>
            <a:ext cx="2963333" cy="184666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200" b="1">
                <a:solidFill>
                  <a:srgbClr val="8B95AC"/>
                </a:solidFill>
                <a:latin typeface="맑은 고딕" panose="020B0503020000020004" pitchFamily="50" charset="-127"/>
              </a:rPr>
              <a:t>미확정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CBDF472E-A6C8-F32C-024B-A509F20B1243}"/>
              </a:ext>
            </a:extLst>
          </p:cNvPr>
          <p:cNvSpPr txBox="1"/>
          <p:nvPr/>
        </p:nvSpPr>
        <p:spPr>
          <a:xfrm>
            <a:off x="8212667" y="4216400"/>
            <a:ext cx="2963333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000">
                <a:solidFill>
                  <a:srgbClr val="8B95AC"/>
                </a:solidFill>
                <a:latin typeface="맑은 고딕" panose="020B0503020000020004" pitchFamily="50" charset="-127"/>
              </a:rPr>
              <a:t>임직원 수</a:t>
            </a:r>
            <a:r>
              <a:rPr lang="en-US" altLang="ko-KR" sz="1000">
                <a:solidFill>
                  <a:srgbClr val="8B95AC"/>
                </a:solidFill>
                <a:latin typeface="맑은 고딕" panose="020B0503020000020004" pitchFamily="50" charset="-127"/>
              </a:rPr>
              <a:t>(~13,000+)·</a:t>
            </a:r>
            <a:r>
              <a:rPr lang="ko-KR" altLang="en-US" sz="1000">
                <a:solidFill>
                  <a:srgbClr val="8B95AC"/>
                </a:solidFill>
                <a:latin typeface="맑은 고딕" panose="020B0503020000020004" pitchFamily="50" charset="-127"/>
              </a:rPr>
              <a:t>일부 분기 세부는 출처별 편차</a:t>
            </a:r>
            <a:r>
              <a:rPr lang="en-US" altLang="ko-KR" sz="1000">
                <a:solidFill>
                  <a:srgbClr val="8B95AC"/>
                </a:solidFill>
                <a:latin typeface="맑은 고딕" panose="020B0503020000020004" pitchFamily="50" charset="-127"/>
              </a:rPr>
              <a:t>.</a:t>
            </a:r>
            <a:endParaRPr lang="ko-KR" altLang="en-US" sz="1000">
              <a:solidFill>
                <a:srgbClr val="8B95AC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8" name="직사각형 27">
            <a:extLst>
              <a:ext uri="{FF2B5EF4-FFF2-40B4-BE49-F238E27FC236}">
                <a16:creationId xmlns:a16="http://schemas.microsoft.com/office/drawing/2014/main" id="{7E24E311-810C-410F-B11F-648CBFDE6816}"/>
              </a:ext>
            </a:extLst>
          </p:cNvPr>
          <p:cNvSpPr/>
          <p:nvPr/>
        </p:nvSpPr>
        <p:spPr>
          <a:xfrm>
            <a:off x="812800" y="6350000"/>
            <a:ext cx="10566400" cy="12700"/>
          </a:xfrm>
          <a:prstGeom prst="rect">
            <a:avLst/>
          </a:prstGeom>
          <a:solidFill>
            <a:srgbClr val="27304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F880202A-1D39-9324-B017-8B90190B6ED3}"/>
              </a:ext>
            </a:extLst>
          </p:cNvPr>
          <p:cNvSpPr txBox="1"/>
          <p:nvPr/>
        </p:nvSpPr>
        <p:spPr>
          <a:xfrm>
            <a:off x="812800" y="6426200"/>
            <a:ext cx="9677400" cy="130805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ko-KR" altLang="en-US" sz="850">
                <a:solidFill>
                  <a:srgbClr val="8B95AC"/>
                </a:solidFill>
                <a:latin typeface="맑은 고딕" panose="020B0503020000020004" pitchFamily="50" charset="-127"/>
              </a:rPr>
              <a:t>자료</a:t>
            </a:r>
            <a:r>
              <a:rPr lang="en-US" altLang="ko-KR" sz="850">
                <a:solidFill>
                  <a:srgbClr val="8B95AC"/>
                </a:solidFill>
                <a:latin typeface="맑은 고딕" panose="020B0503020000020004" pitchFamily="50" charset="-127"/>
              </a:rPr>
              <a:t>: S-1 · NPR·CBS·CNBC·Fortune · Morningstar·Via Satellite·Sacra (</a:t>
            </a:r>
            <a:r>
              <a:rPr lang="ko-KR" altLang="en-US" sz="850">
                <a:solidFill>
                  <a:srgbClr val="8B95AC"/>
                </a:solidFill>
                <a:latin typeface="맑은 고딕" panose="020B0503020000020004" pitchFamily="50" charset="-127"/>
              </a:rPr>
              <a:t>기준일 </a:t>
            </a:r>
            <a:r>
              <a:rPr lang="en-US" altLang="ko-KR" sz="850">
                <a:solidFill>
                  <a:srgbClr val="8B95AC"/>
                </a:solidFill>
                <a:latin typeface="맑은 고딕" panose="020B0503020000020004" pitchFamily="50" charset="-127"/>
              </a:rPr>
              <a:t>2026-06-15)</a:t>
            </a:r>
            <a:endParaRPr lang="ko-KR" altLang="en-US" sz="850">
              <a:solidFill>
                <a:srgbClr val="8B95AC"/>
              </a:solidFill>
              <a:latin typeface="맑은 고딕" panose="020B0503020000020004" pitchFamily="50" charset="-127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F35FA371-EECD-FE3D-4AAF-B9900DC819A5}"/>
              </a:ext>
            </a:extLst>
          </p:cNvPr>
          <p:cNvSpPr txBox="1"/>
          <p:nvPr/>
        </p:nvSpPr>
        <p:spPr>
          <a:xfrm>
            <a:off x="10490200" y="6426200"/>
            <a:ext cx="889000" cy="130805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algn="r"/>
            <a:r>
              <a:rPr lang="en-US" altLang="ko-KR" sz="850">
                <a:solidFill>
                  <a:srgbClr val="8B95AC"/>
                </a:solidFill>
                <a:latin typeface="맑은 고딕" panose="020B0503020000020004" pitchFamily="50" charset="-127"/>
              </a:rPr>
              <a:t>27 / 30</a:t>
            </a:r>
            <a:endParaRPr lang="ko-KR" altLang="en-US" sz="850">
              <a:solidFill>
                <a:srgbClr val="8B95AC"/>
              </a:solidFill>
              <a:latin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92268008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0E1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5D0823B-4A18-FB19-328A-0A8773763FE2}"/>
              </a:ext>
            </a:extLst>
          </p:cNvPr>
          <p:cNvSpPr txBox="1"/>
          <p:nvPr/>
        </p:nvSpPr>
        <p:spPr>
          <a:xfrm>
            <a:off x="812800" y="584200"/>
            <a:ext cx="2341988" cy="161583"/>
          </a:xfrm>
          <a:prstGeom prst="rect">
            <a:avLst/>
          </a:prstGeom>
          <a:solidFill>
            <a:srgbClr val="3DAEFF"/>
          </a:solidFill>
        </p:spPr>
        <p:txBody>
          <a:bodyPr vert="horz" wrap="none" lIns="139700" tIns="0" rIns="139700" bIns="0" rtlCol="0">
            <a:spAutoFit/>
          </a:bodyPr>
          <a:lstStyle/>
          <a:p>
            <a:r>
              <a:rPr lang="en-US" altLang="ko-KR" sz="1050" b="1">
                <a:solidFill>
                  <a:srgbClr val="06080F"/>
                </a:solidFill>
                <a:latin typeface="맑은 고딕" panose="020B0503020000020004" pitchFamily="50" charset="-127"/>
              </a:rPr>
              <a:t>METHODOLOGY &amp; DISCLAIMER</a:t>
            </a:r>
            <a:endParaRPr lang="ko-KR" altLang="en-US" sz="1050" b="1">
              <a:solidFill>
                <a:srgbClr val="06080F"/>
              </a:solidFill>
              <a:latin typeface="맑은 고딕" panose="020B0503020000020004" pitchFamily="50" charset="-127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54D3154-04E6-0351-8DA8-B0EA7B0C286A}"/>
              </a:ext>
            </a:extLst>
          </p:cNvPr>
          <p:cNvSpPr txBox="1"/>
          <p:nvPr/>
        </p:nvSpPr>
        <p:spPr>
          <a:xfrm>
            <a:off x="812800" y="914400"/>
            <a:ext cx="10566400" cy="384721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2500" b="1">
                <a:solidFill>
                  <a:srgbClr val="E9EDF6"/>
                </a:solidFill>
                <a:latin typeface="맑은 고딕" panose="020B0503020000020004" pitchFamily="50" charset="-127"/>
              </a:rPr>
              <a:t>방법론과 면책</a:t>
            </a:r>
          </a:p>
        </p:txBody>
      </p:sp>
      <p:sp>
        <p:nvSpPr>
          <p:cNvPr id="4" name="직사각형 3">
            <a:extLst>
              <a:ext uri="{FF2B5EF4-FFF2-40B4-BE49-F238E27FC236}">
                <a16:creationId xmlns:a16="http://schemas.microsoft.com/office/drawing/2014/main" id="{DECC5CBB-5706-4183-FFCA-0F64A4291AB3}"/>
              </a:ext>
            </a:extLst>
          </p:cNvPr>
          <p:cNvSpPr/>
          <p:nvPr/>
        </p:nvSpPr>
        <p:spPr>
          <a:xfrm>
            <a:off x="812800" y="2133600"/>
            <a:ext cx="10566400" cy="15240"/>
          </a:xfrm>
          <a:prstGeom prst="rect">
            <a:avLst/>
          </a:prstGeom>
          <a:solidFill>
            <a:srgbClr val="27304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708C783-1E7D-2296-D53C-DCFCEB9F5723}"/>
              </a:ext>
            </a:extLst>
          </p:cNvPr>
          <p:cNvSpPr txBox="1"/>
          <p:nvPr/>
        </p:nvSpPr>
        <p:spPr>
          <a:xfrm>
            <a:off x="812800" y="2336800"/>
            <a:ext cx="2032000" cy="19236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250" b="1">
                <a:solidFill>
                  <a:srgbClr val="3DAEFF"/>
                </a:solidFill>
                <a:latin typeface="맑은 고딕" panose="020B0503020000020004" pitchFamily="50" charset="-127"/>
              </a:rPr>
              <a:t>데이터 출처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DBA2FCC-800F-FEAD-EA84-9625B95BBB12}"/>
              </a:ext>
            </a:extLst>
          </p:cNvPr>
          <p:cNvSpPr txBox="1"/>
          <p:nvPr/>
        </p:nvSpPr>
        <p:spPr>
          <a:xfrm>
            <a:off x="3098800" y="2336800"/>
            <a:ext cx="8280400" cy="338554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1100">
                <a:solidFill>
                  <a:srgbClr val="E9EDF6"/>
                </a:solidFill>
                <a:latin typeface="맑은 고딕" panose="020B0503020000020004" pitchFamily="50" charset="-127"/>
              </a:rPr>
              <a:t>S-1(</a:t>
            </a:r>
            <a:r>
              <a:rPr lang="ko-KR" altLang="en-US" sz="1100">
                <a:solidFill>
                  <a:srgbClr val="E9EDF6"/>
                </a:solidFill>
                <a:latin typeface="맑은 고딕" panose="020B0503020000020004" pitchFamily="50" charset="-127"/>
              </a:rPr>
              <a:t>공개</a:t>
            </a:r>
            <a:r>
              <a:rPr lang="en-US" altLang="ko-KR" sz="1100">
                <a:solidFill>
                  <a:srgbClr val="E9EDF6"/>
                </a:solidFill>
                <a:latin typeface="맑은 고딕" panose="020B0503020000020004" pitchFamily="50" charset="-127"/>
              </a:rPr>
              <a:t>), NPR·CBS·CNBC·Fortune·Reuters/Bloomberg(IPO), Morningstar·Via Satellite·Sacra(</a:t>
            </a:r>
            <a:r>
              <a:rPr lang="ko-KR" altLang="en-US" sz="1100">
                <a:solidFill>
                  <a:srgbClr val="E9EDF6"/>
                </a:solidFill>
                <a:latin typeface="맑은 고딕" panose="020B0503020000020004" pitchFamily="50" charset="-127"/>
              </a:rPr>
              <a:t>재무</a:t>
            </a:r>
            <a:r>
              <a:rPr lang="en-US" altLang="ko-KR" sz="1100">
                <a:solidFill>
                  <a:srgbClr val="E9EDF6"/>
                </a:solidFill>
                <a:latin typeface="맑은 고딕" panose="020B0503020000020004" pitchFamily="50" charset="-127"/>
              </a:rPr>
              <a:t>), Quilty(</a:t>
            </a:r>
            <a:r>
              <a:rPr lang="ko-KR" altLang="en-US" sz="1100">
                <a:solidFill>
                  <a:srgbClr val="E9EDF6"/>
                </a:solidFill>
                <a:latin typeface="맑은 고딕" panose="020B0503020000020004" pitchFamily="50" charset="-127"/>
              </a:rPr>
              <a:t>전망</a:t>
            </a:r>
            <a:r>
              <a:rPr lang="en-US" altLang="ko-KR" sz="1100">
                <a:solidFill>
                  <a:srgbClr val="E9EDF6"/>
                </a:solidFill>
                <a:latin typeface="맑은 고딕" panose="020B0503020000020004" pitchFamily="50" charset="-127"/>
              </a:rPr>
              <a:t>). </a:t>
            </a:r>
            <a:r>
              <a:rPr lang="ko-KR" altLang="en-US" sz="1100">
                <a:solidFill>
                  <a:srgbClr val="E9EDF6"/>
                </a:solidFill>
                <a:latin typeface="맑은 고딕" panose="020B0503020000020004" pitchFamily="50" charset="-127"/>
              </a:rPr>
              <a:t>신뢰 매체에 앵커된 사실만 채택</a:t>
            </a:r>
            <a:r>
              <a:rPr lang="en-US" altLang="ko-KR" sz="1100">
                <a:solidFill>
                  <a:srgbClr val="E9EDF6"/>
                </a:solidFill>
                <a:latin typeface="맑은 고딕" panose="020B0503020000020004" pitchFamily="50" charset="-127"/>
              </a:rPr>
              <a:t>.</a:t>
            </a:r>
            <a:endParaRPr lang="ko-KR" altLang="en-US" sz="1100">
              <a:solidFill>
                <a:srgbClr val="E9EDF6"/>
              </a:solidFill>
              <a:latin typeface="맑은 고딕" panose="020B0503020000020004" pitchFamily="50" charset="-127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6186F08-78F5-288A-88FC-117F8CCDF02C}"/>
              </a:ext>
            </a:extLst>
          </p:cNvPr>
          <p:cNvSpPr txBox="1"/>
          <p:nvPr/>
        </p:nvSpPr>
        <p:spPr>
          <a:xfrm>
            <a:off x="812800" y="3225800"/>
            <a:ext cx="2032000" cy="19236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250" b="1">
                <a:solidFill>
                  <a:srgbClr val="3DAEFF"/>
                </a:solidFill>
                <a:latin typeface="맑은 고딕" panose="020B0503020000020004" pitchFamily="50" charset="-127"/>
              </a:rPr>
              <a:t>교차검증 원칙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9D86DE3-E8D2-4324-265B-90AA760E0567}"/>
              </a:ext>
            </a:extLst>
          </p:cNvPr>
          <p:cNvSpPr txBox="1"/>
          <p:nvPr/>
        </p:nvSpPr>
        <p:spPr>
          <a:xfrm>
            <a:off x="3098800" y="3225800"/>
            <a:ext cx="8280400" cy="169277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100">
                <a:solidFill>
                  <a:srgbClr val="E9EDF6"/>
                </a:solidFill>
                <a:latin typeface="맑은 고딕" panose="020B0503020000020004" pitchFamily="50" charset="-127"/>
              </a:rPr>
              <a:t>핵심 수치는 </a:t>
            </a:r>
            <a:r>
              <a:rPr lang="en-US" altLang="ko-KR" sz="1100">
                <a:solidFill>
                  <a:srgbClr val="E9EDF6"/>
                </a:solidFill>
                <a:latin typeface="맑은 고딕" panose="020B0503020000020004" pitchFamily="50" charset="-127"/>
              </a:rPr>
              <a:t>2</a:t>
            </a:r>
            <a:r>
              <a:rPr lang="ko-KR" altLang="en-US" sz="1100">
                <a:solidFill>
                  <a:srgbClr val="E9EDF6"/>
                </a:solidFill>
                <a:latin typeface="맑은 고딕" panose="020B0503020000020004" pitchFamily="50" charset="-127"/>
              </a:rPr>
              <a:t>개 이상 출처 교차</a:t>
            </a:r>
            <a:r>
              <a:rPr lang="en-US" altLang="ko-KR" sz="1100">
                <a:solidFill>
                  <a:srgbClr val="E9EDF6"/>
                </a:solidFill>
                <a:latin typeface="맑은 고딕" panose="020B0503020000020004" pitchFamily="50" charset="-127"/>
              </a:rPr>
              <a:t>. </a:t>
            </a:r>
            <a:r>
              <a:rPr lang="ko-KR" altLang="en-US" sz="1100">
                <a:solidFill>
                  <a:srgbClr val="E9EDF6"/>
                </a:solidFill>
                <a:latin typeface="맑은 고딕" panose="020B0503020000020004" pitchFamily="50" charset="-127"/>
              </a:rPr>
              <a:t>불일치는 삼키지 않고 </a:t>
            </a:r>
            <a:r>
              <a:rPr lang="en-US" altLang="ko-KR" sz="1100">
                <a:solidFill>
                  <a:srgbClr val="E9EDF6"/>
                </a:solidFill>
                <a:latin typeface="맑은 고딕" panose="020B0503020000020004" pitchFamily="50" charset="-127"/>
              </a:rPr>
              <a:t>'</a:t>
            </a:r>
            <a:r>
              <a:rPr lang="ko-KR" altLang="en-US" sz="1100">
                <a:solidFill>
                  <a:srgbClr val="E9EDF6"/>
                </a:solidFill>
                <a:latin typeface="맑은 고딕" panose="020B0503020000020004" pitchFamily="50" charset="-127"/>
              </a:rPr>
              <a:t>출처 편차</a:t>
            </a:r>
            <a:r>
              <a:rPr lang="en-US" altLang="ko-KR" sz="1100">
                <a:solidFill>
                  <a:srgbClr val="E9EDF6"/>
                </a:solidFill>
                <a:latin typeface="맑은 고딕" panose="020B0503020000020004" pitchFamily="50" charset="-127"/>
              </a:rPr>
              <a:t>'</a:t>
            </a:r>
            <a:r>
              <a:rPr lang="ko-KR" altLang="en-US" sz="1100">
                <a:solidFill>
                  <a:srgbClr val="E9EDF6"/>
                </a:solidFill>
                <a:latin typeface="맑은 고딕" panose="020B0503020000020004" pitchFamily="50" charset="-127"/>
              </a:rPr>
              <a:t>로 표면화</a:t>
            </a:r>
            <a:r>
              <a:rPr lang="en-US" altLang="ko-KR" sz="1100">
                <a:solidFill>
                  <a:srgbClr val="E9EDF6"/>
                </a:solidFill>
                <a:latin typeface="맑은 고딕" panose="020B0503020000020004" pitchFamily="50" charset="-127"/>
              </a:rPr>
              <a:t>. </a:t>
            </a:r>
            <a:r>
              <a:rPr lang="ko-KR" altLang="en-US" sz="1100">
                <a:solidFill>
                  <a:srgbClr val="E9EDF6"/>
                </a:solidFill>
                <a:latin typeface="맑은 고딕" panose="020B0503020000020004" pitchFamily="50" charset="-127"/>
              </a:rPr>
              <a:t>추정</a:t>
            </a:r>
            <a:r>
              <a:rPr lang="en-US" altLang="ko-KR" sz="1100">
                <a:solidFill>
                  <a:srgbClr val="E9EDF6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1100">
                <a:solidFill>
                  <a:srgbClr val="E9EDF6"/>
                </a:solidFill>
                <a:latin typeface="맑은 고딕" panose="020B0503020000020004" pitchFamily="50" charset="-127"/>
              </a:rPr>
              <a:t>회사주장은 별도 표기</a:t>
            </a:r>
            <a:r>
              <a:rPr lang="en-US" altLang="ko-KR" sz="1100">
                <a:solidFill>
                  <a:srgbClr val="E9EDF6"/>
                </a:solidFill>
                <a:latin typeface="맑은 고딕" panose="020B0503020000020004" pitchFamily="50" charset="-127"/>
              </a:rPr>
              <a:t>.</a:t>
            </a:r>
            <a:endParaRPr lang="ko-KR" altLang="en-US" sz="1100">
              <a:solidFill>
                <a:srgbClr val="E9EDF6"/>
              </a:solidFill>
              <a:latin typeface="맑은 고딕" panose="020B0503020000020004" pitchFamily="50" charset="-127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30C2081-5F8E-110A-7306-0516752222DF}"/>
              </a:ext>
            </a:extLst>
          </p:cNvPr>
          <p:cNvSpPr txBox="1"/>
          <p:nvPr/>
        </p:nvSpPr>
        <p:spPr>
          <a:xfrm>
            <a:off x="812800" y="4114800"/>
            <a:ext cx="2032000" cy="19236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250" b="1">
                <a:solidFill>
                  <a:srgbClr val="3DAEFF"/>
                </a:solidFill>
                <a:latin typeface="맑은 고딕" panose="020B0503020000020004" pitchFamily="50" charset="-127"/>
              </a:rPr>
              <a:t>통화</a:t>
            </a:r>
            <a:r>
              <a:rPr lang="en-US" altLang="ko-KR" sz="1250" b="1">
                <a:solidFill>
                  <a:srgbClr val="3DAEFF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1250" b="1">
                <a:solidFill>
                  <a:srgbClr val="3DAEFF"/>
                </a:solidFill>
                <a:latin typeface="맑은 고딕" panose="020B0503020000020004" pitchFamily="50" charset="-127"/>
              </a:rPr>
              <a:t>기준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B717D8E-5D00-AD29-B853-ACBB65554096}"/>
              </a:ext>
            </a:extLst>
          </p:cNvPr>
          <p:cNvSpPr txBox="1"/>
          <p:nvPr/>
        </p:nvSpPr>
        <p:spPr>
          <a:xfrm>
            <a:off x="3098800" y="4114800"/>
            <a:ext cx="8280400" cy="169277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100">
                <a:solidFill>
                  <a:srgbClr val="E9EDF6"/>
                </a:solidFill>
                <a:latin typeface="맑은 고딕" panose="020B0503020000020004" pitchFamily="50" charset="-127"/>
              </a:rPr>
              <a:t>금액은 미국 달러</a:t>
            </a:r>
            <a:r>
              <a:rPr lang="en-US" altLang="ko-KR" sz="1100">
                <a:solidFill>
                  <a:srgbClr val="E9EDF6"/>
                </a:solidFill>
                <a:latin typeface="맑은 고딕" panose="020B0503020000020004" pitchFamily="50" charset="-127"/>
              </a:rPr>
              <a:t>(USD), GAAP </a:t>
            </a:r>
            <a:r>
              <a:rPr lang="ko-KR" altLang="en-US" sz="1100">
                <a:solidFill>
                  <a:srgbClr val="E9EDF6"/>
                </a:solidFill>
                <a:latin typeface="맑은 고딕" panose="020B0503020000020004" pitchFamily="50" charset="-127"/>
              </a:rPr>
              <a:t>기준</a:t>
            </a:r>
            <a:r>
              <a:rPr lang="en-US" altLang="ko-KR" sz="1100">
                <a:solidFill>
                  <a:srgbClr val="E9EDF6"/>
                </a:solidFill>
                <a:latin typeface="맑은 고딕" panose="020B0503020000020004" pitchFamily="50" charset="-127"/>
              </a:rPr>
              <a:t>. </a:t>
            </a:r>
            <a:r>
              <a:rPr lang="ko-KR" altLang="en-US" sz="1100">
                <a:solidFill>
                  <a:srgbClr val="E9EDF6"/>
                </a:solidFill>
                <a:latin typeface="맑은 고딕" panose="020B0503020000020004" pitchFamily="50" charset="-127"/>
              </a:rPr>
              <a:t>기업가치는 </a:t>
            </a:r>
            <a:r>
              <a:rPr lang="en-US" altLang="ko-KR" sz="1100">
                <a:solidFill>
                  <a:srgbClr val="E9EDF6"/>
                </a:solidFill>
                <a:latin typeface="맑은 고딕" panose="020B0503020000020004" pitchFamily="50" charset="-127"/>
              </a:rPr>
              <a:t>tender/secondary/IPO </a:t>
            </a:r>
            <a:r>
              <a:rPr lang="ko-KR" altLang="en-US" sz="1100">
                <a:solidFill>
                  <a:srgbClr val="E9EDF6"/>
                </a:solidFill>
                <a:latin typeface="맑은 고딕" panose="020B0503020000020004" pitchFamily="50" charset="-127"/>
              </a:rPr>
              <a:t>거래가 기준</a:t>
            </a:r>
            <a:r>
              <a:rPr lang="en-US" altLang="ko-KR" sz="1100">
                <a:solidFill>
                  <a:srgbClr val="E9EDF6"/>
                </a:solidFill>
                <a:latin typeface="맑은 고딕" panose="020B0503020000020004" pitchFamily="50" charset="-127"/>
              </a:rPr>
              <a:t>. </a:t>
            </a:r>
            <a:r>
              <a:rPr lang="ko-KR" altLang="en-US" sz="1100">
                <a:solidFill>
                  <a:srgbClr val="E9EDF6"/>
                </a:solidFill>
                <a:latin typeface="맑은 고딕" panose="020B0503020000020004" pitchFamily="50" charset="-127"/>
              </a:rPr>
              <a:t>기준일 </a:t>
            </a:r>
            <a:r>
              <a:rPr lang="en-US" altLang="ko-KR" sz="1100">
                <a:solidFill>
                  <a:srgbClr val="E9EDF6"/>
                </a:solidFill>
                <a:latin typeface="맑은 고딕" panose="020B0503020000020004" pitchFamily="50" charset="-127"/>
              </a:rPr>
              <a:t>2026-06-15.</a:t>
            </a:r>
            <a:endParaRPr lang="ko-KR" altLang="en-US" sz="1100">
              <a:solidFill>
                <a:srgbClr val="E9EDF6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B62029B-9B6C-6BC0-59D9-C0848220EFB7}"/>
              </a:ext>
            </a:extLst>
          </p:cNvPr>
          <p:cNvSpPr txBox="1"/>
          <p:nvPr/>
        </p:nvSpPr>
        <p:spPr>
          <a:xfrm>
            <a:off x="812800" y="5003800"/>
            <a:ext cx="2032000" cy="19236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250" b="1">
                <a:solidFill>
                  <a:srgbClr val="3DAEFF"/>
                </a:solidFill>
                <a:latin typeface="맑은 고딕" panose="020B0503020000020004" pitchFamily="50" charset="-127"/>
              </a:rPr>
              <a:t>면책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E0D724F-C7CA-FF17-33C9-BB0C0EAAEDC2}"/>
              </a:ext>
            </a:extLst>
          </p:cNvPr>
          <p:cNvSpPr txBox="1"/>
          <p:nvPr/>
        </p:nvSpPr>
        <p:spPr>
          <a:xfrm>
            <a:off x="3098800" y="5003800"/>
            <a:ext cx="8280400" cy="169277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100">
                <a:solidFill>
                  <a:srgbClr val="E9EDF6"/>
                </a:solidFill>
                <a:latin typeface="맑은 고딕" panose="020B0503020000020004" pitchFamily="50" charset="-127"/>
              </a:rPr>
              <a:t>본 자료는 공개 정보 기반 분석으로 투자 권유가 아니며</a:t>
            </a:r>
            <a:r>
              <a:rPr lang="en-US" altLang="ko-KR" sz="1100">
                <a:solidFill>
                  <a:srgbClr val="E9EDF6"/>
                </a:solidFill>
                <a:latin typeface="맑은 고딕" panose="020B0503020000020004" pitchFamily="50" charset="-127"/>
              </a:rPr>
              <a:t>, </a:t>
            </a:r>
            <a:r>
              <a:rPr lang="ko-KR" altLang="en-US" sz="1100">
                <a:solidFill>
                  <a:srgbClr val="E9EDF6"/>
                </a:solidFill>
                <a:latin typeface="맑은 고딕" panose="020B0503020000020004" pitchFamily="50" charset="-127"/>
              </a:rPr>
              <a:t>투자 판단과 책임은 이용자에게 있습니다</a:t>
            </a:r>
            <a:r>
              <a:rPr lang="en-US" altLang="ko-KR" sz="1100">
                <a:solidFill>
                  <a:srgbClr val="E9EDF6"/>
                </a:solidFill>
                <a:latin typeface="맑은 고딕" panose="020B0503020000020004" pitchFamily="50" charset="-127"/>
              </a:rPr>
              <a:t>.</a:t>
            </a:r>
            <a:endParaRPr lang="ko-KR" altLang="en-US" sz="1100">
              <a:solidFill>
                <a:srgbClr val="E9EDF6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3" name="직사각형 12">
            <a:extLst>
              <a:ext uri="{FF2B5EF4-FFF2-40B4-BE49-F238E27FC236}">
                <a16:creationId xmlns:a16="http://schemas.microsoft.com/office/drawing/2014/main" id="{F8238926-FC18-ECDD-E29A-1EA1D05EABCB}"/>
              </a:ext>
            </a:extLst>
          </p:cNvPr>
          <p:cNvSpPr/>
          <p:nvPr/>
        </p:nvSpPr>
        <p:spPr>
          <a:xfrm>
            <a:off x="812800" y="6350000"/>
            <a:ext cx="10566400" cy="12700"/>
          </a:xfrm>
          <a:prstGeom prst="rect">
            <a:avLst/>
          </a:prstGeom>
          <a:solidFill>
            <a:srgbClr val="27304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C718E82A-03D2-2E28-3F0C-011131C26233}"/>
              </a:ext>
            </a:extLst>
          </p:cNvPr>
          <p:cNvSpPr txBox="1"/>
          <p:nvPr/>
        </p:nvSpPr>
        <p:spPr>
          <a:xfrm>
            <a:off x="812800" y="6426200"/>
            <a:ext cx="9677400" cy="130805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ko-KR" altLang="en-US" sz="850">
                <a:solidFill>
                  <a:srgbClr val="8B95AC"/>
                </a:solidFill>
                <a:latin typeface="맑은 고딕" panose="020B0503020000020004" pitchFamily="50" charset="-127"/>
              </a:rPr>
              <a:t>자료</a:t>
            </a:r>
            <a:r>
              <a:rPr lang="en-US" altLang="ko-KR" sz="850">
                <a:solidFill>
                  <a:srgbClr val="8B95AC"/>
                </a:solidFill>
                <a:latin typeface="맑은 고딕" panose="020B0503020000020004" pitchFamily="50" charset="-127"/>
              </a:rPr>
              <a:t>: S-1 · NPR·CBS·CNBC·Fortune · Morningstar·Via Satellite·Sacra (</a:t>
            </a:r>
            <a:r>
              <a:rPr lang="ko-KR" altLang="en-US" sz="850">
                <a:solidFill>
                  <a:srgbClr val="8B95AC"/>
                </a:solidFill>
                <a:latin typeface="맑은 고딕" panose="020B0503020000020004" pitchFamily="50" charset="-127"/>
              </a:rPr>
              <a:t>기준일 </a:t>
            </a:r>
            <a:r>
              <a:rPr lang="en-US" altLang="ko-KR" sz="850">
                <a:solidFill>
                  <a:srgbClr val="8B95AC"/>
                </a:solidFill>
                <a:latin typeface="맑은 고딕" panose="020B0503020000020004" pitchFamily="50" charset="-127"/>
              </a:rPr>
              <a:t>2026-06-15)</a:t>
            </a:r>
            <a:endParaRPr lang="ko-KR" altLang="en-US" sz="850">
              <a:solidFill>
                <a:srgbClr val="8B95AC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B97D8837-4211-81D8-B059-C8C987D5E3EA}"/>
              </a:ext>
            </a:extLst>
          </p:cNvPr>
          <p:cNvSpPr txBox="1"/>
          <p:nvPr/>
        </p:nvSpPr>
        <p:spPr>
          <a:xfrm>
            <a:off x="10490200" y="6426200"/>
            <a:ext cx="889000" cy="130805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algn="r"/>
            <a:r>
              <a:rPr lang="en-US" altLang="ko-KR" sz="850">
                <a:solidFill>
                  <a:srgbClr val="8B95AC"/>
                </a:solidFill>
                <a:latin typeface="맑은 고딕" panose="020B0503020000020004" pitchFamily="50" charset="-127"/>
              </a:rPr>
              <a:t>28 / 30</a:t>
            </a:r>
            <a:endParaRPr lang="ko-KR" altLang="en-US" sz="850">
              <a:solidFill>
                <a:srgbClr val="8B95AC"/>
              </a:solidFill>
              <a:latin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24902892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0E1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A91A953-3D16-AF99-C435-60FE7AFD9709}"/>
              </a:ext>
            </a:extLst>
          </p:cNvPr>
          <p:cNvSpPr txBox="1"/>
          <p:nvPr/>
        </p:nvSpPr>
        <p:spPr>
          <a:xfrm>
            <a:off x="812800" y="584200"/>
            <a:ext cx="706925" cy="161583"/>
          </a:xfrm>
          <a:prstGeom prst="rect">
            <a:avLst/>
          </a:prstGeom>
          <a:solidFill>
            <a:srgbClr val="3DAEFF"/>
          </a:solidFill>
        </p:spPr>
        <p:txBody>
          <a:bodyPr vert="horz" wrap="none" lIns="139700" tIns="0" rIns="139700" bIns="0" rtlCol="0">
            <a:spAutoFit/>
          </a:bodyPr>
          <a:lstStyle/>
          <a:p>
            <a:r>
              <a:rPr lang="en-US" altLang="ko-KR" sz="1050" b="1">
                <a:solidFill>
                  <a:srgbClr val="06080F"/>
                </a:solidFill>
                <a:latin typeface="맑은 고딕" panose="020B0503020000020004" pitchFamily="50" charset="-127"/>
              </a:rPr>
              <a:t>RECAP</a:t>
            </a:r>
            <a:endParaRPr lang="ko-KR" altLang="en-US" sz="1050" b="1">
              <a:solidFill>
                <a:srgbClr val="06080F"/>
              </a:solidFill>
              <a:latin typeface="맑은 고딕" panose="020B0503020000020004" pitchFamily="50" charset="-127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7F8E756-7E6F-0712-291B-63FC0C5DD0B8}"/>
              </a:ext>
            </a:extLst>
          </p:cNvPr>
          <p:cNvSpPr txBox="1"/>
          <p:nvPr/>
        </p:nvSpPr>
        <p:spPr>
          <a:xfrm>
            <a:off x="812800" y="914400"/>
            <a:ext cx="10566400" cy="384721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2500" b="1">
                <a:solidFill>
                  <a:srgbClr val="E9EDF6"/>
                </a:solidFill>
                <a:latin typeface="맑은 고딕" panose="020B0503020000020004" pitchFamily="50" charset="-127"/>
              </a:rPr>
              <a:t>한 장 요약 </a:t>
            </a:r>
            <a:r>
              <a:rPr lang="en-US" altLang="ko-KR" sz="2500" b="1">
                <a:solidFill>
                  <a:srgbClr val="E9EDF6"/>
                </a:solidFill>
                <a:latin typeface="맑은 고딕" panose="020B0503020000020004" pitchFamily="50" charset="-127"/>
              </a:rPr>
              <a:t>— </a:t>
            </a:r>
            <a:r>
              <a:rPr lang="ko-KR" altLang="en-US" sz="2500" b="1">
                <a:solidFill>
                  <a:srgbClr val="E9EDF6"/>
                </a:solidFill>
                <a:latin typeface="맑은 고딕" panose="020B0503020000020004" pitchFamily="50" charset="-127"/>
              </a:rPr>
              <a:t>무엇을 사는가</a:t>
            </a:r>
          </a:p>
        </p:txBody>
      </p:sp>
      <p:sp>
        <p:nvSpPr>
          <p:cNvPr id="4" name="직사각형 3">
            <a:extLst>
              <a:ext uri="{FF2B5EF4-FFF2-40B4-BE49-F238E27FC236}">
                <a16:creationId xmlns:a16="http://schemas.microsoft.com/office/drawing/2014/main" id="{B01C7921-622C-3F5B-FF3C-29E67605B1E7}"/>
              </a:ext>
            </a:extLst>
          </p:cNvPr>
          <p:cNvSpPr/>
          <p:nvPr/>
        </p:nvSpPr>
        <p:spPr>
          <a:xfrm>
            <a:off x="812800" y="2032000"/>
            <a:ext cx="10566400" cy="863600"/>
          </a:xfrm>
          <a:prstGeom prst="rect">
            <a:avLst/>
          </a:prstGeom>
          <a:solidFill>
            <a:srgbClr val="151C2E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직사각형 4">
            <a:extLst>
              <a:ext uri="{FF2B5EF4-FFF2-40B4-BE49-F238E27FC236}">
                <a16:creationId xmlns:a16="http://schemas.microsoft.com/office/drawing/2014/main" id="{D9B56842-A6E4-A4D8-1C34-294AC1917EE7}"/>
              </a:ext>
            </a:extLst>
          </p:cNvPr>
          <p:cNvSpPr/>
          <p:nvPr/>
        </p:nvSpPr>
        <p:spPr>
          <a:xfrm>
            <a:off x="812800" y="2032000"/>
            <a:ext cx="50800" cy="863600"/>
          </a:xfrm>
          <a:prstGeom prst="rect">
            <a:avLst/>
          </a:prstGeom>
          <a:solidFill>
            <a:srgbClr val="3DAEFF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23F8C66-6B09-A847-4E9D-990F59264DD5}"/>
              </a:ext>
            </a:extLst>
          </p:cNvPr>
          <p:cNvSpPr txBox="1"/>
          <p:nvPr/>
        </p:nvSpPr>
        <p:spPr>
          <a:xfrm>
            <a:off x="1066800" y="2209800"/>
            <a:ext cx="2032000" cy="230832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ko-KR" altLang="en-US" sz="1500" b="1">
                <a:solidFill>
                  <a:srgbClr val="3DAEFF"/>
                </a:solidFill>
                <a:latin typeface="맑은 고딕" panose="020B0503020000020004" pitchFamily="50" charset="-127"/>
              </a:rPr>
              <a:t>기록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F7DB554-C968-F251-FE37-02223FD3E255}"/>
              </a:ext>
            </a:extLst>
          </p:cNvPr>
          <p:cNvSpPr txBox="1"/>
          <p:nvPr/>
        </p:nvSpPr>
        <p:spPr>
          <a:xfrm>
            <a:off x="3352800" y="2184400"/>
            <a:ext cx="7772400" cy="176972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ko-KR" altLang="en-US" sz="1150">
                <a:solidFill>
                  <a:srgbClr val="E9EDF6"/>
                </a:solidFill>
                <a:latin typeface="맑은 고딕" panose="020B0503020000020004" pitchFamily="50" charset="-127"/>
              </a:rPr>
              <a:t>사상 최대 </a:t>
            </a:r>
            <a:r>
              <a:rPr lang="en-US" altLang="ko-KR" sz="1150">
                <a:solidFill>
                  <a:srgbClr val="E9EDF6"/>
                </a:solidFill>
                <a:latin typeface="맑은 고딕" panose="020B0503020000020004" pitchFamily="50" charset="-127"/>
              </a:rPr>
              <a:t>$75B IPO·</a:t>
            </a:r>
            <a:r>
              <a:rPr lang="ko-KR" altLang="en-US" sz="1150">
                <a:solidFill>
                  <a:srgbClr val="E9EDF6"/>
                </a:solidFill>
                <a:latin typeface="맑은 고딕" panose="020B0503020000020004" pitchFamily="50" charset="-127"/>
              </a:rPr>
              <a:t>첫날 </a:t>
            </a:r>
            <a:r>
              <a:rPr lang="en-US" altLang="ko-KR" sz="1150">
                <a:solidFill>
                  <a:srgbClr val="E9EDF6"/>
                </a:solidFill>
                <a:latin typeface="맑은 고딕" panose="020B0503020000020004" pitchFamily="50" charset="-127"/>
              </a:rPr>
              <a:t>+19%·</a:t>
            </a:r>
            <a:r>
              <a:rPr lang="ko-KR" altLang="en-US" sz="1150">
                <a:solidFill>
                  <a:srgbClr val="E9EDF6"/>
                </a:solidFill>
                <a:latin typeface="맑은 고딕" panose="020B0503020000020004" pitchFamily="50" charset="-127"/>
              </a:rPr>
              <a:t>시총 </a:t>
            </a:r>
            <a:r>
              <a:rPr lang="en-US" altLang="ko-KR" sz="1150">
                <a:solidFill>
                  <a:srgbClr val="E9EDF6"/>
                </a:solidFill>
                <a:latin typeface="맑은 고딕" panose="020B0503020000020004" pitchFamily="50" charset="-127"/>
              </a:rPr>
              <a:t>~$2.2</a:t>
            </a:r>
            <a:r>
              <a:rPr lang="ko-KR" altLang="en-US" sz="1150">
                <a:solidFill>
                  <a:srgbClr val="E9EDF6"/>
                </a:solidFill>
                <a:latin typeface="맑은 고딕" panose="020B0503020000020004" pitchFamily="50" charset="-127"/>
              </a:rPr>
              <a:t>조 </a:t>
            </a:r>
            <a:r>
              <a:rPr lang="en-US" altLang="ko-KR" sz="1150">
                <a:solidFill>
                  <a:srgbClr val="E9EDF6"/>
                </a:solidFill>
                <a:latin typeface="맑은 고딕" panose="020B0503020000020004" pitchFamily="50" charset="-127"/>
              </a:rPr>
              <a:t>— </a:t>
            </a:r>
            <a:r>
              <a:rPr lang="ko-KR" altLang="en-US" sz="1150">
                <a:solidFill>
                  <a:srgbClr val="E9EDF6"/>
                </a:solidFill>
                <a:latin typeface="맑은 고딕" panose="020B0503020000020004" pitchFamily="50" charset="-127"/>
              </a:rPr>
              <a:t>데뷔 자체가 역사</a:t>
            </a:r>
            <a:r>
              <a:rPr lang="en-US" altLang="ko-KR" sz="1150">
                <a:solidFill>
                  <a:srgbClr val="E9EDF6"/>
                </a:solidFill>
                <a:latin typeface="맑은 고딕" panose="020B0503020000020004" pitchFamily="50" charset="-127"/>
              </a:rPr>
              <a:t>.</a:t>
            </a:r>
            <a:endParaRPr lang="ko-KR" altLang="en-US" sz="1150">
              <a:solidFill>
                <a:srgbClr val="E9EDF6"/>
              </a:solidFill>
              <a:latin typeface="맑은 고딕" panose="020B0503020000020004" pitchFamily="50" charset="-127"/>
            </a:endParaRPr>
          </a:p>
        </p:txBody>
      </p:sp>
      <p:sp>
        <p:nvSpPr>
          <p:cNvPr id="8" name="직사각형 7">
            <a:extLst>
              <a:ext uri="{FF2B5EF4-FFF2-40B4-BE49-F238E27FC236}">
                <a16:creationId xmlns:a16="http://schemas.microsoft.com/office/drawing/2014/main" id="{232CF8EC-D14D-53EE-3BD1-A9A61ADCF76C}"/>
              </a:ext>
            </a:extLst>
          </p:cNvPr>
          <p:cNvSpPr/>
          <p:nvPr/>
        </p:nvSpPr>
        <p:spPr>
          <a:xfrm>
            <a:off x="812800" y="3048000"/>
            <a:ext cx="10566400" cy="863600"/>
          </a:xfrm>
          <a:prstGeom prst="rect">
            <a:avLst/>
          </a:prstGeom>
          <a:solidFill>
            <a:srgbClr val="151C2E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직사각형 8">
            <a:extLst>
              <a:ext uri="{FF2B5EF4-FFF2-40B4-BE49-F238E27FC236}">
                <a16:creationId xmlns:a16="http://schemas.microsoft.com/office/drawing/2014/main" id="{E93F93BA-A6A6-A199-8AA5-9ABDEBDE6FCC}"/>
              </a:ext>
            </a:extLst>
          </p:cNvPr>
          <p:cNvSpPr/>
          <p:nvPr/>
        </p:nvSpPr>
        <p:spPr>
          <a:xfrm>
            <a:off x="812800" y="3048000"/>
            <a:ext cx="50800" cy="863600"/>
          </a:xfrm>
          <a:prstGeom prst="rect">
            <a:avLst/>
          </a:prstGeom>
          <a:solidFill>
            <a:srgbClr val="3DAEFF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983315B-119C-1CF2-30B0-03D4F93BB3C8}"/>
              </a:ext>
            </a:extLst>
          </p:cNvPr>
          <p:cNvSpPr txBox="1"/>
          <p:nvPr/>
        </p:nvSpPr>
        <p:spPr>
          <a:xfrm>
            <a:off x="1066800" y="3225800"/>
            <a:ext cx="2032000" cy="230832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ko-KR" altLang="en-US" sz="1500" b="1">
                <a:solidFill>
                  <a:srgbClr val="3DAEFF"/>
                </a:solidFill>
                <a:latin typeface="맑은 고딕" panose="020B0503020000020004" pitchFamily="50" charset="-127"/>
              </a:rPr>
              <a:t>펀더멘털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C87AAE7-D9F7-6B16-3415-6E107E9C81FE}"/>
              </a:ext>
            </a:extLst>
          </p:cNvPr>
          <p:cNvSpPr txBox="1"/>
          <p:nvPr/>
        </p:nvSpPr>
        <p:spPr>
          <a:xfrm>
            <a:off x="3352800" y="3200400"/>
            <a:ext cx="7772400" cy="176972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altLang="ko-KR" sz="1150">
                <a:solidFill>
                  <a:srgbClr val="E9EDF6"/>
                </a:solidFill>
                <a:latin typeface="맑은 고딕" panose="020B0503020000020004" pitchFamily="50" charset="-127"/>
              </a:rPr>
              <a:t>Starlink </a:t>
            </a:r>
            <a:r>
              <a:rPr lang="ko-KR" altLang="en-US" sz="1150">
                <a:solidFill>
                  <a:srgbClr val="E9EDF6"/>
                </a:solidFill>
                <a:latin typeface="맑은 고딕" panose="020B0503020000020004" pitchFamily="50" charset="-127"/>
              </a:rPr>
              <a:t>흑자 엔진</a:t>
            </a:r>
            <a:r>
              <a:rPr lang="en-US" altLang="ko-KR" sz="1150">
                <a:solidFill>
                  <a:srgbClr val="E9EDF6"/>
                </a:solidFill>
                <a:latin typeface="맑은 고딕" panose="020B0503020000020004" pitchFamily="50" charset="-127"/>
              </a:rPr>
              <a:t>(</a:t>
            </a:r>
            <a:r>
              <a:rPr lang="ko-KR" altLang="en-US" sz="1150">
                <a:solidFill>
                  <a:srgbClr val="E9EDF6"/>
                </a:solidFill>
                <a:latin typeface="맑은 고딕" panose="020B0503020000020004" pitchFamily="50" charset="-127"/>
              </a:rPr>
              <a:t>매출 </a:t>
            </a:r>
            <a:r>
              <a:rPr lang="en-US" altLang="ko-KR" sz="1150">
                <a:solidFill>
                  <a:srgbClr val="E9EDF6"/>
                </a:solidFill>
                <a:latin typeface="맑은 고딕" panose="020B0503020000020004" pitchFamily="50" charset="-127"/>
              </a:rPr>
              <a:t>+48%)</a:t>
            </a:r>
            <a:r>
              <a:rPr lang="ko-KR" altLang="en-US" sz="1150">
                <a:solidFill>
                  <a:srgbClr val="E9EDF6"/>
                </a:solidFill>
                <a:latin typeface="맑은 고딕" panose="020B0503020000020004" pitchFamily="50" charset="-127"/>
              </a:rPr>
              <a:t>이 떠받치고</a:t>
            </a:r>
            <a:r>
              <a:rPr lang="en-US" altLang="ko-KR" sz="1150">
                <a:solidFill>
                  <a:srgbClr val="E9EDF6"/>
                </a:solidFill>
                <a:latin typeface="맑은 고딕" panose="020B0503020000020004" pitchFamily="50" charset="-127"/>
              </a:rPr>
              <a:t>, </a:t>
            </a:r>
            <a:r>
              <a:rPr lang="ko-KR" altLang="en-US" sz="1150">
                <a:solidFill>
                  <a:srgbClr val="E9EDF6"/>
                </a:solidFill>
                <a:latin typeface="맑은 고딕" panose="020B0503020000020004" pitchFamily="50" charset="-127"/>
              </a:rPr>
              <a:t>발사가 토대</a:t>
            </a:r>
            <a:r>
              <a:rPr lang="en-US" altLang="ko-KR" sz="1150">
                <a:solidFill>
                  <a:srgbClr val="E9EDF6"/>
                </a:solidFill>
                <a:latin typeface="맑은 고딕" panose="020B0503020000020004" pitchFamily="50" charset="-127"/>
              </a:rPr>
              <a:t>. </a:t>
            </a:r>
            <a:r>
              <a:rPr lang="ko-KR" altLang="en-US" sz="1150">
                <a:solidFill>
                  <a:srgbClr val="E9EDF6"/>
                </a:solidFill>
                <a:latin typeface="맑은 고딕" panose="020B0503020000020004" pitchFamily="50" charset="-127"/>
              </a:rPr>
              <a:t>단 </a:t>
            </a:r>
            <a:r>
              <a:rPr lang="en-US" altLang="ko-KR" sz="1150">
                <a:solidFill>
                  <a:srgbClr val="E9EDF6"/>
                </a:solidFill>
                <a:latin typeface="맑은 고딕" panose="020B0503020000020004" pitchFamily="50" charset="-127"/>
              </a:rPr>
              <a:t>GAAP</a:t>
            </a:r>
            <a:r>
              <a:rPr lang="ko-KR" altLang="en-US" sz="1150">
                <a:solidFill>
                  <a:srgbClr val="E9EDF6"/>
                </a:solidFill>
                <a:latin typeface="맑은 고딕" panose="020B0503020000020004" pitchFamily="50" charset="-127"/>
              </a:rPr>
              <a:t>는 아직 적자</a:t>
            </a:r>
            <a:r>
              <a:rPr lang="en-US" altLang="ko-KR" sz="1150">
                <a:solidFill>
                  <a:srgbClr val="E9EDF6"/>
                </a:solidFill>
                <a:latin typeface="맑은 고딕" panose="020B0503020000020004" pitchFamily="50" charset="-127"/>
              </a:rPr>
              <a:t>.</a:t>
            </a:r>
            <a:endParaRPr lang="ko-KR" altLang="en-US" sz="1150">
              <a:solidFill>
                <a:srgbClr val="E9EDF6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2" name="직사각형 11">
            <a:extLst>
              <a:ext uri="{FF2B5EF4-FFF2-40B4-BE49-F238E27FC236}">
                <a16:creationId xmlns:a16="http://schemas.microsoft.com/office/drawing/2014/main" id="{5F034381-717F-EA3B-8B36-43CAA0C0C9A1}"/>
              </a:ext>
            </a:extLst>
          </p:cNvPr>
          <p:cNvSpPr/>
          <p:nvPr/>
        </p:nvSpPr>
        <p:spPr>
          <a:xfrm>
            <a:off x="812800" y="4064000"/>
            <a:ext cx="10566400" cy="863600"/>
          </a:xfrm>
          <a:prstGeom prst="rect">
            <a:avLst/>
          </a:prstGeom>
          <a:solidFill>
            <a:srgbClr val="151C2E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" name="직사각형 12">
            <a:extLst>
              <a:ext uri="{FF2B5EF4-FFF2-40B4-BE49-F238E27FC236}">
                <a16:creationId xmlns:a16="http://schemas.microsoft.com/office/drawing/2014/main" id="{984DB9A7-81F9-F42B-E835-939C79A83309}"/>
              </a:ext>
            </a:extLst>
          </p:cNvPr>
          <p:cNvSpPr/>
          <p:nvPr/>
        </p:nvSpPr>
        <p:spPr>
          <a:xfrm>
            <a:off x="812800" y="4064000"/>
            <a:ext cx="50800" cy="863600"/>
          </a:xfrm>
          <a:prstGeom prst="rect">
            <a:avLst/>
          </a:prstGeom>
          <a:solidFill>
            <a:srgbClr val="3DAEFF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95106B85-D855-4FE1-34C9-A011D4D28B98}"/>
              </a:ext>
            </a:extLst>
          </p:cNvPr>
          <p:cNvSpPr txBox="1"/>
          <p:nvPr/>
        </p:nvSpPr>
        <p:spPr>
          <a:xfrm>
            <a:off x="1066800" y="4241800"/>
            <a:ext cx="2032000" cy="230832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ko-KR" altLang="en-US" sz="1500" b="1">
                <a:solidFill>
                  <a:srgbClr val="3DAEFF"/>
                </a:solidFill>
                <a:latin typeface="맑은 고딕" panose="020B0503020000020004" pitchFamily="50" charset="-127"/>
              </a:rPr>
              <a:t>베팅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BF27B837-D8A5-3A50-A345-72455E5DBF72}"/>
              </a:ext>
            </a:extLst>
          </p:cNvPr>
          <p:cNvSpPr txBox="1"/>
          <p:nvPr/>
        </p:nvSpPr>
        <p:spPr>
          <a:xfrm>
            <a:off x="3352800" y="4216400"/>
            <a:ext cx="7772400" cy="176972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ko-KR" altLang="en-US" sz="1150">
                <a:solidFill>
                  <a:srgbClr val="E9EDF6"/>
                </a:solidFill>
                <a:latin typeface="맑은 고딕" panose="020B0503020000020004" pitchFamily="50" charset="-127"/>
              </a:rPr>
              <a:t>가격은 </a:t>
            </a:r>
            <a:r>
              <a:rPr lang="en-US" altLang="ko-KR" sz="1150">
                <a:solidFill>
                  <a:srgbClr val="E9EDF6"/>
                </a:solidFill>
                <a:latin typeface="맑은 고딕" panose="020B0503020000020004" pitchFamily="50" charset="-127"/>
              </a:rPr>
              <a:t>Starship·AI(xAI)</a:t>
            </a:r>
            <a:r>
              <a:rPr lang="ko-KR" altLang="en-US" sz="1150">
                <a:solidFill>
                  <a:srgbClr val="E9EDF6"/>
                </a:solidFill>
                <a:latin typeface="맑은 고딕" panose="020B0503020000020004" pitchFamily="50" charset="-127"/>
              </a:rPr>
              <a:t>의 </a:t>
            </a:r>
            <a:r>
              <a:rPr lang="en-US" altLang="ko-KR" sz="1150">
                <a:solidFill>
                  <a:srgbClr val="E9EDF6"/>
                </a:solidFill>
                <a:latin typeface="맑은 고딕" panose="020B0503020000020004" pitchFamily="50" charset="-127"/>
              </a:rPr>
              <a:t>'</a:t>
            </a:r>
            <a:r>
              <a:rPr lang="ko-KR" altLang="en-US" sz="1150">
                <a:solidFill>
                  <a:srgbClr val="E9EDF6"/>
                </a:solidFill>
                <a:latin typeface="맑은 고딕" panose="020B0503020000020004" pitchFamily="50" charset="-127"/>
              </a:rPr>
              <a:t>미래</a:t>
            </a:r>
            <a:r>
              <a:rPr lang="en-US" altLang="ko-KR" sz="1150">
                <a:solidFill>
                  <a:srgbClr val="E9EDF6"/>
                </a:solidFill>
                <a:latin typeface="맑은 고딕" panose="020B0503020000020004" pitchFamily="50" charset="-127"/>
              </a:rPr>
              <a:t>'</a:t>
            </a:r>
            <a:r>
              <a:rPr lang="ko-KR" altLang="en-US" sz="1150">
                <a:solidFill>
                  <a:srgbClr val="E9EDF6"/>
                </a:solidFill>
                <a:latin typeface="맑은 고딕" panose="020B0503020000020004" pitchFamily="50" charset="-127"/>
              </a:rPr>
              <a:t>를 선반영 </a:t>
            </a:r>
            <a:r>
              <a:rPr lang="en-US" altLang="ko-KR" sz="1150">
                <a:solidFill>
                  <a:srgbClr val="E9EDF6"/>
                </a:solidFill>
                <a:latin typeface="맑은 고딕" panose="020B0503020000020004" pitchFamily="50" charset="-127"/>
              </a:rPr>
              <a:t>— </a:t>
            </a:r>
            <a:r>
              <a:rPr lang="ko-KR" altLang="en-US" sz="1150">
                <a:solidFill>
                  <a:srgbClr val="E9EDF6"/>
                </a:solidFill>
                <a:latin typeface="맑은 고딕" panose="020B0503020000020004" pitchFamily="50" charset="-127"/>
              </a:rPr>
              <a:t>멀티플 </a:t>
            </a:r>
            <a:r>
              <a:rPr lang="en-US" altLang="ko-KR" sz="1150">
                <a:solidFill>
                  <a:srgbClr val="E9EDF6"/>
                </a:solidFill>
                <a:latin typeface="맑은 고딕" panose="020B0503020000020004" pitchFamily="50" charset="-127"/>
              </a:rPr>
              <a:t>118</a:t>
            </a:r>
            <a:r>
              <a:rPr lang="ko-KR" altLang="en-US" sz="1150">
                <a:solidFill>
                  <a:srgbClr val="E9EDF6"/>
                </a:solidFill>
                <a:latin typeface="맑은 고딕" panose="020B0503020000020004" pitchFamily="50" charset="-127"/>
              </a:rPr>
              <a:t>배의 정당화는 실현에 달림</a:t>
            </a:r>
            <a:r>
              <a:rPr lang="en-US" altLang="ko-KR" sz="1150">
                <a:solidFill>
                  <a:srgbClr val="E9EDF6"/>
                </a:solidFill>
                <a:latin typeface="맑은 고딕" panose="020B0503020000020004" pitchFamily="50" charset="-127"/>
              </a:rPr>
              <a:t>.</a:t>
            </a:r>
            <a:endParaRPr lang="ko-KR" altLang="en-US" sz="1150">
              <a:solidFill>
                <a:srgbClr val="E9EDF6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6" name="직사각형 15">
            <a:extLst>
              <a:ext uri="{FF2B5EF4-FFF2-40B4-BE49-F238E27FC236}">
                <a16:creationId xmlns:a16="http://schemas.microsoft.com/office/drawing/2014/main" id="{CF8F9EB0-3138-1155-48B4-377073607B22}"/>
              </a:ext>
            </a:extLst>
          </p:cNvPr>
          <p:cNvSpPr/>
          <p:nvPr/>
        </p:nvSpPr>
        <p:spPr>
          <a:xfrm>
            <a:off x="812800" y="5080000"/>
            <a:ext cx="10566400" cy="863600"/>
          </a:xfrm>
          <a:prstGeom prst="rect">
            <a:avLst/>
          </a:prstGeom>
          <a:solidFill>
            <a:srgbClr val="151C2E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" name="직사각형 16">
            <a:extLst>
              <a:ext uri="{FF2B5EF4-FFF2-40B4-BE49-F238E27FC236}">
                <a16:creationId xmlns:a16="http://schemas.microsoft.com/office/drawing/2014/main" id="{A266E003-EADD-42F9-3C08-542685939789}"/>
              </a:ext>
            </a:extLst>
          </p:cNvPr>
          <p:cNvSpPr/>
          <p:nvPr/>
        </p:nvSpPr>
        <p:spPr>
          <a:xfrm>
            <a:off x="812800" y="5080000"/>
            <a:ext cx="50800" cy="863600"/>
          </a:xfrm>
          <a:prstGeom prst="rect">
            <a:avLst/>
          </a:prstGeom>
          <a:solidFill>
            <a:srgbClr val="3DAEFF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7CDD087E-DE49-EDEB-660B-4B8637006212}"/>
              </a:ext>
            </a:extLst>
          </p:cNvPr>
          <p:cNvSpPr txBox="1"/>
          <p:nvPr/>
        </p:nvSpPr>
        <p:spPr>
          <a:xfrm>
            <a:off x="1066800" y="5257800"/>
            <a:ext cx="2032000" cy="230832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ko-KR" altLang="en-US" sz="1500" b="1">
                <a:solidFill>
                  <a:srgbClr val="3DAEFF"/>
                </a:solidFill>
                <a:latin typeface="맑은 고딕" panose="020B0503020000020004" pitchFamily="50" charset="-127"/>
              </a:rPr>
              <a:t>관점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2E07755E-CC6B-0987-689A-E8B1E7B751C8}"/>
              </a:ext>
            </a:extLst>
          </p:cNvPr>
          <p:cNvSpPr txBox="1"/>
          <p:nvPr/>
        </p:nvSpPr>
        <p:spPr>
          <a:xfrm>
            <a:off x="3352800" y="5232400"/>
            <a:ext cx="7772400" cy="176972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ko-KR" altLang="en-US" sz="1150">
                <a:solidFill>
                  <a:srgbClr val="E9EDF6"/>
                </a:solidFill>
                <a:latin typeface="맑은 고딕" panose="020B0503020000020004" pitchFamily="50" charset="-127"/>
              </a:rPr>
              <a:t>현 실적이 아닌 시나리오를 사는 고변동 성장주</a:t>
            </a:r>
            <a:r>
              <a:rPr lang="en-US" altLang="ko-KR" sz="1150">
                <a:solidFill>
                  <a:srgbClr val="E9EDF6"/>
                </a:solidFill>
                <a:latin typeface="맑은 고딕" panose="020B0503020000020004" pitchFamily="50" charset="-127"/>
              </a:rPr>
              <a:t>. </a:t>
            </a:r>
            <a:r>
              <a:rPr lang="ko-KR" altLang="en-US" sz="1150">
                <a:solidFill>
                  <a:srgbClr val="E9EDF6"/>
                </a:solidFill>
                <a:latin typeface="맑은 고딕" panose="020B0503020000020004" pitchFamily="50" charset="-127"/>
              </a:rPr>
              <a:t>거버넌스는 머스크 통제</a:t>
            </a:r>
            <a:r>
              <a:rPr lang="en-US" altLang="ko-KR" sz="1150">
                <a:solidFill>
                  <a:srgbClr val="E9EDF6"/>
                </a:solidFill>
                <a:latin typeface="맑은 고딕" panose="020B0503020000020004" pitchFamily="50" charset="-127"/>
              </a:rPr>
              <a:t>.</a:t>
            </a:r>
            <a:endParaRPr lang="ko-KR" altLang="en-US" sz="1150">
              <a:solidFill>
                <a:srgbClr val="E9EDF6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0" name="직사각형 19">
            <a:extLst>
              <a:ext uri="{FF2B5EF4-FFF2-40B4-BE49-F238E27FC236}">
                <a16:creationId xmlns:a16="http://schemas.microsoft.com/office/drawing/2014/main" id="{BAA3E8D9-C322-5068-0F59-65657D60F926}"/>
              </a:ext>
            </a:extLst>
          </p:cNvPr>
          <p:cNvSpPr/>
          <p:nvPr/>
        </p:nvSpPr>
        <p:spPr>
          <a:xfrm>
            <a:off x="812800" y="6350000"/>
            <a:ext cx="10566400" cy="12700"/>
          </a:xfrm>
          <a:prstGeom prst="rect">
            <a:avLst/>
          </a:prstGeom>
          <a:solidFill>
            <a:srgbClr val="27304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AD33F532-6CDF-3E48-9A2E-3C51840D89D5}"/>
              </a:ext>
            </a:extLst>
          </p:cNvPr>
          <p:cNvSpPr txBox="1"/>
          <p:nvPr/>
        </p:nvSpPr>
        <p:spPr>
          <a:xfrm>
            <a:off x="812800" y="6426200"/>
            <a:ext cx="9677400" cy="130805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ko-KR" altLang="en-US" sz="850">
                <a:solidFill>
                  <a:srgbClr val="8B95AC"/>
                </a:solidFill>
                <a:latin typeface="맑은 고딕" panose="020B0503020000020004" pitchFamily="50" charset="-127"/>
              </a:rPr>
              <a:t>자료</a:t>
            </a:r>
            <a:r>
              <a:rPr lang="en-US" altLang="ko-KR" sz="850">
                <a:solidFill>
                  <a:srgbClr val="8B95AC"/>
                </a:solidFill>
                <a:latin typeface="맑은 고딕" panose="020B0503020000020004" pitchFamily="50" charset="-127"/>
              </a:rPr>
              <a:t>: S-1 · NPR·CBS·CNBC·Fortune · Morningstar·Via Satellite·Sacra (</a:t>
            </a:r>
            <a:r>
              <a:rPr lang="ko-KR" altLang="en-US" sz="850">
                <a:solidFill>
                  <a:srgbClr val="8B95AC"/>
                </a:solidFill>
                <a:latin typeface="맑은 고딕" panose="020B0503020000020004" pitchFamily="50" charset="-127"/>
              </a:rPr>
              <a:t>기준일 </a:t>
            </a:r>
            <a:r>
              <a:rPr lang="en-US" altLang="ko-KR" sz="850">
                <a:solidFill>
                  <a:srgbClr val="8B95AC"/>
                </a:solidFill>
                <a:latin typeface="맑은 고딕" panose="020B0503020000020004" pitchFamily="50" charset="-127"/>
              </a:rPr>
              <a:t>2026-06-15)</a:t>
            </a:r>
            <a:endParaRPr lang="ko-KR" altLang="en-US" sz="850">
              <a:solidFill>
                <a:srgbClr val="8B95AC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455ECAA6-905B-2644-D77E-8B62948755B1}"/>
              </a:ext>
            </a:extLst>
          </p:cNvPr>
          <p:cNvSpPr txBox="1"/>
          <p:nvPr/>
        </p:nvSpPr>
        <p:spPr>
          <a:xfrm>
            <a:off x="10490200" y="6426200"/>
            <a:ext cx="889000" cy="130805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algn="r"/>
            <a:r>
              <a:rPr lang="en-US" altLang="ko-KR" sz="850">
                <a:solidFill>
                  <a:srgbClr val="8B95AC"/>
                </a:solidFill>
                <a:latin typeface="맑은 고딕" panose="020B0503020000020004" pitchFamily="50" charset="-127"/>
              </a:rPr>
              <a:t>29 / 30</a:t>
            </a:r>
            <a:endParaRPr lang="ko-KR" altLang="en-US" sz="850">
              <a:solidFill>
                <a:srgbClr val="8B95AC"/>
              </a:solidFill>
              <a:latin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4212196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0E1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195763E-7D70-C489-5582-2A63575D0D8E}"/>
              </a:ext>
            </a:extLst>
          </p:cNvPr>
          <p:cNvSpPr txBox="1"/>
          <p:nvPr/>
        </p:nvSpPr>
        <p:spPr>
          <a:xfrm>
            <a:off x="812800" y="584200"/>
            <a:ext cx="1712007" cy="161583"/>
          </a:xfrm>
          <a:prstGeom prst="rect">
            <a:avLst/>
          </a:prstGeom>
          <a:solidFill>
            <a:srgbClr val="3DAEFF"/>
          </a:solidFill>
        </p:spPr>
        <p:txBody>
          <a:bodyPr vert="horz" wrap="none" lIns="139700" tIns="0" rIns="139700" bIns="0" rtlCol="0">
            <a:spAutoFit/>
          </a:bodyPr>
          <a:lstStyle/>
          <a:p>
            <a:r>
              <a:rPr lang="en-US" altLang="ko-KR" sz="1050" b="1">
                <a:solidFill>
                  <a:srgbClr val="06080F"/>
                </a:solidFill>
                <a:latin typeface="맑은 고딕" panose="020B0503020000020004" pitchFamily="50" charset="-127"/>
              </a:rPr>
              <a:t>COMPANY OVERVIEW</a:t>
            </a:r>
            <a:endParaRPr lang="ko-KR" altLang="en-US" sz="1050" b="1">
              <a:solidFill>
                <a:srgbClr val="06080F"/>
              </a:solidFill>
              <a:latin typeface="맑은 고딕" panose="020B0503020000020004" pitchFamily="50" charset="-127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2BCA022-3859-C7D3-7CAC-0331C9A7DECC}"/>
              </a:ext>
            </a:extLst>
          </p:cNvPr>
          <p:cNvSpPr txBox="1"/>
          <p:nvPr/>
        </p:nvSpPr>
        <p:spPr>
          <a:xfrm>
            <a:off x="812800" y="914400"/>
            <a:ext cx="10566400" cy="384721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2500" b="1">
                <a:solidFill>
                  <a:srgbClr val="E9EDF6"/>
                </a:solidFill>
                <a:latin typeface="맑은 고딕" panose="020B0503020000020004" pitchFamily="50" charset="-127"/>
              </a:rPr>
              <a:t>재사용 로켓에서 위성 인터넷</a:t>
            </a:r>
            <a:r>
              <a:rPr lang="en-US" altLang="ko-KR" sz="2500" b="1">
                <a:solidFill>
                  <a:srgbClr val="E9EDF6"/>
                </a:solidFill>
                <a:latin typeface="맑은 고딕" panose="020B0503020000020004" pitchFamily="50" charset="-127"/>
              </a:rPr>
              <a:t>·AI</a:t>
            </a:r>
            <a:r>
              <a:rPr lang="ko-KR" altLang="en-US" sz="2500" b="1">
                <a:solidFill>
                  <a:srgbClr val="E9EDF6"/>
                </a:solidFill>
                <a:latin typeface="맑은 고딕" panose="020B0503020000020004" pitchFamily="50" charset="-127"/>
              </a:rPr>
              <a:t>까지 </a:t>
            </a:r>
            <a:r>
              <a:rPr lang="en-US" altLang="ko-KR" sz="2500" b="1">
                <a:solidFill>
                  <a:srgbClr val="E9EDF6"/>
                </a:solidFill>
                <a:latin typeface="맑은 고딕" panose="020B0503020000020004" pitchFamily="50" charset="-127"/>
              </a:rPr>
              <a:t>— </a:t>
            </a:r>
            <a:r>
              <a:rPr lang="ko-KR" altLang="en-US" sz="2500" b="1">
                <a:solidFill>
                  <a:srgbClr val="E9EDF6"/>
                </a:solidFill>
                <a:latin typeface="맑은 고딕" panose="020B0503020000020004" pitchFamily="50" charset="-127"/>
              </a:rPr>
              <a:t>수직 통합 우주 기업</a:t>
            </a:r>
          </a:p>
        </p:txBody>
      </p:sp>
      <p:sp>
        <p:nvSpPr>
          <p:cNvPr id="4" name="직사각형 3">
            <a:extLst>
              <a:ext uri="{FF2B5EF4-FFF2-40B4-BE49-F238E27FC236}">
                <a16:creationId xmlns:a16="http://schemas.microsoft.com/office/drawing/2014/main" id="{13A6AC36-0DCB-5734-6C84-7962B37F5785}"/>
              </a:ext>
            </a:extLst>
          </p:cNvPr>
          <p:cNvSpPr/>
          <p:nvPr/>
        </p:nvSpPr>
        <p:spPr>
          <a:xfrm>
            <a:off x="812800" y="2032000"/>
            <a:ext cx="2328672" cy="1066800"/>
          </a:xfrm>
          <a:prstGeom prst="rect">
            <a:avLst/>
          </a:prstGeom>
          <a:solidFill>
            <a:srgbClr val="151C2E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E680843-F0A6-5FC7-11D0-17B3450F609A}"/>
              </a:ext>
            </a:extLst>
          </p:cNvPr>
          <p:cNvSpPr txBox="1"/>
          <p:nvPr/>
        </p:nvSpPr>
        <p:spPr>
          <a:xfrm>
            <a:off x="1016000" y="2209800"/>
            <a:ext cx="1922272" cy="33855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altLang="ko-KR" sz="2200" b="1">
                <a:solidFill>
                  <a:srgbClr val="3DAEFF"/>
                </a:solidFill>
                <a:latin typeface="맑은 고딕" panose="020B0503020000020004" pitchFamily="50" charset="-127"/>
              </a:rPr>
              <a:t>2002</a:t>
            </a:r>
            <a:endParaRPr lang="ko-KR" altLang="en-US" sz="2200" b="1">
              <a:solidFill>
                <a:srgbClr val="3DAEFF"/>
              </a:solidFill>
              <a:latin typeface="맑은 고딕" panose="020B0503020000020004" pitchFamily="50" charset="-127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6683BC5-8235-B659-2FCF-90E54497FC19}"/>
              </a:ext>
            </a:extLst>
          </p:cNvPr>
          <p:cNvSpPr txBox="1"/>
          <p:nvPr/>
        </p:nvSpPr>
        <p:spPr>
          <a:xfrm>
            <a:off x="1016000" y="2717800"/>
            <a:ext cx="1922272" cy="161583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050">
                <a:solidFill>
                  <a:srgbClr val="8B95AC"/>
                </a:solidFill>
                <a:latin typeface="맑은 고딕" panose="020B0503020000020004" pitchFamily="50" charset="-127"/>
              </a:rPr>
              <a:t>설립</a:t>
            </a:r>
          </a:p>
        </p:txBody>
      </p:sp>
      <p:sp>
        <p:nvSpPr>
          <p:cNvPr id="7" name="직사각형 6">
            <a:extLst>
              <a:ext uri="{FF2B5EF4-FFF2-40B4-BE49-F238E27FC236}">
                <a16:creationId xmlns:a16="http://schemas.microsoft.com/office/drawing/2014/main" id="{A37311C9-2DA2-DAFD-9A93-C53CCC7755FE}"/>
              </a:ext>
            </a:extLst>
          </p:cNvPr>
          <p:cNvSpPr/>
          <p:nvPr/>
        </p:nvSpPr>
        <p:spPr>
          <a:xfrm>
            <a:off x="3344672" y="2032000"/>
            <a:ext cx="2328672" cy="1066800"/>
          </a:xfrm>
          <a:prstGeom prst="rect">
            <a:avLst/>
          </a:prstGeom>
          <a:solidFill>
            <a:srgbClr val="151C2E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5536B0A-6D0E-BD0D-E284-CF4F6CB13D8A}"/>
              </a:ext>
            </a:extLst>
          </p:cNvPr>
          <p:cNvSpPr txBox="1"/>
          <p:nvPr/>
        </p:nvSpPr>
        <p:spPr>
          <a:xfrm>
            <a:off x="3547872" y="2209800"/>
            <a:ext cx="1922272" cy="33855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ko-KR" altLang="en-US" sz="2200" b="1">
                <a:solidFill>
                  <a:srgbClr val="3DAEFF"/>
                </a:solidFill>
                <a:latin typeface="맑은 고딕" panose="020B0503020000020004" pitchFamily="50" charset="-127"/>
              </a:rPr>
              <a:t>일론 머스크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B7D0666-AD4B-8029-AB38-35C34D373D17}"/>
              </a:ext>
            </a:extLst>
          </p:cNvPr>
          <p:cNvSpPr txBox="1"/>
          <p:nvPr/>
        </p:nvSpPr>
        <p:spPr>
          <a:xfrm>
            <a:off x="3547872" y="2717800"/>
            <a:ext cx="1922272" cy="161583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1050">
                <a:solidFill>
                  <a:srgbClr val="8B95AC"/>
                </a:solidFill>
                <a:latin typeface="맑은 고딕" panose="020B0503020000020004" pitchFamily="50" charset="-127"/>
              </a:rPr>
              <a:t>CEO </a:t>
            </a:r>
            <a:r>
              <a:rPr lang="ko-KR" altLang="en-US" sz="1050">
                <a:solidFill>
                  <a:srgbClr val="8B95AC"/>
                </a:solidFill>
                <a:latin typeface="맑은 고딕" panose="020B0503020000020004" pitchFamily="50" charset="-127"/>
              </a:rPr>
              <a:t>겸 </a:t>
            </a:r>
            <a:r>
              <a:rPr lang="en-US" altLang="ko-KR" sz="1050">
                <a:solidFill>
                  <a:srgbClr val="8B95AC"/>
                </a:solidFill>
                <a:latin typeface="맑은 고딕" panose="020B0503020000020004" pitchFamily="50" charset="-127"/>
              </a:rPr>
              <a:t>CTO</a:t>
            </a:r>
            <a:endParaRPr lang="ko-KR" altLang="en-US" sz="1050">
              <a:solidFill>
                <a:srgbClr val="8B95AC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0" name="직사각형 9">
            <a:extLst>
              <a:ext uri="{FF2B5EF4-FFF2-40B4-BE49-F238E27FC236}">
                <a16:creationId xmlns:a16="http://schemas.microsoft.com/office/drawing/2014/main" id="{EE42AC3D-3ABA-3772-826E-9648C3D9ECB1}"/>
              </a:ext>
            </a:extLst>
          </p:cNvPr>
          <p:cNvSpPr/>
          <p:nvPr/>
        </p:nvSpPr>
        <p:spPr>
          <a:xfrm>
            <a:off x="812800" y="3276600"/>
            <a:ext cx="2328672" cy="1066800"/>
          </a:xfrm>
          <a:prstGeom prst="rect">
            <a:avLst/>
          </a:prstGeom>
          <a:solidFill>
            <a:srgbClr val="151C2E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786180B-D8E5-E86F-992E-20729AEABA94}"/>
              </a:ext>
            </a:extLst>
          </p:cNvPr>
          <p:cNvSpPr txBox="1"/>
          <p:nvPr/>
        </p:nvSpPr>
        <p:spPr>
          <a:xfrm>
            <a:off x="1016000" y="3454400"/>
            <a:ext cx="1922272" cy="33855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altLang="ko-KR" sz="2200" b="1">
                <a:solidFill>
                  <a:srgbClr val="3DAEFF"/>
                </a:solidFill>
                <a:latin typeface="맑은 고딕" panose="020B0503020000020004" pitchFamily="50" charset="-127"/>
              </a:rPr>
              <a:t>Starbase, TX</a:t>
            </a:r>
            <a:endParaRPr lang="ko-KR" altLang="en-US" sz="2200" b="1">
              <a:solidFill>
                <a:srgbClr val="3DAEFF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D5629A6-E8CA-8218-BA0B-EE032F53D4B7}"/>
              </a:ext>
            </a:extLst>
          </p:cNvPr>
          <p:cNvSpPr txBox="1"/>
          <p:nvPr/>
        </p:nvSpPr>
        <p:spPr>
          <a:xfrm>
            <a:off x="1016000" y="3962400"/>
            <a:ext cx="1922272" cy="161583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050">
                <a:solidFill>
                  <a:srgbClr val="8B95AC"/>
                </a:solidFill>
                <a:latin typeface="맑은 고딕" panose="020B0503020000020004" pitchFamily="50" charset="-127"/>
              </a:rPr>
              <a:t>본사</a:t>
            </a:r>
          </a:p>
        </p:txBody>
      </p:sp>
      <p:sp>
        <p:nvSpPr>
          <p:cNvPr id="13" name="직사각형 12">
            <a:extLst>
              <a:ext uri="{FF2B5EF4-FFF2-40B4-BE49-F238E27FC236}">
                <a16:creationId xmlns:a16="http://schemas.microsoft.com/office/drawing/2014/main" id="{ABC59F3A-AAB5-5030-B173-CB85A29D4EC6}"/>
              </a:ext>
            </a:extLst>
          </p:cNvPr>
          <p:cNvSpPr/>
          <p:nvPr/>
        </p:nvSpPr>
        <p:spPr>
          <a:xfrm>
            <a:off x="3344672" y="3276600"/>
            <a:ext cx="2328672" cy="1066800"/>
          </a:xfrm>
          <a:prstGeom prst="rect">
            <a:avLst/>
          </a:prstGeom>
          <a:solidFill>
            <a:srgbClr val="151C2E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C006754-4AD0-6671-FCC5-2519E5D45629}"/>
              </a:ext>
            </a:extLst>
          </p:cNvPr>
          <p:cNvSpPr txBox="1"/>
          <p:nvPr/>
        </p:nvSpPr>
        <p:spPr>
          <a:xfrm>
            <a:off x="3547872" y="3454400"/>
            <a:ext cx="1922272" cy="33855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altLang="ko-KR" sz="2200" b="1">
                <a:solidFill>
                  <a:srgbClr val="3DAEFF"/>
                </a:solidFill>
                <a:latin typeface="맑은 고딕" panose="020B0503020000020004" pitchFamily="50" charset="-127"/>
              </a:rPr>
              <a:t>13,000+</a:t>
            </a:r>
            <a:endParaRPr lang="ko-KR" altLang="en-US" sz="2200" b="1">
              <a:solidFill>
                <a:srgbClr val="3DAEFF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F7EF464-2F8B-D166-518B-2F3F84BFF165}"/>
              </a:ext>
            </a:extLst>
          </p:cNvPr>
          <p:cNvSpPr txBox="1"/>
          <p:nvPr/>
        </p:nvSpPr>
        <p:spPr>
          <a:xfrm>
            <a:off x="3547872" y="3962400"/>
            <a:ext cx="1922272" cy="161583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050">
                <a:solidFill>
                  <a:srgbClr val="8B95AC"/>
                </a:solidFill>
                <a:latin typeface="맑은 고딕" panose="020B0503020000020004" pitchFamily="50" charset="-127"/>
              </a:rPr>
              <a:t>임직원 </a:t>
            </a:r>
            <a:r>
              <a:rPr lang="en-US" altLang="ko-KR" sz="1050">
                <a:solidFill>
                  <a:srgbClr val="8B95AC"/>
                </a:solidFill>
                <a:latin typeface="맑은 고딕" panose="020B0503020000020004" pitchFamily="50" charset="-127"/>
              </a:rPr>
              <a:t>(</a:t>
            </a:r>
            <a:r>
              <a:rPr lang="ko-KR" altLang="en-US" sz="1050">
                <a:solidFill>
                  <a:srgbClr val="8B95AC"/>
                </a:solidFill>
                <a:latin typeface="맑은 고딕" panose="020B0503020000020004" pitchFamily="50" charset="-127"/>
              </a:rPr>
              <a:t>추정</a:t>
            </a:r>
            <a:r>
              <a:rPr lang="en-US" altLang="ko-KR" sz="1050">
                <a:solidFill>
                  <a:srgbClr val="8B95AC"/>
                </a:solidFill>
                <a:latin typeface="맑은 고딕" panose="020B0503020000020004" pitchFamily="50" charset="-127"/>
              </a:rPr>
              <a:t>)</a:t>
            </a:r>
            <a:endParaRPr lang="ko-KR" altLang="en-US" sz="1050">
              <a:solidFill>
                <a:srgbClr val="8B95AC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61E8F432-8B37-C2D2-9BD5-54CDFCBB8CFC}"/>
              </a:ext>
            </a:extLst>
          </p:cNvPr>
          <p:cNvSpPr txBox="1"/>
          <p:nvPr/>
        </p:nvSpPr>
        <p:spPr>
          <a:xfrm>
            <a:off x="6248400" y="2006600"/>
            <a:ext cx="5130800" cy="200055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300" b="1">
                <a:solidFill>
                  <a:srgbClr val="E9EDF6"/>
                </a:solidFill>
                <a:latin typeface="맑은 고딕" panose="020B0503020000020004" pitchFamily="50" charset="-127"/>
              </a:rPr>
              <a:t>주요 제품</a:t>
            </a:r>
            <a:r>
              <a:rPr lang="en-US" altLang="ko-KR" sz="1300" b="1">
                <a:solidFill>
                  <a:srgbClr val="E9EDF6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1300" b="1">
                <a:solidFill>
                  <a:srgbClr val="E9EDF6"/>
                </a:solidFill>
                <a:latin typeface="맑은 고딕" panose="020B0503020000020004" pitchFamily="50" charset="-127"/>
              </a:rPr>
              <a:t>서비스</a:t>
            </a:r>
          </a:p>
        </p:txBody>
      </p:sp>
      <p:sp>
        <p:nvSpPr>
          <p:cNvPr id="17" name="직사각형 16">
            <a:extLst>
              <a:ext uri="{FF2B5EF4-FFF2-40B4-BE49-F238E27FC236}">
                <a16:creationId xmlns:a16="http://schemas.microsoft.com/office/drawing/2014/main" id="{8A8094E3-CF6F-846F-463F-6D800F4C8525}"/>
              </a:ext>
            </a:extLst>
          </p:cNvPr>
          <p:cNvSpPr/>
          <p:nvPr/>
        </p:nvSpPr>
        <p:spPr>
          <a:xfrm>
            <a:off x="6248400" y="2451100"/>
            <a:ext cx="88900" cy="88900"/>
          </a:xfrm>
          <a:prstGeom prst="rect">
            <a:avLst/>
          </a:prstGeom>
          <a:solidFill>
            <a:srgbClr val="3DAEFF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8691490D-15D8-1B18-E4B1-9612F9D8E388}"/>
              </a:ext>
            </a:extLst>
          </p:cNvPr>
          <p:cNvSpPr txBox="1"/>
          <p:nvPr/>
        </p:nvSpPr>
        <p:spPr>
          <a:xfrm>
            <a:off x="6451600" y="2387600"/>
            <a:ext cx="4927600" cy="176972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1150">
                <a:solidFill>
                  <a:srgbClr val="E9EDF6"/>
                </a:solidFill>
                <a:latin typeface="맑은 고딕" panose="020B0503020000020004" pitchFamily="50" charset="-127"/>
              </a:rPr>
              <a:t>Falcon 9 · Falcon Heavy — </a:t>
            </a:r>
            <a:r>
              <a:rPr lang="ko-KR" altLang="en-US" sz="1150">
                <a:solidFill>
                  <a:srgbClr val="E9EDF6"/>
                </a:solidFill>
                <a:latin typeface="맑은 고딕" panose="020B0503020000020004" pitchFamily="50" charset="-127"/>
              </a:rPr>
              <a:t>재사용 발사체</a:t>
            </a:r>
          </a:p>
        </p:txBody>
      </p:sp>
      <p:sp>
        <p:nvSpPr>
          <p:cNvPr id="19" name="직사각형 18">
            <a:extLst>
              <a:ext uri="{FF2B5EF4-FFF2-40B4-BE49-F238E27FC236}">
                <a16:creationId xmlns:a16="http://schemas.microsoft.com/office/drawing/2014/main" id="{69FE093C-367D-B744-72F7-5DD64354E153}"/>
              </a:ext>
            </a:extLst>
          </p:cNvPr>
          <p:cNvSpPr/>
          <p:nvPr/>
        </p:nvSpPr>
        <p:spPr>
          <a:xfrm>
            <a:off x="6248400" y="2832100"/>
            <a:ext cx="88900" cy="88900"/>
          </a:xfrm>
          <a:prstGeom prst="rect">
            <a:avLst/>
          </a:prstGeom>
          <a:solidFill>
            <a:srgbClr val="3DAEFF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B132716D-84D7-60ED-AF2D-EE54B9C8C86C}"/>
              </a:ext>
            </a:extLst>
          </p:cNvPr>
          <p:cNvSpPr txBox="1"/>
          <p:nvPr/>
        </p:nvSpPr>
        <p:spPr>
          <a:xfrm>
            <a:off x="6451600" y="2768600"/>
            <a:ext cx="4927600" cy="176972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1150">
                <a:solidFill>
                  <a:srgbClr val="E9EDF6"/>
                </a:solidFill>
                <a:latin typeface="맑은 고딕" panose="020B0503020000020004" pitchFamily="50" charset="-127"/>
              </a:rPr>
              <a:t>Dragon — </a:t>
            </a:r>
            <a:r>
              <a:rPr lang="ko-KR" altLang="en-US" sz="1150">
                <a:solidFill>
                  <a:srgbClr val="E9EDF6"/>
                </a:solidFill>
                <a:latin typeface="맑은 고딕" panose="020B0503020000020004" pitchFamily="50" charset="-127"/>
              </a:rPr>
              <a:t>화물</a:t>
            </a:r>
            <a:r>
              <a:rPr lang="en-US" altLang="ko-KR" sz="1150">
                <a:solidFill>
                  <a:srgbClr val="E9EDF6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1150">
                <a:solidFill>
                  <a:srgbClr val="E9EDF6"/>
                </a:solidFill>
                <a:latin typeface="맑은 고딕" panose="020B0503020000020004" pitchFamily="50" charset="-127"/>
              </a:rPr>
              <a:t>유인 우주선</a:t>
            </a:r>
          </a:p>
        </p:txBody>
      </p:sp>
      <p:sp>
        <p:nvSpPr>
          <p:cNvPr id="21" name="직사각형 20">
            <a:extLst>
              <a:ext uri="{FF2B5EF4-FFF2-40B4-BE49-F238E27FC236}">
                <a16:creationId xmlns:a16="http://schemas.microsoft.com/office/drawing/2014/main" id="{ED418F9A-CF1E-E275-1393-7884DB2F894E}"/>
              </a:ext>
            </a:extLst>
          </p:cNvPr>
          <p:cNvSpPr/>
          <p:nvPr/>
        </p:nvSpPr>
        <p:spPr>
          <a:xfrm>
            <a:off x="6248400" y="3213100"/>
            <a:ext cx="88900" cy="88900"/>
          </a:xfrm>
          <a:prstGeom prst="rect">
            <a:avLst/>
          </a:prstGeom>
          <a:solidFill>
            <a:srgbClr val="3DAEFF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097A8DB8-0124-BC0F-1E09-23428E2C1CE0}"/>
              </a:ext>
            </a:extLst>
          </p:cNvPr>
          <p:cNvSpPr txBox="1"/>
          <p:nvPr/>
        </p:nvSpPr>
        <p:spPr>
          <a:xfrm>
            <a:off x="6451600" y="3149600"/>
            <a:ext cx="4927600" cy="176972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1150">
                <a:solidFill>
                  <a:srgbClr val="E9EDF6"/>
                </a:solidFill>
                <a:latin typeface="맑은 고딕" panose="020B0503020000020004" pitchFamily="50" charset="-127"/>
              </a:rPr>
              <a:t>Starship · Super Heavy — </a:t>
            </a:r>
            <a:r>
              <a:rPr lang="ko-KR" altLang="en-US" sz="1150">
                <a:solidFill>
                  <a:srgbClr val="E9EDF6"/>
                </a:solidFill>
                <a:latin typeface="맑은 고딕" panose="020B0503020000020004" pitchFamily="50" charset="-127"/>
              </a:rPr>
              <a:t>차세대 완전재사용</a:t>
            </a:r>
          </a:p>
        </p:txBody>
      </p:sp>
      <p:sp>
        <p:nvSpPr>
          <p:cNvPr id="23" name="직사각형 22">
            <a:extLst>
              <a:ext uri="{FF2B5EF4-FFF2-40B4-BE49-F238E27FC236}">
                <a16:creationId xmlns:a16="http://schemas.microsoft.com/office/drawing/2014/main" id="{C7A61C24-A446-964C-8EDC-611FC01EBA6A}"/>
              </a:ext>
            </a:extLst>
          </p:cNvPr>
          <p:cNvSpPr/>
          <p:nvPr/>
        </p:nvSpPr>
        <p:spPr>
          <a:xfrm>
            <a:off x="6248400" y="3594100"/>
            <a:ext cx="88900" cy="88900"/>
          </a:xfrm>
          <a:prstGeom prst="rect">
            <a:avLst/>
          </a:prstGeom>
          <a:solidFill>
            <a:srgbClr val="3DAEFF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6079F8FA-6861-6438-4E38-B4D02D9618C5}"/>
              </a:ext>
            </a:extLst>
          </p:cNvPr>
          <p:cNvSpPr txBox="1"/>
          <p:nvPr/>
        </p:nvSpPr>
        <p:spPr>
          <a:xfrm>
            <a:off x="6451600" y="3530600"/>
            <a:ext cx="4927600" cy="176972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1150">
                <a:solidFill>
                  <a:srgbClr val="E9EDF6"/>
                </a:solidFill>
                <a:latin typeface="맑은 고딕" panose="020B0503020000020004" pitchFamily="50" charset="-127"/>
              </a:rPr>
              <a:t>Starlink — LEO </a:t>
            </a:r>
            <a:r>
              <a:rPr lang="ko-KR" altLang="en-US" sz="1150">
                <a:solidFill>
                  <a:srgbClr val="E9EDF6"/>
                </a:solidFill>
                <a:latin typeface="맑은 고딕" panose="020B0503020000020004" pitchFamily="50" charset="-127"/>
              </a:rPr>
              <a:t>위성 인터넷</a:t>
            </a:r>
          </a:p>
        </p:txBody>
      </p:sp>
      <p:sp>
        <p:nvSpPr>
          <p:cNvPr id="25" name="직사각형 24">
            <a:extLst>
              <a:ext uri="{FF2B5EF4-FFF2-40B4-BE49-F238E27FC236}">
                <a16:creationId xmlns:a16="http://schemas.microsoft.com/office/drawing/2014/main" id="{34B9CE1E-4EC6-C1DD-2419-F35A4FE6C3D3}"/>
              </a:ext>
            </a:extLst>
          </p:cNvPr>
          <p:cNvSpPr/>
          <p:nvPr/>
        </p:nvSpPr>
        <p:spPr>
          <a:xfrm>
            <a:off x="6248400" y="3975100"/>
            <a:ext cx="88900" cy="88900"/>
          </a:xfrm>
          <a:prstGeom prst="rect">
            <a:avLst/>
          </a:prstGeom>
          <a:solidFill>
            <a:srgbClr val="3DAEFF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CD2A4C6D-3691-939D-9160-FA6EC9E1FA81}"/>
              </a:ext>
            </a:extLst>
          </p:cNvPr>
          <p:cNvSpPr txBox="1"/>
          <p:nvPr/>
        </p:nvSpPr>
        <p:spPr>
          <a:xfrm>
            <a:off x="6451600" y="3911600"/>
            <a:ext cx="4927600" cy="176972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1150">
                <a:solidFill>
                  <a:srgbClr val="E9EDF6"/>
                </a:solidFill>
                <a:latin typeface="맑은 고딕" panose="020B0503020000020004" pitchFamily="50" charset="-127"/>
              </a:rPr>
              <a:t>Starshield — </a:t>
            </a:r>
            <a:r>
              <a:rPr lang="ko-KR" altLang="en-US" sz="1150">
                <a:solidFill>
                  <a:srgbClr val="E9EDF6"/>
                </a:solidFill>
                <a:latin typeface="맑은 고딕" panose="020B0503020000020004" pitchFamily="50" charset="-127"/>
              </a:rPr>
              <a:t>국방</a:t>
            </a:r>
            <a:r>
              <a:rPr lang="en-US" altLang="ko-KR" sz="1150">
                <a:solidFill>
                  <a:srgbClr val="E9EDF6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1150">
                <a:solidFill>
                  <a:srgbClr val="E9EDF6"/>
                </a:solidFill>
                <a:latin typeface="맑은 고딕" panose="020B0503020000020004" pitchFamily="50" charset="-127"/>
              </a:rPr>
              <a:t>정부 위성</a:t>
            </a:r>
          </a:p>
        </p:txBody>
      </p:sp>
      <p:sp>
        <p:nvSpPr>
          <p:cNvPr id="27" name="직사각형 26">
            <a:extLst>
              <a:ext uri="{FF2B5EF4-FFF2-40B4-BE49-F238E27FC236}">
                <a16:creationId xmlns:a16="http://schemas.microsoft.com/office/drawing/2014/main" id="{F9D2E0ED-6E5D-BAD3-F8B6-024A85AC7427}"/>
              </a:ext>
            </a:extLst>
          </p:cNvPr>
          <p:cNvSpPr/>
          <p:nvPr/>
        </p:nvSpPr>
        <p:spPr>
          <a:xfrm>
            <a:off x="6248400" y="4356100"/>
            <a:ext cx="88900" cy="88900"/>
          </a:xfrm>
          <a:prstGeom prst="rect">
            <a:avLst/>
          </a:prstGeom>
          <a:solidFill>
            <a:srgbClr val="3DAEFF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1088204B-1F7C-F7FF-4DFE-C5881115EF01}"/>
              </a:ext>
            </a:extLst>
          </p:cNvPr>
          <p:cNvSpPr txBox="1"/>
          <p:nvPr/>
        </p:nvSpPr>
        <p:spPr>
          <a:xfrm>
            <a:off x="6451600" y="4292600"/>
            <a:ext cx="4927600" cy="176972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1150">
                <a:solidFill>
                  <a:srgbClr val="E9EDF6"/>
                </a:solidFill>
                <a:latin typeface="맑은 고딕" panose="020B0503020000020004" pitchFamily="50" charset="-127"/>
              </a:rPr>
              <a:t>xAI — AI (IPO </a:t>
            </a:r>
            <a:r>
              <a:rPr lang="ko-KR" altLang="en-US" sz="1150">
                <a:solidFill>
                  <a:srgbClr val="E9EDF6"/>
                </a:solidFill>
                <a:latin typeface="맑은 고딕" panose="020B0503020000020004" pitchFamily="50" charset="-127"/>
              </a:rPr>
              <a:t>직전 편입</a:t>
            </a:r>
            <a:r>
              <a:rPr lang="en-US" altLang="ko-KR" sz="1150">
                <a:solidFill>
                  <a:srgbClr val="E9EDF6"/>
                </a:solidFill>
                <a:latin typeface="맑은 고딕" panose="020B0503020000020004" pitchFamily="50" charset="-127"/>
              </a:rPr>
              <a:t>)</a:t>
            </a:r>
            <a:endParaRPr lang="ko-KR" altLang="en-US" sz="1150">
              <a:solidFill>
                <a:srgbClr val="E9EDF6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9" name="직사각형 28">
            <a:extLst>
              <a:ext uri="{FF2B5EF4-FFF2-40B4-BE49-F238E27FC236}">
                <a16:creationId xmlns:a16="http://schemas.microsoft.com/office/drawing/2014/main" id="{55204899-179D-D3DE-46BF-866E587A5DEC}"/>
              </a:ext>
            </a:extLst>
          </p:cNvPr>
          <p:cNvSpPr/>
          <p:nvPr/>
        </p:nvSpPr>
        <p:spPr>
          <a:xfrm>
            <a:off x="812800" y="6350000"/>
            <a:ext cx="10566400" cy="12700"/>
          </a:xfrm>
          <a:prstGeom prst="rect">
            <a:avLst/>
          </a:prstGeom>
          <a:solidFill>
            <a:srgbClr val="27304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59DC175A-6DE9-81C2-BDF3-CE05DE664216}"/>
              </a:ext>
            </a:extLst>
          </p:cNvPr>
          <p:cNvSpPr txBox="1"/>
          <p:nvPr/>
        </p:nvSpPr>
        <p:spPr>
          <a:xfrm>
            <a:off x="812800" y="6426200"/>
            <a:ext cx="9677400" cy="130805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ko-KR" altLang="en-US" sz="850">
                <a:solidFill>
                  <a:srgbClr val="8B95AC"/>
                </a:solidFill>
                <a:latin typeface="맑은 고딕" panose="020B0503020000020004" pitchFamily="50" charset="-127"/>
              </a:rPr>
              <a:t>자료</a:t>
            </a:r>
            <a:r>
              <a:rPr lang="en-US" altLang="ko-KR" sz="850">
                <a:solidFill>
                  <a:srgbClr val="8B95AC"/>
                </a:solidFill>
                <a:latin typeface="맑은 고딕" panose="020B0503020000020004" pitchFamily="50" charset="-127"/>
              </a:rPr>
              <a:t>: S-1 · NPR·CBS·CNBC·Fortune · Morningstar·Via Satellite·Sacra (</a:t>
            </a:r>
            <a:r>
              <a:rPr lang="ko-KR" altLang="en-US" sz="850">
                <a:solidFill>
                  <a:srgbClr val="8B95AC"/>
                </a:solidFill>
                <a:latin typeface="맑은 고딕" panose="020B0503020000020004" pitchFamily="50" charset="-127"/>
              </a:rPr>
              <a:t>기준일 </a:t>
            </a:r>
            <a:r>
              <a:rPr lang="en-US" altLang="ko-KR" sz="850">
                <a:solidFill>
                  <a:srgbClr val="8B95AC"/>
                </a:solidFill>
                <a:latin typeface="맑은 고딕" panose="020B0503020000020004" pitchFamily="50" charset="-127"/>
              </a:rPr>
              <a:t>2026-06-15)</a:t>
            </a:r>
            <a:endParaRPr lang="ko-KR" altLang="en-US" sz="850">
              <a:solidFill>
                <a:srgbClr val="8B95AC"/>
              </a:solidFill>
              <a:latin typeface="맑은 고딕" panose="020B0503020000020004" pitchFamily="50" charset="-127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90F5676B-AFCC-4A36-4EDD-80CC68510183}"/>
              </a:ext>
            </a:extLst>
          </p:cNvPr>
          <p:cNvSpPr txBox="1"/>
          <p:nvPr/>
        </p:nvSpPr>
        <p:spPr>
          <a:xfrm>
            <a:off x="10490200" y="6426200"/>
            <a:ext cx="889000" cy="130805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algn="r"/>
            <a:r>
              <a:rPr lang="en-US" altLang="ko-KR" sz="850">
                <a:solidFill>
                  <a:srgbClr val="8B95AC"/>
                </a:solidFill>
                <a:latin typeface="맑은 고딕" panose="020B0503020000020004" pitchFamily="50" charset="-127"/>
              </a:rPr>
              <a:t>03 / 30</a:t>
            </a:r>
            <a:endParaRPr lang="ko-KR" altLang="en-US" sz="850">
              <a:solidFill>
                <a:srgbClr val="8B95AC"/>
              </a:solidFill>
              <a:latin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47784783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6080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>
            <a:extLst>
              <a:ext uri="{FF2B5EF4-FFF2-40B4-BE49-F238E27FC236}">
                <a16:creationId xmlns:a16="http://schemas.microsoft.com/office/drawing/2014/main" id="{187A5EAF-8DCA-E323-FA4F-5CE3378DC70B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rgbClr val="10224A"/>
              </a:gs>
              <a:gs pos="100000">
                <a:srgbClr val="06080F"/>
              </a:gs>
            </a:gsLst>
            <a:path path="rect">
              <a:fillToRect r="100000" b="100000"/>
            </a:path>
            <a:tileRect l="-100000" t="-100000"/>
          </a:gra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D89FDEE-555B-5781-37BA-A51359E60211}"/>
              </a:ext>
            </a:extLst>
          </p:cNvPr>
          <p:cNvSpPr txBox="1"/>
          <p:nvPr/>
        </p:nvSpPr>
        <p:spPr>
          <a:xfrm>
            <a:off x="812800" y="1905000"/>
            <a:ext cx="865622" cy="161583"/>
          </a:xfrm>
          <a:prstGeom prst="rect">
            <a:avLst/>
          </a:prstGeom>
          <a:solidFill>
            <a:srgbClr val="3DAEFF"/>
          </a:solidFill>
        </p:spPr>
        <p:txBody>
          <a:bodyPr vert="horz" wrap="none" lIns="139700" tIns="0" rIns="139700" bIns="0" rtlCol="0">
            <a:spAutoFit/>
          </a:bodyPr>
          <a:lstStyle/>
          <a:p>
            <a:r>
              <a:rPr lang="en-US" altLang="ko-KR" sz="1050" b="1">
                <a:solidFill>
                  <a:srgbClr val="06080F"/>
                </a:solidFill>
                <a:latin typeface="맑은 고딕" panose="020B0503020000020004" pitchFamily="50" charset="-127"/>
              </a:rPr>
              <a:t>CLOSING</a:t>
            </a:r>
            <a:endParaRPr lang="ko-KR" altLang="en-US" sz="1050" b="1">
              <a:solidFill>
                <a:srgbClr val="06080F"/>
              </a:solidFill>
              <a:latin typeface="맑은 고딕" panose="020B0503020000020004" pitchFamily="50" charset="-127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64FD609-9A22-CFB9-F0D9-FC3F80CA8243}"/>
              </a:ext>
            </a:extLst>
          </p:cNvPr>
          <p:cNvSpPr txBox="1"/>
          <p:nvPr/>
        </p:nvSpPr>
        <p:spPr>
          <a:xfrm>
            <a:off x="812800" y="2489200"/>
            <a:ext cx="10566400" cy="800219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2600" b="1">
                <a:solidFill>
                  <a:srgbClr val="FFFFFF"/>
                </a:solidFill>
                <a:latin typeface="맑은 고딕" panose="020B0503020000020004" pitchFamily="50" charset="-127"/>
              </a:rPr>
              <a:t>스페이스</a:t>
            </a:r>
            <a:r>
              <a:rPr lang="en-US" altLang="ko-KR" sz="2600" b="1">
                <a:solidFill>
                  <a:srgbClr val="FFFFFF"/>
                </a:solidFill>
                <a:latin typeface="맑은 고딕" panose="020B0503020000020004" pitchFamily="50" charset="-127"/>
              </a:rPr>
              <a:t>X</a:t>
            </a:r>
            <a:r>
              <a:rPr lang="ko-KR" altLang="en-US" sz="2600" b="1">
                <a:solidFill>
                  <a:srgbClr val="FFFFFF"/>
                </a:solidFill>
                <a:latin typeface="맑은 고딕" panose="020B0503020000020004" pitchFamily="50" charset="-127"/>
              </a:rPr>
              <a:t>는 </a:t>
            </a:r>
            <a:r>
              <a:rPr lang="en-US" altLang="ko-KR" sz="2600" b="1">
                <a:solidFill>
                  <a:srgbClr val="FFFFFF"/>
                </a:solidFill>
                <a:latin typeface="맑은 고딕" panose="020B0503020000020004" pitchFamily="50" charset="-127"/>
              </a:rPr>
              <a:t>'</a:t>
            </a:r>
            <a:r>
              <a:rPr lang="ko-KR" altLang="en-US" sz="2600" b="1">
                <a:solidFill>
                  <a:srgbClr val="FFFFFF"/>
                </a:solidFill>
                <a:latin typeface="맑은 고딕" panose="020B0503020000020004" pitchFamily="50" charset="-127"/>
              </a:rPr>
              <a:t>우주의 현재</a:t>
            </a:r>
            <a:r>
              <a:rPr lang="en-US" altLang="ko-KR" sz="2600" b="1">
                <a:solidFill>
                  <a:srgbClr val="FFFFFF"/>
                </a:solidFill>
                <a:latin typeface="맑은 고딕" panose="020B0503020000020004" pitchFamily="50" charset="-127"/>
              </a:rPr>
              <a:t>'</a:t>
            </a:r>
            <a:r>
              <a:rPr lang="ko-KR" altLang="en-US" sz="2600" b="1">
                <a:solidFill>
                  <a:srgbClr val="FFFFFF"/>
                </a:solidFill>
                <a:latin typeface="맑은 고딕" panose="020B0503020000020004" pitchFamily="50" charset="-127"/>
              </a:rPr>
              <a:t>로 상장했지만</a:t>
            </a:r>
            <a:r>
              <a:rPr lang="en-US" altLang="ko-KR" sz="2600" b="1">
                <a:solidFill>
                  <a:srgbClr val="FFFFFF"/>
                </a:solidFill>
                <a:latin typeface="맑은 고딕" panose="020B0503020000020004" pitchFamily="50" charset="-127"/>
              </a:rPr>
              <a:t>, </a:t>
            </a:r>
            <a:r>
              <a:rPr lang="ko-KR" altLang="en-US" sz="2600" b="1">
                <a:solidFill>
                  <a:srgbClr val="FFFFFF"/>
                </a:solidFill>
                <a:latin typeface="맑은 고딕" panose="020B0503020000020004" pitchFamily="50" charset="-127"/>
              </a:rPr>
              <a:t>주가는 </a:t>
            </a:r>
            <a:r>
              <a:rPr lang="en-US" altLang="ko-KR" sz="2600" b="1">
                <a:solidFill>
                  <a:srgbClr val="FFFFFF"/>
                </a:solidFill>
                <a:latin typeface="맑은 고딕" panose="020B0503020000020004" pitchFamily="50" charset="-127"/>
              </a:rPr>
              <a:t>'AI·Starship</a:t>
            </a:r>
            <a:r>
              <a:rPr lang="ko-KR" altLang="en-US" sz="2600" b="1">
                <a:solidFill>
                  <a:srgbClr val="FFFFFF"/>
                </a:solidFill>
                <a:latin typeface="맑은 고딕" panose="020B0503020000020004" pitchFamily="50" charset="-127"/>
              </a:rPr>
              <a:t>의 미래</a:t>
            </a:r>
            <a:r>
              <a:rPr lang="en-US" altLang="ko-KR" sz="2600" b="1">
                <a:solidFill>
                  <a:srgbClr val="FFFFFF"/>
                </a:solidFill>
                <a:latin typeface="맑은 고딕" panose="020B0503020000020004" pitchFamily="50" charset="-127"/>
              </a:rPr>
              <a:t>'</a:t>
            </a:r>
            <a:r>
              <a:rPr lang="ko-KR" altLang="en-US" sz="2600" b="1">
                <a:solidFill>
                  <a:srgbClr val="FFFFFF"/>
                </a:solidFill>
                <a:latin typeface="맑은 고딕" panose="020B0503020000020004" pitchFamily="50" charset="-127"/>
              </a:rPr>
              <a:t>에 베팅하고 있다</a:t>
            </a:r>
            <a:r>
              <a:rPr lang="en-US" altLang="ko-KR" sz="2600" b="1">
                <a:solidFill>
                  <a:srgbClr val="FFFFFF"/>
                </a:solidFill>
                <a:latin typeface="맑은 고딕" panose="020B0503020000020004" pitchFamily="50" charset="-127"/>
              </a:rPr>
              <a:t>.</a:t>
            </a:r>
            <a:endParaRPr lang="ko-KR" altLang="en-US" sz="2600" b="1">
              <a:solidFill>
                <a:srgbClr val="FFFFFF"/>
              </a:solidFill>
              <a:latin typeface="맑은 고딕" panose="020B0503020000020004" pitchFamily="50" charset="-127"/>
            </a:endParaRPr>
          </a:p>
        </p:txBody>
      </p:sp>
      <p:sp>
        <p:nvSpPr>
          <p:cNvPr id="5" name="직사각형 4">
            <a:extLst>
              <a:ext uri="{FF2B5EF4-FFF2-40B4-BE49-F238E27FC236}">
                <a16:creationId xmlns:a16="http://schemas.microsoft.com/office/drawing/2014/main" id="{6047B742-BA12-D667-AB50-EE8CE6FE6759}"/>
              </a:ext>
            </a:extLst>
          </p:cNvPr>
          <p:cNvSpPr/>
          <p:nvPr/>
        </p:nvSpPr>
        <p:spPr>
          <a:xfrm>
            <a:off x="812800" y="4851400"/>
            <a:ext cx="10566400" cy="12700"/>
          </a:xfrm>
          <a:prstGeom prst="rect">
            <a:avLst/>
          </a:prstGeom>
          <a:solidFill>
            <a:srgbClr val="2A3A5E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F169062-5ADD-E501-1946-1448AA48C38E}"/>
              </a:ext>
            </a:extLst>
          </p:cNvPr>
          <p:cNvSpPr txBox="1"/>
          <p:nvPr/>
        </p:nvSpPr>
        <p:spPr>
          <a:xfrm>
            <a:off x="812800" y="5029200"/>
            <a:ext cx="3369733" cy="169277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100" b="1">
                <a:solidFill>
                  <a:srgbClr val="3DAEFF"/>
                </a:solidFill>
                <a:latin typeface="맑은 고딕" panose="020B0503020000020004" pitchFamily="50" charset="-127"/>
              </a:rPr>
              <a:t>기준일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39FD105-DFC6-5F31-E996-FBAA4503920D}"/>
              </a:ext>
            </a:extLst>
          </p:cNvPr>
          <p:cNvSpPr txBox="1"/>
          <p:nvPr/>
        </p:nvSpPr>
        <p:spPr>
          <a:xfrm>
            <a:off x="812800" y="5334000"/>
            <a:ext cx="3369733" cy="161583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1050">
                <a:solidFill>
                  <a:srgbClr val="9FC6FF"/>
                </a:solidFill>
                <a:latin typeface="맑은 고딕" panose="020B0503020000020004" pitchFamily="50" charset="-127"/>
              </a:rPr>
              <a:t>2026-06-15 · 2026-06-12 </a:t>
            </a:r>
            <a:r>
              <a:rPr lang="ko-KR" altLang="en-US" sz="1050">
                <a:solidFill>
                  <a:srgbClr val="9FC6FF"/>
                </a:solidFill>
                <a:latin typeface="맑은 고딕" panose="020B0503020000020004" pitchFamily="50" charset="-127"/>
              </a:rPr>
              <a:t>데뷔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8E9EDC8-2F17-D1DB-7AE9-367B78D1B0C6}"/>
              </a:ext>
            </a:extLst>
          </p:cNvPr>
          <p:cNvSpPr txBox="1"/>
          <p:nvPr/>
        </p:nvSpPr>
        <p:spPr>
          <a:xfrm>
            <a:off x="4411133" y="5029200"/>
            <a:ext cx="3369733" cy="169277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100" b="1">
                <a:solidFill>
                  <a:srgbClr val="3DAEFF"/>
                </a:solidFill>
                <a:latin typeface="맑은 고딕" panose="020B0503020000020004" pitchFamily="50" charset="-127"/>
              </a:rPr>
              <a:t>자료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1A6552C-357E-9186-7F15-C889AD118A41}"/>
              </a:ext>
            </a:extLst>
          </p:cNvPr>
          <p:cNvSpPr txBox="1"/>
          <p:nvPr/>
        </p:nvSpPr>
        <p:spPr>
          <a:xfrm>
            <a:off x="4411133" y="5334000"/>
            <a:ext cx="3369733" cy="323165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1050">
                <a:solidFill>
                  <a:srgbClr val="9FC6FF"/>
                </a:solidFill>
                <a:latin typeface="맑은 고딕" panose="020B0503020000020004" pitchFamily="50" charset="-127"/>
              </a:rPr>
              <a:t>S-1 · NPR·CBS·CNBC·Fortune · Morningstar·Via Satellite·Sacra</a:t>
            </a:r>
            <a:endParaRPr lang="ko-KR" altLang="en-US" sz="1050">
              <a:solidFill>
                <a:srgbClr val="9FC6FF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108B586-010B-551A-D303-5441AE0B4F30}"/>
              </a:ext>
            </a:extLst>
          </p:cNvPr>
          <p:cNvSpPr txBox="1"/>
          <p:nvPr/>
        </p:nvSpPr>
        <p:spPr>
          <a:xfrm>
            <a:off x="8009467" y="5029200"/>
            <a:ext cx="3369733" cy="169277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100" b="1">
                <a:solidFill>
                  <a:srgbClr val="3DAEFF"/>
                </a:solidFill>
                <a:latin typeface="맑은 고딕" panose="020B0503020000020004" pitchFamily="50" charset="-127"/>
              </a:rPr>
              <a:t>면책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CBBCECD-A31E-09F0-638E-051E7C9224F2}"/>
              </a:ext>
            </a:extLst>
          </p:cNvPr>
          <p:cNvSpPr txBox="1"/>
          <p:nvPr/>
        </p:nvSpPr>
        <p:spPr>
          <a:xfrm>
            <a:off x="8009467" y="5334000"/>
            <a:ext cx="3369733" cy="161583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050">
                <a:solidFill>
                  <a:srgbClr val="9FC6FF"/>
                </a:solidFill>
                <a:latin typeface="맑은 고딕" panose="020B0503020000020004" pitchFamily="50" charset="-127"/>
              </a:rPr>
              <a:t>공개 정보 기반 분석 </a:t>
            </a:r>
            <a:r>
              <a:rPr lang="en-US" altLang="ko-KR" sz="1050">
                <a:solidFill>
                  <a:srgbClr val="9FC6FF"/>
                </a:solidFill>
                <a:latin typeface="맑은 고딕" panose="020B0503020000020004" pitchFamily="50" charset="-127"/>
              </a:rPr>
              <a:t>· </a:t>
            </a:r>
            <a:r>
              <a:rPr lang="ko-KR" altLang="en-US" sz="1050">
                <a:solidFill>
                  <a:srgbClr val="9FC6FF"/>
                </a:solidFill>
                <a:latin typeface="맑은 고딕" panose="020B0503020000020004" pitchFamily="50" charset="-127"/>
              </a:rPr>
              <a:t>투자 권유 아님</a:t>
            </a:r>
          </a:p>
        </p:txBody>
      </p:sp>
    </p:spTree>
    <p:extLst>
      <p:ext uri="{BB962C8B-B14F-4D97-AF65-F5344CB8AC3E}">
        <p14:creationId xmlns:p14="http://schemas.microsoft.com/office/powerpoint/2010/main" val="4742179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0E1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82FB768-AD3B-7B4E-040E-C6994E2693C7}"/>
              </a:ext>
            </a:extLst>
          </p:cNvPr>
          <p:cNvSpPr txBox="1"/>
          <p:nvPr/>
        </p:nvSpPr>
        <p:spPr>
          <a:xfrm>
            <a:off x="812800" y="584200"/>
            <a:ext cx="1442703" cy="161583"/>
          </a:xfrm>
          <a:prstGeom prst="rect">
            <a:avLst/>
          </a:prstGeom>
          <a:solidFill>
            <a:srgbClr val="3DAEFF"/>
          </a:solidFill>
        </p:spPr>
        <p:txBody>
          <a:bodyPr vert="horz" wrap="none" lIns="139700" tIns="0" rIns="139700" bIns="0" rtlCol="0">
            <a:spAutoFit/>
          </a:bodyPr>
          <a:lstStyle/>
          <a:p>
            <a:r>
              <a:rPr lang="en-US" altLang="ko-KR" sz="1050" b="1">
                <a:solidFill>
                  <a:srgbClr val="06080F"/>
                </a:solidFill>
                <a:latin typeface="맑은 고딕" panose="020B0503020000020004" pitchFamily="50" charset="-127"/>
              </a:rPr>
              <a:t>BUSINESS MODEL</a:t>
            </a:r>
            <a:endParaRPr lang="ko-KR" altLang="en-US" sz="1050" b="1">
              <a:solidFill>
                <a:srgbClr val="06080F"/>
              </a:solidFill>
              <a:latin typeface="맑은 고딕" panose="020B0503020000020004" pitchFamily="50" charset="-127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14896C8-0A6F-D8E0-E77A-F285BC857493}"/>
              </a:ext>
            </a:extLst>
          </p:cNvPr>
          <p:cNvSpPr txBox="1"/>
          <p:nvPr/>
        </p:nvSpPr>
        <p:spPr>
          <a:xfrm>
            <a:off x="812800" y="914400"/>
            <a:ext cx="10566400" cy="384721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2500" b="1">
                <a:solidFill>
                  <a:srgbClr val="E9EDF6"/>
                </a:solidFill>
                <a:latin typeface="맑은 고딕" panose="020B0503020000020004" pitchFamily="50" charset="-127"/>
              </a:rPr>
              <a:t>세 개의 축 </a:t>
            </a:r>
            <a:r>
              <a:rPr lang="en-US" altLang="ko-KR" sz="2500" b="1">
                <a:solidFill>
                  <a:srgbClr val="E9EDF6"/>
                </a:solidFill>
                <a:latin typeface="맑은 고딕" panose="020B0503020000020004" pitchFamily="50" charset="-127"/>
              </a:rPr>
              <a:t>— </a:t>
            </a:r>
            <a:r>
              <a:rPr lang="ko-KR" altLang="en-US" sz="2500" b="1">
                <a:solidFill>
                  <a:srgbClr val="E9EDF6"/>
                </a:solidFill>
                <a:latin typeface="맑은 고딕" panose="020B0503020000020004" pitchFamily="50" charset="-127"/>
              </a:rPr>
              <a:t>발사로 우주에 올리고</a:t>
            </a:r>
            <a:r>
              <a:rPr lang="en-US" altLang="ko-KR" sz="2500" b="1">
                <a:solidFill>
                  <a:srgbClr val="E9EDF6"/>
                </a:solidFill>
                <a:latin typeface="맑은 고딕" panose="020B0503020000020004" pitchFamily="50" charset="-127"/>
              </a:rPr>
              <a:t>, Starlink</a:t>
            </a:r>
            <a:r>
              <a:rPr lang="ko-KR" altLang="en-US" sz="2500" b="1">
                <a:solidFill>
                  <a:srgbClr val="E9EDF6"/>
                </a:solidFill>
                <a:latin typeface="맑은 고딕" panose="020B0503020000020004" pitchFamily="50" charset="-127"/>
              </a:rPr>
              <a:t>로 벌고</a:t>
            </a:r>
            <a:r>
              <a:rPr lang="en-US" altLang="ko-KR" sz="2500" b="1">
                <a:solidFill>
                  <a:srgbClr val="E9EDF6"/>
                </a:solidFill>
                <a:latin typeface="맑은 고딕" panose="020B0503020000020004" pitchFamily="50" charset="-127"/>
              </a:rPr>
              <a:t>, AI</a:t>
            </a:r>
            <a:r>
              <a:rPr lang="ko-KR" altLang="en-US" sz="2500" b="1">
                <a:solidFill>
                  <a:srgbClr val="E9EDF6"/>
                </a:solidFill>
                <a:latin typeface="맑은 고딕" panose="020B0503020000020004" pitchFamily="50" charset="-127"/>
              </a:rPr>
              <a:t>로 베팅한다</a:t>
            </a:r>
          </a:p>
        </p:txBody>
      </p:sp>
      <p:sp>
        <p:nvSpPr>
          <p:cNvPr id="4" name="직사각형 3">
            <a:extLst>
              <a:ext uri="{FF2B5EF4-FFF2-40B4-BE49-F238E27FC236}">
                <a16:creationId xmlns:a16="http://schemas.microsoft.com/office/drawing/2014/main" id="{B8F772DE-70D9-6F38-E495-3894710ED6F3}"/>
              </a:ext>
            </a:extLst>
          </p:cNvPr>
          <p:cNvSpPr/>
          <p:nvPr/>
        </p:nvSpPr>
        <p:spPr>
          <a:xfrm>
            <a:off x="812800" y="2057400"/>
            <a:ext cx="3369733" cy="1905000"/>
          </a:xfrm>
          <a:prstGeom prst="rect">
            <a:avLst/>
          </a:prstGeom>
          <a:solidFill>
            <a:srgbClr val="151C2E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직사각형 4">
            <a:extLst>
              <a:ext uri="{FF2B5EF4-FFF2-40B4-BE49-F238E27FC236}">
                <a16:creationId xmlns:a16="http://schemas.microsoft.com/office/drawing/2014/main" id="{0ADCBA1A-980B-3748-5515-6D4E92830041}"/>
              </a:ext>
            </a:extLst>
          </p:cNvPr>
          <p:cNvSpPr/>
          <p:nvPr/>
        </p:nvSpPr>
        <p:spPr>
          <a:xfrm>
            <a:off x="812800" y="2057400"/>
            <a:ext cx="3369733" cy="50800"/>
          </a:xfrm>
          <a:prstGeom prst="rect">
            <a:avLst/>
          </a:prstGeom>
          <a:solidFill>
            <a:srgbClr val="3DAEFF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CE4CDB9-B4E1-155E-4105-1C9C43293DEF}"/>
              </a:ext>
            </a:extLst>
          </p:cNvPr>
          <p:cNvSpPr txBox="1"/>
          <p:nvPr/>
        </p:nvSpPr>
        <p:spPr>
          <a:xfrm>
            <a:off x="1041400" y="2260600"/>
            <a:ext cx="2912533" cy="323165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ko-KR" altLang="en-US" sz="2100" b="1">
                <a:solidFill>
                  <a:srgbClr val="3DAEFF"/>
                </a:solidFill>
                <a:latin typeface="맑은 고딕" panose="020B0503020000020004" pitchFamily="50" charset="-127"/>
              </a:rPr>
              <a:t>발사 </a:t>
            </a:r>
            <a:r>
              <a:rPr lang="en-US" altLang="ko-KR" sz="2100" b="1">
                <a:solidFill>
                  <a:srgbClr val="3DAEFF"/>
                </a:solidFill>
                <a:latin typeface="맑은 고딕" panose="020B0503020000020004" pitchFamily="50" charset="-127"/>
              </a:rPr>
              <a:t>(Space)</a:t>
            </a:r>
            <a:endParaRPr lang="ko-KR" altLang="en-US" sz="2100" b="1">
              <a:solidFill>
                <a:srgbClr val="3DAEFF"/>
              </a:solidFill>
              <a:latin typeface="맑은 고딕" panose="020B0503020000020004" pitchFamily="50" charset="-127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FBF6A54-06EA-8352-E506-9C8AB80F72EC}"/>
              </a:ext>
            </a:extLst>
          </p:cNvPr>
          <p:cNvSpPr txBox="1"/>
          <p:nvPr/>
        </p:nvSpPr>
        <p:spPr>
          <a:xfrm>
            <a:off x="1041400" y="2743200"/>
            <a:ext cx="2912533" cy="19236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1250" b="1">
                <a:solidFill>
                  <a:srgbClr val="E9EDF6"/>
                </a:solidFill>
                <a:latin typeface="맑은 고딕" panose="020B0503020000020004" pitchFamily="50" charset="-127"/>
              </a:rPr>
              <a:t>Falcon · Starship</a:t>
            </a:r>
            <a:endParaRPr lang="ko-KR" altLang="en-US" sz="1250" b="1">
              <a:solidFill>
                <a:srgbClr val="E9EDF6"/>
              </a:solidFill>
              <a:latin typeface="맑은 고딕" panose="020B0503020000020004" pitchFamily="50" charset="-127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6CC26FF-66AD-6331-8448-D079EDCFDB19}"/>
              </a:ext>
            </a:extLst>
          </p:cNvPr>
          <p:cNvSpPr txBox="1"/>
          <p:nvPr/>
        </p:nvSpPr>
        <p:spPr>
          <a:xfrm>
            <a:off x="1041400" y="3048000"/>
            <a:ext cx="2912533" cy="323165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1050">
                <a:solidFill>
                  <a:srgbClr val="8B95AC"/>
                </a:solidFill>
                <a:latin typeface="맑은 고딕" panose="020B0503020000020004" pitchFamily="50" charset="-127"/>
              </a:rPr>
              <a:t>2025 </a:t>
            </a:r>
            <a:r>
              <a:rPr lang="ko-KR" altLang="en-US" sz="1050">
                <a:solidFill>
                  <a:srgbClr val="8B95AC"/>
                </a:solidFill>
                <a:latin typeface="맑은 고딕" panose="020B0503020000020004" pitchFamily="50" charset="-127"/>
              </a:rPr>
              <a:t>매출 </a:t>
            </a:r>
            <a:r>
              <a:rPr lang="en-US" altLang="ko-KR" sz="1050">
                <a:solidFill>
                  <a:srgbClr val="8B95AC"/>
                </a:solidFill>
                <a:latin typeface="맑은 고딕" panose="020B0503020000020004" pitchFamily="50" charset="-127"/>
              </a:rPr>
              <a:t>$4.1B(+8%). </a:t>
            </a:r>
            <a:r>
              <a:rPr lang="ko-KR" altLang="en-US" sz="1050">
                <a:solidFill>
                  <a:srgbClr val="8B95AC"/>
                </a:solidFill>
                <a:latin typeface="맑은 고딕" panose="020B0503020000020004" pitchFamily="50" charset="-127"/>
              </a:rPr>
              <a:t>발사 </a:t>
            </a:r>
            <a:r>
              <a:rPr lang="en-US" altLang="ko-KR" sz="1050">
                <a:solidFill>
                  <a:srgbClr val="8B95AC"/>
                </a:solidFill>
                <a:latin typeface="맑은 고딕" panose="020B0503020000020004" pitchFamily="50" charset="-127"/>
              </a:rPr>
              <a:t>165</a:t>
            </a:r>
            <a:r>
              <a:rPr lang="ko-KR" altLang="en-US" sz="1050">
                <a:solidFill>
                  <a:srgbClr val="8B95AC"/>
                </a:solidFill>
                <a:latin typeface="맑은 고딕" panose="020B0503020000020004" pitchFamily="50" charset="-127"/>
              </a:rPr>
              <a:t>회로 시장 지배</a:t>
            </a:r>
            <a:r>
              <a:rPr lang="en-US" altLang="ko-KR" sz="1050">
                <a:solidFill>
                  <a:srgbClr val="8B95AC"/>
                </a:solidFill>
                <a:latin typeface="맑은 고딕" panose="020B0503020000020004" pitchFamily="50" charset="-127"/>
              </a:rPr>
              <a:t>. Starship</a:t>
            </a:r>
            <a:r>
              <a:rPr lang="ko-KR" altLang="en-US" sz="1050">
                <a:solidFill>
                  <a:srgbClr val="8B95AC"/>
                </a:solidFill>
                <a:latin typeface="맑은 고딕" panose="020B0503020000020004" pitchFamily="50" charset="-127"/>
              </a:rPr>
              <a:t>으로 단가 혁신 추진</a:t>
            </a:r>
            <a:r>
              <a:rPr lang="en-US" altLang="ko-KR" sz="1050">
                <a:solidFill>
                  <a:srgbClr val="8B95AC"/>
                </a:solidFill>
                <a:latin typeface="맑은 고딕" panose="020B0503020000020004" pitchFamily="50" charset="-127"/>
              </a:rPr>
              <a:t>.</a:t>
            </a:r>
            <a:endParaRPr lang="ko-KR" altLang="en-US" sz="1050">
              <a:solidFill>
                <a:srgbClr val="8B95AC"/>
              </a:solidFill>
              <a:latin typeface="맑은 고딕" panose="020B0503020000020004" pitchFamily="50" charset="-127"/>
            </a:endParaRPr>
          </a:p>
        </p:txBody>
      </p:sp>
      <p:sp>
        <p:nvSpPr>
          <p:cNvPr id="9" name="직사각형 8">
            <a:extLst>
              <a:ext uri="{FF2B5EF4-FFF2-40B4-BE49-F238E27FC236}">
                <a16:creationId xmlns:a16="http://schemas.microsoft.com/office/drawing/2014/main" id="{7016F496-0322-7084-CD42-F0C76DF8B126}"/>
              </a:ext>
            </a:extLst>
          </p:cNvPr>
          <p:cNvSpPr/>
          <p:nvPr/>
        </p:nvSpPr>
        <p:spPr>
          <a:xfrm>
            <a:off x="4411133" y="2057400"/>
            <a:ext cx="3369734" cy="1905000"/>
          </a:xfrm>
          <a:prstGeom prst="rect">
            <a:avLst/>
          </a:prstGeom>
          <a:solidFill>
            <a:srgbClr val="151C2E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직사각형 9">
            <a:extLst>
              <a:ext uri="{FF2B5EF4-FFF2-40B4-BE49-F238E27FC236}">
                <a16:creationId xmlns:a16="http://schemas.microsoft.com/office/drawing/2014/main" id="{A44E8572-C5A1-B44E-3AC8-FD248C1EBF81}"/>
              </a:ext>
            </a:extLst>
          </p:cNvPr>
          <p:cNvSpPr/>
          <p:nvPr/>
        </p:nvSpPr>
        <p:spPr>
          <a:xfrm>
            <a:off x="4411133" y="2057400"/>
            <a:ext cx="3369734" cy="50800"/>
          </a:xfrm>
          <a:prstGeom prst="rect">
            <a:avLst/>
          </a:prstGeom>
          <a:solidFill>
            <a:srgbClr val="3DAEFF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747A2BC-A98D-CAFF-5E07-B67C91B229AA}"/>
              </a:ext>
            </a:extLst>
          </p:cNvPr>
          <p:cNvSpPr txBox="1"/>
          <p:nvPr/>
        </p:nvSpPr>
        <p:spPr>
          <a:xfrm>
            <a:off x="4639733" y="2260600"/>
            <a:ext cx="2912533" cy="323165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altLang="ko-KR" sz="2100" b="1">
                <a:solidFill>
                  <a:srgbClr val="3DAEFF"/>
                </a:solidFill>
                <a:latin typeface="맑은 고딕" panose="020B0503020000020004" pitchFamily="50" charset="-127"/>
              </a:rPr>
              <a:t>Starlink</a:t>
            </a:r>
            <a:endParaRPr lang="ko-KR" altLang="en-US" sz="2100" b="1">
              <a:solidFill>
                <a:srgbClr val="3DAEFF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C22D705-08D9-A440-645C-2219BC1BE7A0}"/>
              </a:ext>
            </a:extLst>
          </p:cNvPr>
          <p:cNvSpPr txBox="1"/>
          <p:nvPr/>
        </p:nvSpPr>
        <p:spPr>
          <a:xfrm>
            <a:off x="4639733" y="2743200"/>
            <a:ext cx="2912533" cy="19236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250" b="1">
                <a:solidFill>
                  <a:srgbClr val="E9EDF6"/>
                </a:solidFill>
                <a:latin typeface="맑은 고딕" panose="020B0503020000020004" pitchFamily="50" charset="-127"/>
              </a:rPr>
              <a:t>위성 인터넷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F5383B9-41C2-088F-3C9B-A8A976C6D5A5}"/>
              </a:ext>
            </a:extLst>
          </p:cNvPr>
          <p:cNvSpPr txBox="1"/>
          <p:nvPr/>
        </p:nvSpPr>
        <p:spPr>
          <a:xfrm>
            <a:off x="4639733" y="3048000"/>
            <a:ext cx="2912533" cy="323165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1050">
                <a:solidFill>
                  <a:srgbClr val="8B95AC"/>
                </a:solidFill>
                <a:latin typeface="맑은 고딕" panose="020B0503020000020004" pitchFamily="50" charset="-127"/>
              </a:rPr>
              <a:t>2025 </a:t>
            </a:r>
            <a:r>
              <a:rPr lang="ko-KR" altLang="en-US" sz="1050">
                <a:solidFill>
                  <a:srgbClr val="8B95AC"/>
                </a:solidFill>
                <a:latin typeface="맑은 고딕" panose="020B0503020000020004" pitchFamily="50" charset="-127"/>
              </a:rPr>
              <a:t>매출 </a:t>
            </a:r>
            <a:r>
              <a:rPr lang="en-US" altLang="ko-KR" sz="1050">
                <a:solidFill>
                  <a:srgbClr val="8B95AC"/>
                </a:solidFill>
                <a:latin typeface="맑은 고딕" panose="020B0503020000020004" pitchFamily="50" charset="-127"/>
              </a:rPr>
              <a:t>$11.4B(+48%)·</a:t>
            </a:r>
            <a:r>
              <a:rPr lang="ko-KR" altLang="en-US" sz="1050">
                <a:solidFill>
                  <a:srgbClr val="8B95AC"/>
                </a:solidFill>
                <a:latin typeface="맑은 고딕" panose="020B0503020000020004" pitchFamily="50" charset="-127"/>
              </a:rPr>
              <a:t>영업익 </a:t>
            </a:r>
            <a:r>
              <a:rPr lang="en-US" altLang="ko-KR" sz="1050">
                <a:solidFill>
                  <a:srgbClr val="8B95AC"/>
                </a:solidFill>
                <a:latin typeface="맑은 고딕" panose="020B0503020000020004" pitchFamily="50" charset="-127"/>
              </a:rPr>
              <a:t>$4.4B. </a:t>
            </a:r>
            <a:r>
              <a:rPr lang="ko-KR" altLang="en-US" sz="1050">
                <a:solidFill>
                  <a:srgbClr val="8B95AC"/>
                </a:solidFill>
                <a:latin typeface="맑은 고딕" panose="020B0503020000020004" pitchFamily="50" charset="-127"/>
              </a:rPr>
              <a:t>가입자 </a:t>
            </a:r>
            <a:r>
              <a:rPr lang="en-US" altLang="ko-KR" sz="1050">
                <a:solidFill>
                  <a:srgbClr val="8B95AC"/>
                </a:solidFill>
                <a:latin typeface="맑은 고딕" panose="020B0503020000020004" pitchFamily="50" charset="-127"/>
              </a:rPr>
              <a:t>10.3M. </a:t>
            </a:r>
            <a:r>
              <a:rPr lang="ko-KR" altLang="en-US" sz="1050">
                <a:solidFill>
                  <a:srgbClr val="8B95AC"/>
                </a:solidFill>
                <a:latin typeface="맑은 고딕" panose="020B0503020000020004" pitchFamily="50" charset="-127"/>
              </a:rPr>
              <a:t>현금</a:t>
            </a:r>
            <a:r>
              <a:rPr lang="en-US" altLang="ko-KR" sz="1050">
                <a:solidFill>
                  <a:srgbClr val="8B95AC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1050">
                <a:solidFill>
                  <a:srgbClr val="8B95AC"/>
                </a:solidFill>
                <a:latin typeface="맑은 고딕" panose="020B0503020000020004" pitchFamily="50" charset="-127"/>
              </a:rPr>
              <a:t>이익 엔진</a:t>
            </a:r>
            <a:r>
              <a:rPr lang="en-US" altLang="ko-KR" sz="1050">
                <a:solidFill>
                  <a:srgbClr val="8B95AC"/>
                </a:solidFill>
                <a:latin typeface="맑은 고딕" panose="020B0503020000020004" pitchFamily="50" charset="-127"/>
              </a:rPr>
              <a:t>.</a:t>
            </a:r>
            <a:endParaRPr lang="ko-KR" altLang="en-US" sz="1050">
              <a:solidFill>
                <a:srgbClr val="8B95AC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4" name="직사각형 13">
            <a:extLst>
              <a:ext uri="{FF2B5EF4-FFF2-40B4-BE49-F238E27FC236}">
                <a16:creationId xmlns:a16="http://schemas.microsoft.com/office/drawing/2014/main" id="{A254A708-3607-5292-C657-A2FFEB442E43}"/>
              </a:ext>
            </a:extLst>
          </p:cNvPr>
          <p:cNvSpPr/>
          <p:nvPr/>
        </p:nvSpPr>
        <p:spPr>
          <a:xfrm>
            <a:off x="8009467" y="2057400"/>
            <a:ext cx="3369733" cy="1905000"/>
          </a:xfrm>
          <a:prstGeom prst="rect">
            <a:avLst/>
          </a:prstGeom>
          <a:solidFill>
            <a:srgbClr val="151C2E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" name="직사각형 14">
            <a:extLst>
              <a:ext uri="{FF2B5EF4-FFF2-40B4-BE49-F238E27FC236}">
                <a16:creationId xmlns:a16="http://schemas.microsoft.com/office/drawing/2014/main" id="{78B4E33D-095E-6FEC-EA90-63A9462578AA}"/>
              </a:ext>
            </a:extLst>
          </p:cNvPr>
          <p:cNvSpPr/>
          <p:nvPr/>
        </p:nvSpPr>
        <p:spPr>
          <a:xfrm>
            <a:off x="8009467" y="2057400"/>
            <a:ext cx="3369733" cy="50800"/>
          </a:xfrm>
          <a:prstGeom prst="rect">
            <a:avLst/>
          </a:prstGeom>
          <a:solidFill>
            <a:srgbClr val="3DAEFF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FF0631EA-735B-6C37-398D-E5B9F7D18B29}"/>
              </a:ext>
            </a:extLst>
          </p:cNvPr>
          <p:cNvSpPr txBox="1"/>
          <p:nvPr/>
        </p:nvSpPr>
        <p:spPr>
          <a:xfrm>
            <a:off x="8238067" y="2260600"/>
            <a:ext cx="2912533" cy="323165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altLang="ko-KR" sz="2100" b="1">
                <a:solidFill>
                  <a:srgbClr val="3DAEFF"/>
                </a:solidFill>
                <a:latin typeface="맑은 고딕" panose="020B0503020000020004" pitchFamily="50" charset="-127"/>
              </a:rPr>
              <a:t>xAI</a:t>
            </a:r>
            <a:endParaRPr lang="ko-KR" altLang="en-US" sz="2100" b="1">
              <a:solidFill>
                <a:srgbClr val="3DAEFF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3652C82-13FF-762A-9693-AE781F1171FC}"/>
              </a:ext>
            </a:extLst>
          </p:cNvPr>
          <p:cNvSpPr txBox="1"/>
          <p:nvPr/>
        </p:nvSpPr>
        <p:spPr>
          <a:xfrm>
            <a:off x="8238067" y="2743200"/>
            <a:ext cx="2912533" cy="19236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1250" b="1">
                <a:solidFill>
                  <a:srgbClr val="E9EDF6"/>
                </a:solidFill>
                <a:latin typeface="맑은 고딕" panose="020B0503020000020004" pitchFamily="50" charset="-127"/>
              </a:rPr>
              <a:t>AI </a:t>
            </a:r>
            <a:r>
              <a:rPr lang="ko-KR" altLang="en-US" sz="1250" b="1">
                <a:solidFill>
                  <a:srgbClr val="E9EDF6"/>
                </a:solidFill>
                <a:latin typeface="맑은 고딕" panose="020B0503020000020004" pitchFamily="50" charset="-127"/>
              </a:rPr>
              <a:t>인프라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CE7FE730-41AA-EA6D-56EF-C10D9A6AF342}"/>
              </a:ext>
            </a:extLst>
          </p:cNvPr>
          <p:cNvSpPr txBox="1"/>
          <p:nvPr/>
        </p:nvSpPr>
        <p:spPr>
          <a:xfrm>
            <a:off x="8238067" y="3048000"/>
            <a:ext cx="2912533" cy="323165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1050">
                <a:solidFill>
                  <a:srgbClr val="8B95AC"/>
                </a:solidFill>
                <a:latin typeface="맑은 고딕" panose="020B0503020000020004" pitchFamily="50" charset="-127"/>
              </a:rPr>
              <a:t>2025 </a:t>
            </a:r>
            <a:r>
              <a:rPr lang="ko-KR" altLang="en-US" sz="1050">
                <a:solidFill>
                  <a:srgbClr val="8B95AC"/>
                </a:solidFill>
                <a:latin typeface="맑은 고딕" panose="020B0503020000020004" pitchFamily="50" charset="-127"/>
              </a:rPr>
              <a:t>매출 </a:t>
            </a:r>
            <a:r>
              <a:rPr lang="en-US" altLang="ko-KR" sz="1050">
                <a:solidFill>
                  <a:srgbClr val="8B95AC"/>
                </a:solidFill>
                <a:latin typeface="맑은 고딕" panose="020B0503020000020004" pitchFamily="50" charset="-127"/>
              </a:rPr>
              <a:t>$3.2B·</a:t>
            </a:r>
            <a:r>
              <a:rPr lang="ko-KR" altLang="en-US" sz="1050">
                <a:solidFill>
                  <a:srgbClr val="8B95AC"/>
                </a:solidFill>
                <a:latin typeface="맑은 고딕" panose="020B0503020000020004" pitchFamily="50" charset="-127"/>
              </a:rPr>
              <a:t>영업손실 </a:t>
            </a:r>
            <a:r>
              <a:rPr lang="en-US" altLang="ko-KR" sz="1050">
                <a:solidFill>
                  <a:srgbClr val="8B95AC"/>
                </a:solidFill>
                <a:latin typeface="맑은 고딕" panose="020B0503020000020004" pitchFamily="50" charset="-127"/>
              </a:rPr>
              <a:t>$6.4B. IPO </a:t>
            </a:r>
            <a:r>
              <a:rPr lang="ko-KR" altLang="en-US" sz="1050">
                <a:solidFill>
                  <a:srgbClr val="8B95AC"/>
                </a:solidFill>
                <a:latin typeface="맑은 고딕" panose="020B0503020000020004" pitchFamily="50" charset="-127"/>
              </a:rPr>
              <a:t>직전 편입 </a:t>
            </a:r>
            <a:r>
              <a:rPr lang="en-US" altLang="ko-KR" sz="1050">
                <a:solidFill>
                  <a:srgbClr val="8B95AC"/>
                </a:solidFill>
                <a:latin typeface="맑은 고딕" panose="020B0503020000020004" pitchFamily="50" charset="-127"/>
              </a:rPr>
              <a:t>— AI </a:t>
            </a:r>
            <a:r>
              <a:rPr lang="ko-KR" altLang="en-US" sz="1050">
                <a:solidFill>
                  <a:srgbClr val="8B95AC"/>
                </a:solidFill>
                <a:latin typeface="맑은 고딕" panose="020B0503020000020004" pitchFamily="50" charset="-127"/>
              </a:rPr>
              <a:t>서사의 핵심</a:t>
            </a:r>
            <a:r>
              <a:rPr lang="en-US" altLang="ko-KR" sz="1050">
                <a:solidFill>
                  <a:srgbClr val="8B95AC"/>
                </a:solidFill>
                <a:latin typeface="맑은 고딕" panose="020B0503020000020004" pitchFamily="50" charset="-127"/>
              </a:rPr>
              <a:t>.</a:t>
            </a:r>
            <a:endParaRPr lang="ko-KR" altLang="en-US" sz="1050">
              <a:solidFill>
                <a:srgbClr val="8B95AC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D5494B6E-15E8-9AA1-813D-7361AB095CE6}"/>
              </a:ext>
            </a:extLst>
          </p:cNvPr>
          <p:cNvSpPr txBox="1"/>
          <p:nvPr/>
        </p:nvSpPr>
        <p:spPr>
          <a:xfrm>
            <a:off x="812800" y="4318000"/>
            <a:ext cx="10566400" cy="184666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200">
                <a:solidFill>
                  <a:srgbClr val="8B95AC"/>
                </a:solidFill>
                <a:latin typeface="맑은 고딕" panose="020B0503020000020004" pitchFamily="50" charset="-127"/>
              </a:rPr>
              <a:t>발사</a:t>
            </a:r>
            <a:r>
              <a:rPr lang="en-US" altLang="ko-KR" sz="1200">
                <a:solidFill>
                  <a:srgbClr val="8B95AC"/>
                </a:solidFill>
                <a:latin typeface="맑은 고딕" panose="020B0503020000020004" pitchFamily="50" charset="-127"/>
              </a:rPr>
              <a:t>(</a:t>
            </a:r>
            <a:r>
              <a:rPr lang="ko-KR" altLang="en-US" sz="1200">
                <a:solidFill>
                  <a:srgbClr val="8B95AC"/>
                </a:solidFill>
                <a:latin typeface="맑은 고딕" panose="020B0503020000020004" pitchFamily="50" charset="-127"/>
              </a:rPr>
              <a:t>원가</a:t>
            </a:r>
            <a:r>
              <a:rPr lang="en-US" altLang="ko-KR" sz="1200">
                <a:solidFill>
                  <a:srgbClr val="8B95AC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1200">
                <a:solidFill>
                  <a:srgbClr val="8B95AC"/>
                </a:solidFill>
                <a:latin typeface="맑은 고딕" panose="020B0503020000020004" pitchFamily="50" charset="-127"/>
              </a:rPr>
              <a:t>인프라</a:t>
            </a:r>
            <a:r>
              <a:rPr lang="en-US" altLang="ko-KR" sz="1200">
                <a:solidFill>
                  <a:srgbClr val="8B95AC"/>
                </a:solidFill>
                <a:latin typeface="맑은 고딕" panose="020B0503020000020004" pitchFamily="50" charset="-127"/>
              </a:rPr>
              <a:t>) → Starlink(</a:t>
            </a:r>
            <a:r>
              <a:rPr lang="ko-KR" altLang="en-US" sz="1200">
                <a:solidFill>
                  <a:srgbClr val="8B95AC"/>
                </a:solidFill>
                <a:latin typeface="맑은 고딕" panose="020B0503020000020004" pitchFamily="50" charset="-127"/>
              </a:rPr>
              <a:t>현금흐름</a:t>
            </a:r>
            <a:r>
              <a:rPr lang="en-US" altLang="ko-KR" sz="1200">
                <a:solidFill>
                  <a:srgbClr val="8B95AC"/>
                </a:solidFill>
                <a:latin typeface="맑은 고딕" panose="020B0503020000020004" pitchFamily="50" charset="-127"/>
              </a:rPr>
              <a:t>) → AI(</a:t>
            </a:r>
            <a:r>
              <a:rPr lang="ko-KR" altLang="en-US" sz="1200">
                <a:solidFill>
                  <a:srgbClr val="8B95AC"/>
                </a:solidFill>
                <a:latin typeface="맑은 고딕" panose="020B0503020000020004" pitchFamily="50" charset="-127"/>
              </a:rPr>
              <a:t>성장 옵션</a:t>
            </a:r>
            <a:r>
              <a:rPr lang="en-US" altLang="ko-KR" sz="1200">
                <a:solidFill>
                  <a:srgbClr val="8B95AC"/>
                </a:solidFill>
                <a:latin typeface="맑은 고딕" panose="020B0503020000020004" pitchFamily="50" charset="-127"/>
              </a:rPr>
              <a:t>)</a:t>
            </a:r>
            <a:r>
              <a:rPr lang="ko-KR" altLang="en-US" sz="1200">
                <a:solidFill>
                  <a:srgbClr val="8B95AC"/>
                </a:solidFill>
                <a:latin typeface="맑은 고딕" panose="020B0503020000020004" pitchFamily="50" charset="-127"/>
              </a:rPr>
              <a:t>로 이어지는 수직 통합이 밸류에이션의 논리다</a:t>
            </a:r>
            <a:r>
              <a:rPr lang="en-US" altLang="ko-KR" sz="1200">
                <a:solidFill>
                  <a:srgbClr val="8B95AC"/>
                </a:solidFill>
                <a:latin typeface="맑은 고딕" panose="020B0503020000020004" pitchFamily="50" charset="-127"/>
              </a:rPr>
              <a:t>.</a:t>
            </a:r>
            <a:endParaRPr lang="ko-KR" altLang="en-US" sz="1200">
              <a:solidFill>
                <a:srgbClr val="8B95AC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0" name="직사각형 19">
            <a:extLst>
              <a:ext uri="{FF2B5EF4-FFF2-40B4-BE49-F238E27FC236}">
                <a16:creationId xmlns:a16="http://schemas.microsoft.com/office/drawing/2014/main" id="{5903BD91-0946-118E-81B3-E593C69E58E1}"/>
              </a:ext>
            </a:extLst>
          </p:cNvPr>
          <p:cNvSpPr/>
          <p:nvPr/>
        </p:nvSpPr>
        <p:spPr>
          <a:xfrm>
            <a:off x="812800" y="6350000"/>
            <a:ext cx="10566400" cy="12700"/>
          </a:xfrm>
          <a:prstGeom prst="rect">
            <a:avLst/>
          </a:prstGeom>
          <a:solidFill>
            <a:srgbClr val="27304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82B7C3FB-1ACF-09F7-E05D-5C76AD8C4EEF}"/>
              </a:ext>
            </a:extLst>
          </p:cNvPr>
          <p:cNvSpPr txBox="1"/>
          <p:nvPr/>
        </p:nvSpPr>
        <p:spPr>
          <a:xfrm>
            <a:off x="812800" y="6426200"/>
            <a:ext cx="9677400" cy="130805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ko-KR" altLang="en-US" sz="850">
                <a:solidFill>
                  <a:srgbClr val="8B95AC"/>
                </a:solidFill>
                <a:latin typeface="맑은 고딕" panose="020B0503020000020004" pitchFamily="50" charset="-127"/>
              </a:rPr>
              <a:t>자료</a:t>
            </a:r>
            <a:r>
              <a:rPr lang="en-US" altLang="ko-KR" sz="850">
                <a:solidFill>
                  <a:srgbClr val="8B95AC"/>
                </a:solidFill>
                <a:latin typeface="맑은 고딕" panose="020B0503020000020004" pitchFamily="50" charset="-127"/>
              </a:rPr>
              <a:t>: S-1 · NPR·CBS·CNBC·Fortune · Morningstar·Via Satellite·Sacra (</a:t>
            </a:r>
            <a:r>
              <a:rPr lang="ko-KR" altLang="en-US" sz="850">
                <a:solidFill>
                  <a:srgbClr val="8B95AC"/>
                </a:solidFill>
                <a:latin typeface="맑은 고딕" panose="020B0503020000020004" pitchFamily="50" charset="-127"/>
              </a:rPr>
              <a:t>기준일 </a:t>
            </a:r>
            <a:r>
              <a:rPr lang="en-US" altLang="ko-KR" sz="850">
                <a:solidFill>
                  <a:srgbClr val="8B95AC"/>
                </a:solidFill>
                <a:latin typeface="맑은 고딕" panose="020B0503020000020004" pitchFamily="50" charset="-127"/>
              </a:rPr>
              <a:t>2026-06-15)</a:t>
            </a:r>
            <a:endParaRPr lang="ko-KR" altLang="en-US" sz="850">
              <a:solidFill>
                <a:srgbClr val="8B95AC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8E45575D-1F1F-DE7C-003C-8198CC605D11}"/>
              </a:ext>
            </a:extLst>
          </p:cNvPr>
          <p:cNvSpPr txBox="1"/>
          <p:nvPr/>
        </p:nvSpPr>
        <p:spPr>
          <a:xfrm>
            <a:off x="10490200" y="6426200"/>
            <a:ext cx="889000" cy="130805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algn="r"/>
            <a:r>
              <a:rPr lang="en-US" altLang="ko-KR" sz="850">
                <a:solidFill>
                  <a:srgbClr val="8B95AC"/>
                </a:solidFill>
                <a:latin typeface="맑은 고딕" panose="020B0503020000020004" pitchFamily="50" charset="-127"/>
              </a:rPr>
              <a:t>04 / 30</a:t>
            </a:r>
            <a:endParaRPr lang="ko-KR" altLang="en-US" sz="850">
              <a:solidFill>
                <a:srgbClr val="8B95AC"/>
              </a:solidFill>
              <a:latin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6246243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0E1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98CEB3C-AED1-0A6B-DEF7-DC48E0F5682C}"/>
              </a:ext>
            </a:extLst>
          </p:cNvPr>
          <p:cNvSpPr txBox="1"/>
          <p:nvPr/>
        </p:nvSpPr>
        <p:spPr>
          <a:xfrm>
            <a:off x="812800" y="584200"/>
            <a:ext cx="1402628" cy="161583"/>
          </a:xfrm>
          <a:prstGeom prst="rect">
            <a:avLst/>
          </a:prstGeom>
          <a:solidFill>
            <a:srgbClr val="3DAEFF"/>
          </a:solidFill>
        </p:spPr>
        <p:txBody>
          <a:bodyPr vert="horz" wrap="none" lIns="139700" tIns="0" rIns="139700" bIns="0" rtlCol="0">
            <a:spAutoFit/>
          </a:bodyPr>
          <a:lstStyle/>
          <a:p>
            <a:r>
              <a:rPr lang="en-US" altLang="ko-KR" sz="1050" b="1">
                <a:solidFill>
                  <a:srgbClr val="06080F"/>
                </a:solidFill>
                <a:latin typeface="맑은 고딕" panose="020B0503020000020004" pitchFamily="50" charset="-127"/>
              </a:rPr>
              <a:t>THE RECORD IPO</a:t>
            </a:r>
            <a:endParaRPr lang="ko-KR" altLang="en-US" sz="1050" b="1">
              <a:solidFill>
                <a:srgbClr val="06080F"/>
              </a:solidFill>
              <a:latin typeface="맑은 고딕" panose="020B0503020000020004" pitchFamily="50" charset="-127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C881504-B20A-6BD2-7702-5AF2D94C3680}"/>
              </a:ext>
            </a:extLst>
          </p:cNvPr>
          <p:cNvSpPr txBox="1"/>
          <p:nvPr/>
        </p:nvSpPr>
        <p:spPr>
          <a:xfrm>
            <a:off x="812800" y="914400"/>
            <a:ext cx="10566400" cy="384721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2500" b="1">
                <a:solidFill>
                  <a:srgbClr val="E9EDF6"/>
                </a:solidFill>
                <a:latin typeface="맑은 고딕" panose="020B0503020000020004" pitchFamily="50" charset="-127"/>
              </a:rPr>
              <a:t>역사상 최대 규모의 기업공개 </a:t>
            </a:r>
            <a:r>
              <a:rPr lang="en-US" altLang="ko-KR" sz="2500" b="1">
                <a:solidFill>
                  <a:srgbClr val="E9EDF6"/>
                </a:solidFill>
                <a:latin typeface="맑은 고딕" panose="020B0503020000020004" pitchFamily="50" charset="-127"/>
              </a:rPr>
              <a:t>— </a:t>
            </a:r>
            <a:r>
              <a:rPr lang="ko-KR" altLang="en-US" sz="2500" b="1">
                <a:solidFill>
                  <a:srgbClr val="E9EDF6"/>
                </a:solidFill>
                <a:latin typeface="맑은 고딕" panose="020B0503020000020004" pitchFamily="50" charset="-127"/>
              </a:rPr>
              <a:t>모든 기록을 새로 썼다</a:t>
            </a:r>
          </a:p>
        </p:txBody>
      </p:sp>
      <p:sp>
        <p:nvSpPr>
          <p:cNvPr id="4" name="직사각형 3">
            <a:extLst>
              <a:ext uri="{FF2B5EF4-FFF2-40B4-BE49-F238E27FC236}">
                <a16:creationId xmlns:a16="http://schemas.microsoft.com/office/drawing/2014/main" id="{C4D5D834-B586-D8BD-6727-02A970893386}"/>
              </a:ext>
            </a:extLst>
          </p:cNvPr>
          <p:cNvSpPr/>
          <p:nvPr/>
        </p:nvSpPr>
        <p:spPr>
          <a:xfrm>
            <a:off x="812800" y="2133600"/>
            <a:ext cx="2489200" cy="1320800"/>
          </a:xfrm>
          <a:prstGeom prst="rect">
            <a:avLst/>
          </a:prstGeom>
          <a:solidFill>
            <a:srgbClr val="151C2E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0217FF8-52FF-372D-5BDD-B86B8BB182C5}"/>
              </a:ext>
            </a:extLst>
          </p:cNvPr>
          <p:cNvSpPr txBox="1"/>
          <p:nvPr/>
        </p:nvSpPr>
        <p:spPr>
          <a:xfrm>
            <a:off x="1016000" y="2362200"/>
            <a:ext cx="2082800" cy="415498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altLang="ko-KR" sz="2700" b="1">
                <a:solidFill>
                  <a:srgbClr val="3DAEFF"/>
                </a:solidFill>
                <a:latin typeface="맑은 고딕" panose="020B0503020000020004" pitchFamily="50" charset="-127"/>
              </a:rPr>
              <a:t>$75B</a:t>
            </a:r>
            <a:endParaRPr lang="ko-KR" altLang="en-US" sz="2700" b="1">
              <a:solidFill>
                <a:srgbClr val="3DAEFF"/>
              </a:solidFill>
              <a:latin typeface="맑은 고딕" panose="020B0503020000020004" pitchFamily="50" charset="-127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8FE4741-D606-3F55-B492-6690AB1F5C4C}"/>
              </a:ext>
            </a:extLst>
          </p:cNvPr>
          <p:cNvSpPr txBox="1"/>
          <p:nvPr/>
        </p:nvSpPr>
        <p:spPr>
          <a:xfrm>
            <a:off x="1016000" y="2971800"/>
            <a:ext cx="20828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000">
                <a:solidFill>
                  <a:srgbClr val="8B95AC"/>
                </a:solidFill>
                <a:latin typeface="맑은 고딕" panose="020B0503020000020004" pitchFamily="50" charset="-127"/>
              </a:rPr>
              <a:t>총 모집액 </a:t>
            </a:r>
            <a:r>
              <a:rPr lang="en-US" altLang="ko-KR" sz="1000">
                <a:solidFill>
                  <a:srgbClr val="8B95AC"/>
                </a:solidFill>
                <a:latin typeface="맑은 고딕" panose="020B0503020000020004" pitchFamily="50" charset="-127"/>
              </a:rPr>
              <a:t>(</a:t>
            </a:r>
            <a:r>
              <a:rPr lang="ko-KR" altLang="en-US" sz="1000">
                <a:solidFill>
                  <a:srgbClr val="8B95AC"/>
                </a:solidFill>
                <a:latin typeface="맑은 고딕" panose="020B0503020000020004" pitchFamily="50" charset="-127"/>
              </a:rPr>
              <a:t>역대 최대 </a:t>
            </a:r>
            <a:r>
              <a:rPr lang="en-US" altLang="ko-KR" sz="1000">
                <a:solidFill>
                  <a:srgbClr val="8B95AC"/>
                </a:solidFill>
                <a:latin typeface="맑은 고딕" panose="020B0503020000020004" pitchFamily="50" charset="-127"/>
              </a:rPr>
              <a:t>IPO)</a:t>
            </a:r>
            <a:endParaRPr lang="ko-KR" altLang="en-US" sz="1000">
              <a:solidFill>
                <a:srgbClr val="8B95AC"/>
              </a:solidFill>
              <a:latin typeface="맑은 고딕" panose="020B0503020000020004" pitchFamily="50" charset="-127"/>
            </a:endParaRPr>
          </a:p>
        </p:txBody>
      </p:sp>
      <p:sp>
        <p:nvSpPr>
          <p:cNvPr id="7" name="직사각형 6">
            <a:extLst>
              <a:ext uri="{FF2B5EF4-FFF2-40B4-BE49-F238E27FC236}">
                <a16:creationId xmlns:a16="http://schemas.microsoft.com/office/drawing/2014/main" id="{75DA28AE-70D4-45AB-5FCF-E6CD78E35F04}"/>
              </a:ext>
            </a:extLst>
          </p:cNvPr>
          <p:cNvSpPr/>
          <p:nvPr/>
        </p:nvSpPr>
        <p:spPr>
          <a:xfrm>
            <a:off x="3505200" y="2133600"/>
            <a:ext cx="2489200" cy="1320800"/>
          </a:xfrm>
          <a:prstGeom prst="rect">
            <a:avLst/>
          </a:prstGeom>
          <a:solidFill>
            <a:srgbClr val="151C2E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A1B9D31-DB28-A8D9-FA47-FDDBF83EEDF2}"/>
              </a:ext>
            </a:extLst>
          </p:cNvPr>
          <p:cNvSpPr txBox="1"/>
          <p:nvPr/>
        </p:nvSpPr>
        <p:spPr>
          <a:xfrm>
            <a:off x="3708400" y="2362200"/>
            <a:ext cx="2082800" cy="415498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altLang="ko-KR" sz="2700" b="1">
                <a:solidFill>
                  <a:srgbClr val="E9EDF6"/>
                </a:solidFill>
                <a:latin typeface="맑은 고딕" panose="020B0503020000020004" pitchFamily="50" charset="-127"/>
              </a:rPr>
              <a:t>$135</a:t>
            </a:r>
            <a:endParaRPr lang="ko-KR" altLang="en-US" sz="2700" b="1">
              <a:solidFill>
                <a:srgbClr val="E9EDF6"/>
              </a:solidFill>
              <a:latin typeface="맑은 고딕" panose="020B0503020000020004" pitchFamily="50" charset="-127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65CA2B8-3A03-D066-FB86-AD7F125EEE56}"/>
              </a:ext>
            </a:extLst>
          </p:cNvPr>
          <p:cNvSpPr txBox="1"/>
          <p:nvPr/>
        </p:nvSpPr>
        <p:spPr>
          <a:xfrm>
            <a:off x="3708400" y="2971800"/>
            <a:ext cx="20828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000">
                <a:solidFill>
                  <a:srgbClr val="8B95AC"/>
                </a:solidFill>
                <a:latin typeface="맑은 고딕" panose="020B0503020000020004" pitchFamily="50" charset="-127"/>
              </a:rPr>
              <a:t>공모가 </a:t>
            </a:r>
            <a:r>
              <a:rPr lang="en-US" altLang="ko-KR" sz="1000">
                <a:solidFill>
                  <a:srgbClr val="8B95AC"/>
                </a:solidFill>
                <a:latin typeface="맑은 고딕" panose="020B0503020000020004" pitchFamily="50" charset="-127"/>
              </a:rPr>
              <a:t>/ </a:t>
            </a:r>
            <a:r>
              <a:rPr lang="ko-KR" altLang="en-US" sz="1000">
                <a:solidFill>
                  <a:srgbClr val="8B95AC"/>
                </a:solidFill>
                <a:latin typeface="맑은 고딕" panose="020B0503020000020004" pitchFamily="50" charset="-127"/>
              </a:rPr>
              <a:t>주</a:t>
            </a:r>
          </a:p>
        </p:txBody>
      </p:sp>
      <p:sp>
        <p:nvSpPr>
          <p:cNvPr id="10" name="직사각형 9">
            <a:extLst>
              <a:ext uri="{FF2B5EF4-FFF2-40B4-BE49-F238E27FC236}">
                <a16:creationId xmlns:a16="http://schemas.microsoft.com/office/drawing/2014/main" id="{6F7AD047-1DC5-E2DD-D37C-0186C8C315B1}"/>
              </a:ext>
            </a:extLst>
          </p:cNvPr>
          <p:cNvSpPr/>
          <p:nvPr/>
        </p:nvSpPr>
        <p:spPr>
          <a:xfrm>
            <a:off x="6197600" y="2133600"/>
            <a:ext cx="2489200" cy="1320800"/>
          </a:xfrm>
          <a:prstGeom prst="rect">
            <a:avLst/>
          </a:prstGeom>
          <a:solidFill>
            <a:srgbClr val="151C2E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3796C60-FD6D-B3F2-0E38-86F909511811}"/>
              </a:ext>
            </a:extLst>
          </p:cNvPr>
          <p:cNvSpPr txBox="1"/>
          <p:nvPr/>
        </p:nvSpPr>
        <p:spPr>
          <a:xfrm>
            <a:off x="6400800" y="2362200"/>
            <a:ext cx="2082800" cy="415498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altLang="ko-KR" sz="2700" b="1">
                <a:solidFill>
                  <a:srgbClr val="E9EDF6"/>
                </a:solidFill>
                <a:latin typeface="맑은 고딕" panose="020B0503020000020004" pitchFamily="50" charset="-127"/>
              </a:rPr>
              <a:t>5.56</a:t>
            </a:r>
            <a:r>
              <a:rPr lang="ko-KR" altLang="en-US" sz="2700" b="1">
                <a:solidFill>
                  <a:srgbClr val="E9EDF6"/>
                </a:solidFill>
                <a:latin typeface="맑은 고딕" panose="020B0503020000020004" pitchFamily="50" charset="-127"/>
              </a:rPr>
              <a:t>억 주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2BC3861-4144-70F2-82F7-D791601BF59C}"/>
              </a:ext>
            </a:extLst>
          </p:cNvPr>
          <p:cNvSpPr txBox="1"/>
          <p:nvPr/>
        </p:nvSpPr>
        <p:spPr>
          <a:xfrm>
            <a:off x="6400800" y="2971800"/>
            <a:ext cx="20828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000">
                <a:solidFill>
                  <a:srgbClr val="8B95AC"/>
                </a:solidFill>
                <a:latin typeface="맑은 고딕" panose="020B0503020000020004" pitchFamily="50" charset="-127"/>
              </a:rPr>
              <a:t>발행 주식 수</a:t>
            </a:r>
          </a:p>
        </p:txBody>
      </p:sp>
      <p:sp>
        <p:nvSpPr>
          <p:cNvPr id="13" name="직사각형 12">
            <a:extLst>
              <a:ext uri="{FF2B5EF4-FFF2-40B4-BE49-F238E27FC236}">
                <a16:creationId xmlns:a16="http://schemas.microsoft.com/office/drawing/2014/main" id="{FA56818D-DF4B-AEBA-F915-6D542C9956EF}"/>
              </a:ext>
            </a:extLst>
          </p:cNvPr>
          <p:cNvSpPr/>
          <p:nvPr/>
        </p:nvSpPr>
        <p:spPr>
          <a:xfrm>
            <a:off x="8890000" y="2133600"/>
            <a:ext cx="2489200" cy="1320800"/>
          </a:xfrm>
          <a:prstGeom prst="rect">
            <a:avLst/>
          </a:prstGeom>
          <a:solidFill>
            <a:srgbClr val="151C2E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AF1AD2F-35E4-F04D-D5F8-E2BA7D1E75C7}"/>
              </a:ext>
            </a:extLst>
          </p:cNvPr>
          <p:cNvSpPr txBox="1"/>
          <p:nvPr/>
        </p:nvSpPr>
        <p:spPr>
          <a:xfrm>
            <a:off x="9093200" y="2362200"/>
            <a:ext cx="2082800" cy="415498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altLang="ko-KR" sz="2700" b="1">
                <a:solidFill>
                  <a:srgbClr val="3DAEFF"/>
                </a:solidFill>
                <a:latin typeface="맑은 고딕" panose="020B0503020000020004" pitchFamily="50" charset="-127"/>
              </a:rPr>
              <a:t>~$1.75T</a:t>
            </a:r>
            <a:endParaRPr lang="ko-KR" altLang="en-US" sz="2700" b="1">
              <a:solidFill>
                <a:srgbClr val="3DAEFF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520E0C09-75CF-FBC0-224A-AD164385810D}"/>
              </a:ext>
            </a:extLst>
          </p:cNvPr>
          <p:cNvSpPr txBox="1"/>
          <p:nvPr/>
        </p:nvSpPr>
        <p:spPr>
          <a:xfrm>
            <a:off x="9093200" y="2971800"/>
            <a:ext cx="20828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000">
                <a:solidFill>
                  <a:srgbClr val="8B95AC"/>
                </a:solidFill>
                <a:latin typeface="맑은 고딕" panose="020B0503020000020004" pitchFamily="50" charset="-127"/>
              </a:rPr>
              <a:t>공모가 기준 밸류에이션</a:t>
            </a:r>
          </a:p>
        </p:txBody>
      </p:sp>
      <p:sp>
        <p:nvSpPr>
          <p:cNvPr id="16" name="직사각형 15">
            <a:extLst>
              <a:ext uri="{FF2B5EF4-FFF2-40B4-BE49-F238E27FC236}">
                <a16:creationId xmlns:a16="http://schemas.microsoft.com/office/drawing/2014/main" id="{01EDCD17-F9CE-E7DD-0D52-C0A0A00AE056}"/>
              </a:ext>
            </a:extLst>
          </p:cNvPr>
          <p:cNvSpPr/>
          <p:nvPr/>
        </p:nvSpPr>
        <p:spPr>
          <a:xfrm>
            <a:off x="812800" y="3810000"/>
            <a:ext cx="10566400" cy="15240"/>
          </a:xfrm>
          <a:prstGeom prst="rect">
            <a:avLst/>
          </a:prstGeom>
          <a:solidFill>
            <a:srgbClr val="27304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C659FB45-7505-013F-DCC1-969FB60AEEC3}"/>
              </a:ext>
            </a:extLst>
          </p:cNvPr>
          <p:cNvSpPr txBox="1"/>
          <p:nvPr/>
        </p:nvSpPr>
        <p:spPr>
          <a:xfrm>
            <a:off x="812800" y="3987800"/>
            <a:ext cx="10566400" cy="384721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1250">
                <a:solidFill>
                  <a:srgbClr val="E9EDF6"/>
                </a:solidFill>
                <a:latin typeface="맑은 고딕" panose="020B0503020000020004" pitchFamily="50" charset="-127"/>
              </a:rPr>
              <a:t>2026-06-11 </a:t>
            </a:r>
            <a:r>
              <a:rPr lang="ko-KR" altLang="en-US" sz="1250">
                <a:solidFill>
                  <a:srgbClr val="E9EDF6"/>
                </a:solidFill>
                <a:latin typeface="맑은 고딕" panose="020B0503020000020004" pitchFamily="50" charset="-127"/>
              </a:rPr>
              <a:t>가격 결정</a:t>
            </a:r>
            <a:r>
              <a:rPr lang="en-US" altLang="ko-KR" sz="1250">
                <a:solidFill>
                  <a:srgbClr val="E9EDF6"/>
                </a:solidFill>
                <a:latin typeface="맑은 고딕" panose="020B0503020000020004" pitchFamily="50" charset="-127"/>
              </a:rPr>
              <a:t>, 06-12 Nasdaq(SPCX) </a:t>
            </a:r>
            <a:r>
              <a:rPr lang="ko-KR" altLang="en-US" sz="1250">
                <a:solidFill>
                  <a:srgbClr val="E9EDF6"/>
                </a:solidFill>
                <a:latin typeface="맑은 고딕" panose="020B0503020000020004" pitchFamily="50" charset="-127"/>
              </a:rPr>
              <a:t>데뷔</a:t>
            </a:r>
            <a:r>
              <a:rPr lang="en-US" altLang="ko-KR" sz="1250">
                <a:solidFill>
                  <a:srgbClr val="E9EDF6"/>
                </a:solidFill>
                <a:latin typeface="맑은 고딕" panose="020B0503020000020004" pitchFamily="50" charset="-127"/>
              </a:rPr>
              <a:t>. </a:t>
            </a:r>
            <a:r>
              <a:rPr lang="ko-KR" altLang="en-US" sz="1250">
                <a:solidFill>
                  <a:srgbClr val="E9EDF6"/>
                </a:solidFill>
                <a:latin typeface="맑은 고딕" panose="020B0503020000020004" pitchFamily="50" charset="-127"/>
              </a:rPr>
              <a:t>약 </a:t>
            </a:r>
            <a:r>
              <a:rPr lang="en-US" altLang="ko-KR" sz="1250">
                <a:solidFill>
                  <a:srgbClr val="E9EDF6"/>
                </a:solidFill>
                <a:latin typeface="맑은 고딕" panose="020B0503020000020004" pitchFamily="50" charset="-127"/>
              </a:rPr>
              <a:t>21</a:t>
            </a:r>
            <a:r>
              <a:rPr lang="ko-KR" altLang="en-US" sz="1250">
                <a:solidFill>
                  <a:srgbClr val="E9EDF6"/>
                </a:solidFill>
                <a:latin typeface="맑은 고딕" panose="020B0503020000020004" pitchFamily="50" charset="-127"/>
              </a:rPr>
              <a:t>개 투자은행 인수단</a:t>
            </a:r>
            <a:r>
              <a:rPr lang="en-US" altLang="ko-KR" sz="1250">
                <a:solidFill>
                  <a:srgbClr val="E9EDF6"/>
                </a:solidFill>
                <a:latin typeface="맑은 고딕" panose="020B0503020000020004" pitchFamily="50" charset="-127"/>
              </a:rPr>
              <a:t>. </a:t>
            </a:r>
            <a:r>
              <a:rPr lang="ko-KR" altLang="en-US" sz="1250">
                <a:solidFill>
                  <a:srgbClr val="E9EDF6"/>
                </a:solidFill>
                <a:latin typeface="맑은 고딕" panose="020B0503020000020004" pitchFamily="50" charset="-127"/>
              </a:rPr>
              <a:t>머스크는 공모 물량의 최대 약 </a:t>
            </a:r>
            <a:r>
              <a:rPr lang="en-US" altLang="ko-KR" sz="1250">
                <a:solidFill>
                  <a:srgbClr val="E9EDF6"/>
                </a:solidFill>
                <a:latin typeface="맑은 고딕" panose="020B0503020000020004" pitchFamily="50" charset="-127"/>
              </a:rPr>
              <a:t>30%</a:t>
            </a:r>
            <a:r>
              <a:rPr lang="ko-KR" altLang="en-US" sz="1250">
                <a:solidFill>
                  <a:srgbClr val="E9EDF6"/>
                </a:solidFill>
                <a:latin typeface="맑은 고딕" panose="020B0503020000020004" pitchFamily="50" charset="-127"/>
              </a:rPr>
              <a:t>를 개인투자자에 배정 추진</a:t>
            </a:r>
            <a:r>
              <a:rPr lang="en-US" altLang="ko-KR" sz="1250">
                <a:solidFill>
                  <a:srgbClr val="E9EDF6"/>
                </a:solidFill>
                <a:latin typeface="맑은 고딕" panose="020B0503020000020004" pitchFamily="50" charset="-127"/>
              </a:rPr>
              <a:t>(</a:t>
            </a:r>
            <a:r>
              <a:rPr lang="ko-KR" altLang="en-US" sz="1250">
                <a:solidFill>
                  <a:srgbClr val="E9EDF6"/>
                </a:solidFill>
                <a:latin typeface="맑은 고딕" panose="020B0503020000020004" pitchFamily="50" charset="-127"/>
              </a:rPr>
              <a:t>통상 </a:t>
            </a:r>
            <a:r>
              <a:rPr lang="en-US" altLang="ko-KR" sz="1250">
                <a:solidFill>
                  <a:srgbClr val="E9EDF6"/>
                </a:solidFill>
                <a:latin typeface="맑은 고딕" panose="020B0503020000020004" pitchFamily="50" charset="-127"/>
              </a:rPr>
              <a:t>5~10% </a:t>
            </a:r>
            <a:r>
              <a:rPr lang="ko-KR" altLang="en-US" sz="1250">
                <a:solidFill>
                  <a:srgbClr val="E9EDF6"/>
                </a:solidFill>
                <a:latin typeface="맑은 고딕" panose="020B0503020000020004" pitchFamily="50" charset="-127"/>
              </a:rPr>
              <a:t>대비 이례적</a:t>
            </a:r>
            <a:r>
              <a:rPr lang="en-US" altLang="ko-KR" sz="1250">
                <a:solidFill>
                  <a:srgbClr val="E9EDF6"/>
                </a:solidFill>
                <a:latin typeface="맑은 고딕" panose="020B0503020000020004" pitchFamily="50" charset="-127"/>
              </a:rPr>
              <a:t>).</a:t>
            </a:r>
            <a:endParaRPr lang="ko-KR" altLang="en-US" sz="1250">
              <a:solidFill>
                <a:srgbClr val="E9EDF6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8" name="직사각형 17">
            <a:extLst>
              <a:ext uri="{FF2B5EF4-FFF2-40B4-BE49-F238E27FC236}">
                <a16:creationId xmlns:a16="http://schemas.microsoft.com/office/drawing/2014/main" id="{974BF2D1-775C-9888-4FF5-6BEC669E4B01}"/>
              </a:ext>
            </a:extLst>
          </p:cNvPr>
          <p:cNvSpPr/>
          <p:nvPr/>
        </p:nvSpPr>
        <p:spPr>
          <a:xfrm>
            <a:off x="812800" y="6350000"/>
            <a:ext cx="10566400" cy="12700"/>
          </a:xfrm>
          <a:prstGeom prst="rect">
            <a:avLst/>
          </a:prstGeom>
          <a:solidFill>
            <a:srgbClr val="27304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7FDB04C1-4C07-7AA1-12A1-27870471A897}"/>
              </a:ext>
            </a:extLst>
          </p:cNvPr>
          <p:cNvSpPr txBox="1"/>
          <p:nvPr/>
        </p:nvSpPr>
        <p:spPr>
          <a:xfrm>
            <a:off x="812800" y="6426200"/>
            <a:ext cx="9677400" cy="130805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ko-KR" altLang="en-US" sz="850">
                <a:solidFill>
                  <a:srgbClr val="8B95AC"/>
                </a:solidFill>
                <a:latin typeface="맑은 고딕" panose="020B0503020000020004" pitchFamily="50" charset="-127"/>
              </a:rPr>
              <a:t>자료</a:t>
            </a:r>
            <a:r>
              <a:rPr lang="en-US" altLang="ko-KR" sz="850">
                <a:solidFill>
                  <a:srgbClr val="8B95AC"/>
                </a:solidFill>
                <a:latin typeface="맑은 고딕" panose="020B0503020000020004" pitchFamily="50" charset="-127"/>
              </a:rPr>
              <a:t>: S-1 · NPR·CBS·CNBC·Fortune · Morningstar·Via Satellite·Sacra (</a:t>
            </a:r>
            <a:r>
              <a:rPr lang="ko-KR" altLang="en-US" sz="850">
                <a:solidFill>
                  <a:srgbClr val="8B95AC"/>
                </a:solidFill>
                <a:latin typeface="맑은 고딕" panose="020B0503020000020004" pitchFamily="50" charset="-127"/>
              </a:rPr>
              <a:t>기준일 </a:t>
            </a:r>
            <a:r>
              <a:rPr lang="en-US" altLang="ko-KR" sz="850">
                <a:solidFill>
                  <a:srgbClr val="8B95AC"/>
                </a:solidFill>
                <a:latin typeface="맑은 고딕" panose="020B0503020000020004" pitchFamily="50" charset="-127"/>
              </a:rPr>
              <a:t>2026-06-15)</a:t>
            </a:r>
            <a:endParaRPr lang="ko-KR" altLang="en-US" sz="850">
              <a:solidFill>
                <a:srgbClr val="8B95AC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1785CE31-0905-C1DF-ABD2-0CCD3535054D}"/>
              </a:ext>
            </a:extLst>
          </p:cNvPr>
          <p:cNvSpPr txBox="1"/>
          <p:nvPr/>
        </p:nvSpPr>
        <p:spPr>
          <a:xfrm>
            <a:off x="10490200" y="6426200"/>
            <a:ext cx="889000" cy="130805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algn="r"/>
            <a:r>
              <a:rPr lang="en-US" altLang="ko-KR" sz="850">
                <a:solidFill>
                  <a:srgbClr val="8B95AC"/>
                </a:solidFill>
                <a:latin typeface="맑은 고딕" panose="020B0503020000020004" pitchFamily="50" charset="-127"/>
              </a:rPr>
              <a:t>05 / 30</a:t>
            </a:r>
            <a:endParaRPr lang="ko-KR" altLang="en-US" sz="850">
              <a:solidFill>
                <a:srgbClr val="8B95AC"/>
              </a:solidFill>
              <a:latin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1572834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0E1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7FC465D-88EF-7EED-563F-EFAE4C455852}"/>
              </a:ext>
            </a:extLst>
          </p:cNvPr>
          <p:cNvSpPr txBox="1"/>
          <p:nvPr/>
        </p:nvSpPr>
        <p:spPr>
          <a:xfrm>
            <a:off x="812800" y="584200"/>
            <a:ext cx="1530868" cy="161583"/>
          </a:xfrm>
          <a:prstGeom prst="rect">
            <a:avLst/>
          </a:prstGeom>
          <a:solidFill>
            <a:srgbClr val="3DAEFF"/>
          </a:solidFill>
        </p:spPr>
        <p:txBody>
          <a:bodyPr vert="horz" wrap="none" lIns="139700" tIns="0" rIns="139700" bIns="0" rtlCol="0">
            <a:spAutoFit/>
          </a:bodyPr>
          <a:lstStyle/>
          <a:p>
            <a:r>
              <a:rPr lang="en-US" altLang="ko-KR" sz="1050" b="1">
                <a:solidFill>
                  <a:srgbClr val="06080F"/>
                </a:solidFill>
                <a:latin typeface="맑은 고딕" panose="020B0503020000020004" pitchFamily="50" charset="-127"/>
              </a:rPr>
              <a:t>DEBUT · FIRST DAY</a:t>
            </a:r>
            <a:endParaRPr lang="ko-KR" altLang="en-US" sz="1050" b="1">
              <a:solidFill>
                <a:srgbClr val="06080F"/>
              </a:solidFill>
              <a:latin typeface="맑은 고딕" panose="020B0503020000020004" pitchFamily="50" charset="-127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2B4619C-F087-D0CA-6F53-016815B7D02E}"/>
              </a:ext>
            </a:extLst>
          </p:cNvPr>
          <p:cNvSpPr txBox="1"/>
          <p:nvPr/>
        </p:nvSpPr>
        <p:spPr>
          <a:xfrm>
            <a:off x="812800" y="914400"/>
            <a:ext cx="10566400" cy="384721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2500" b="1">
                <a:solidFill>
                  <a:srgbClr val="E9EDF6"/>
                </a:solidFill>
                <a:latin typeface="맑은 고딕" panose="020B0503020000020004" pitchFamily="50" charset="-127"/>
              </a:rPr>
              <a:t>첫날 </a:t>
            </a:r>
            <a:r>
              <a:rPr lang="en-US" altLang="ko-KR" sz="2500" b="1">
                <a:solidFill>
                  <a:srgbClr val="E9EDF6"/>
                </a:solidFill>
                <a:latin typeface="맑은 고딕" panose="020B0503020000020004" pitchFamily="50" charset="-127"/>
              </a:rPr>
              <a:t>+19% </a:t>
            </a:r>
            <a:r>
              <a:rPr lang="ko-KR" altLang="en-US" sz="2500" b="1">
                <a:solidFill>
                  <a:srgbClr val="E9EDF6"/>
                </a:solidFill>
                <a:latin typeface="맑은 고딕" panose="020B0503020000020004" pitchFamily="50" charset="-127"/>
              </a:rPr>
              <a:t>마감 </a:t>
            </a:r>
            <a:r>
              <a:rPr lang="en-US" altLang="ko-KR" sz="2500" b="1">
                <a:solidFill>
                  <a:srgbClr val="E9EDF6"/>
                </a:solidFill>
                <a:latin typeface="맑은 고딕" panose="020B0503020000020004" pitchFamily="50" charset="-127"/>
              </a:rPr>
              <a:t>— </a:t>
            </a:r>
            <a:r>
              <a:rPr lang="ko-KR" altLang="en-US" sz="2500" b="1">
                <a:solidFill>
                  <a:srgbClr val="E9EDF6"/>
                </a:solidFill>
                <a:latin typeface="맑은 고딕" panose="020B0503020000020004" pitchFamily="50" charset="-127"/>
              </a:rPr>
              <a:t>데뷔와 동시에 </a:t>
            </a:r>
            <a:r>
              <a:rPr lang="en-US" altLang="ko-KR" sz="2500" b="1">
                <a:solidFill>
                  <a:srgbClr val="E9EDF6"/>
                </a:solidFill>
                <a:latin typeface="맑은 고딕" panose="020B0503020000020004" pitchFamily="50" charset="-127"/>
              </a:rPr>
              <a:t>2</a:t>
            </a:r>
            <a:r>
              <a:rPr lang="ko-KR" altLang="en-US" sz="2500" b="1">
                <a:solidFill>
                  <a:srgbClr val="E9EDF6"/>
                </a:solidFill>
                <a:latin typeface="맑은 고딕" panose="020B0503020000020004" pitchFamily="50" charset="-127"/>
              </a:rPr>
              <a:t>조 달러 클럽에 진입했다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525CE58-6C5E-050A-E91F-98A1A6447AF9}"/>
              </a:ext>
            </a:extLst>
          </p:cNvPr>
          <p:cNvSpPr txBox="1"/>
          <p:nvPr/>
        </p:nvSpPr>
        <p:spPr>
          <a:xfrm>
            <a:off x="812800" y="2006600"/>
            <a:ext cx="6604000" cy="184666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200" b="1">
                <a:solidFill>
                  <a:srgbClr val="E9EDF6"/>
                </a:solidFill>
                <a:latin typeface="맑은 고딕" panose="020B0503020000020004" pitchFamily="50" charset="-127"/>
              </a:rPr>
              <a:t>데뷔 첫날 주가 </a:t>
            </a:r>
            <a:r>
              <a:rPr lang="en-US" altLang="ko-KR" sz="1200" b="1">
                <a:solidFill>
                  <a:srgbClr val="E9EDF6"/>
                </a:solidFill>
                <a:latin typeface="맑은 고딕" panose="020B0503020000020004" pitchFamily="50" charset="-127"/>
              </a:rPr>
              <a:t>(</a:t>
            </a:r>
            <a:r>
              <a:rPr lang="ko-KR" altLang="en-US" sz="1200" b="1">
                <a:solidFill>
                  <a:srgbClr val="E9EDF6"/>
                </a:solidFill>
                <a:latin typeface="맑은 고딕" panose="020B0503020000020004" pitchFamily="50" charset="-127"/>
              </a:rPr>
              <a:t>달러</a:t>
            </a:r>
            <a:r>
              <a:rPr lang="en-US" altLang="ko-KR" sz="1200" b="1">
                <a:solidFill>
                  <a:srgbClr val="E9EDF6"/>
                </a:solidFill>
                <a:latin typeface="맑은 고딕" panose="020B0503020000020004" pitchFamily="50" charset="-127"/>
              </a:rPr>
              <a:t>)</a:t>
            </a:r>
            <a:endParaRPr lang="ko-KR" altLang="en-US" sz="1200" b="1">
              <a:solidFill>
                <a:srgbClr val="E9EDF6"/>
              </a:solidFill>
              <a:latin typeface="맑은 고딕" panose="020B0503020000020004" pitchFamily="50" charset="-127"/>
            </a:endParaRPr>
          </a:p>
        </p:txBody>
      </p:sp>
      <p:sp>
        <p:nvSpPr>
          <p:cNvPr id="5" name="직사각형 4">
            <a:extLst>
              <a:ext uri="{FF2B5EF4-FFF2-40B4-BE49-F238E27FC236}">
                <a16:creationId xmlns:a16="http://schemas.microsoft.com/office/drawing/2014/main" id="{17CCF2D9-BB13-6C27-A654-E80F7372757F}"/>
              </a:ext>
            </a:extLst>
          </p:cNvPr>
          <p:cNvSpPr/>
          <p:nvPr/>
        </p:nvSpPr>
        <p:spPr>
          <a:xfrm>
            <a:off x="7772400" y="2235200"/>
            <a:ext cx="3606800" cy="12700"/>
          </a:xfrm>
          <a:prstGeom prst="rect">
            <a:avLst/>
          </a:prstGeom>
          <a:solidFill>
            <a:srgbClr val="27304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105B278-C67D-1D7A-356D-F5F51B02E1FF}"/>
              </a:ext>
            </a:extLst>
          </p:cNvPr>
          <p:cNvSpPr txBox="1"/>
          <p:nvPr/>
        </p:nvSpPr>
        <p:spPr>
          <a:xfrm>
            <a:off x="7772400" y="2349500"/>
            <a:ext cx="3606800" cy="323165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2100" b="1">
                <a:solidFill>
                  <a:srgbClr val="33D17A"/>
                </a:solidFill>
                <a:latin typeface="맑은 고딕" panose="020B0503020000020004" pitchFamily="50" charset="-127"/>
              </a:rPr>
              <a:t>+19%</a:t>
            </a:r>
            <a:endParaRPr lang="ko-KR" altLang="en-US" sz="2100" b="1">
              <a:solidFill>
                <a:srgbClr val="33D17A"/>
              </a:solidFill>
              <a:latin typeface="맑은 고딕" panose="020B0503020000020004" pitchFamily="50" charset="-127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0703F2C-F413-4F69-15D8-5A0B0D739BFE}"/>
              </a:ext>
            </a:extLst>
          </p:cNvPr>
          <p:cNvSpPr txBox="1"/>
          <p:nvPr/>
        </p:nvSpPr>
        <p:spPr>
          <a:xfrm>
            <a:off x="7772400" y="2768600"/>
            <a:ext cx="36068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000">
                <a:solidFill>
                  <a:srgbClr val="8B95AC"/>
                </a:solidFill>
                <a:latin typeface="맑은 고딕" panose="020B0503020000020004" pitchFamily="50" charset="-127"/>
              </a:rPr>
              <a:t>공모가 대비 종가</a:t>
            </a:r>
          </a:p>
        </p:txBody>
      </p:sp>
      <p:sp>
        <p:nvSpPr>
          <p:cNvPr id="8" name="직사각형 7">
            <a:extLst>
              <a:ext uri="{FF2B5EF4-FFF2-40B4-BE49-F238E27FC236}">
                <a16:creationId xmlns:a16="http://schemas.microsoft.com/office/drawing/2014/main" id="{C263CFC3-6AF0-6C85-3379-BCEECD3F51D2}"/>
              </a:ext>
            </a:extLst>
          </p:cNvPr>
          <p:cNvSpPr/>
          <p:nvPr/>
        </p:nvSpPr>
        <p:spPr>
          <a:xfrm>
            <a:off x="7772400" y="3124200"/>
            <a:ext cx="3606800" cy="12700"/>
          </a:xfrm>
          <a:prstGeom prst="rect">
            <a:avLst/>
          </a:prstGeom>
          <a:solidFill>
            <a:srgbClr val="27304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CEDFA8C-E8B7-595C-6B68-C8D1CDFC8FB6}"/>
              </a:ext>
            </a:extLst>
          </p:cNvPr>
          <p:cNvSpPr txBox="1"/>
          <p:nvPr/>
        </p:nvSpPr>
        <p:spPr>
          <a:xfrm>
            <a:off x="7772400" y="3238500"/>
            <a:ext cx="3606800" cy="323165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2100" b="1">
                <a:solidFill>
                  <a:srgbClr val="33D17A"/>
                </a:solidFill>
                <a:latin typeface="맑은 고딕" panose="020B0503020000020004" pitchFamily="50" charset="-127"/>
              </a:rPr>
              <a:t>+31%</a:t>
            </a:r>
            <a:endParaRPr lang="ko-KR" altLang="en-US" sz="2100" b="1">
              <a:solidFill>
                <a:srgbClr val="33D17A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0210CD9-25F1-5A47-9027-16D844CDA63F}"/>
              </a:ext>
            </a:extLst>
          </p:cNvPr>
          <p:cNvSpPr txBox="1"/>
          <p:nvPr/>
        </p:nvSpPr>
        <p:spPr>
          <a:xfrm>
            <a:off x="7772400" y="3657600"/>
            <a:ext cx="36068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000">
                <a:solidFill>
                  <a:srgbClr val="8B95AC"/>
                </a:solidFill>
                <a:latin typeface="맑은 고딕" panose="020B0503020000020004" pitchFamily="50" charset="-127"/>
              </a:rPr>
              <a:t>장중 고가 </a:t>
            </a:r>
            <a:r>
              <a:rPr lang="en-US" altLang="ko-KR" sz="1000">
                <a:solidFill>
                  <a:srgbClr val="8B95AC"/>
                </a:solidFill>
                <a:latin typeface="맑은 고딕" panose="020B0503020000020004" pitchFamily="50" charset="-127"/>
              </a:rPr>
              <a:t>(peak)</a:t>
            </a:r>
            <a:endParaRPr lang="ko-KR" altLang="en-US" sz="1000">
              <a:solidFill>
                <a:srgbClr val="8B95AC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1" name="직사각형 10">
            <a:extLst>
              <a:ext uri="{FF2B5EF4-FFF2-40B4-BE49-F238E27FC236}">
                <a16:creationId xmlns:a16="http://schemas.microsoft.com/office/drawing/2014/main" id="{BD25CFC0-F97F-19BB-8CB0-7E73CB5E5F9F}"/>
              </a:ext>
            </a:extLst>
          </p:cNvPr>
          <p:cNvSpPr/>
          <p:nvPr/>
        </p:nvSpPr>
        <p:spPr>
          <a:xfrm>
            <a:off x="7772400" y="4013200"/>
            <a:ext cx="3606800" cy="12700"/>
          </a:xfrm>
          <a:prstGeom prst="rect">
            <a:avLst/>
          </a:prstGeom>
          <a:solidFill>
            <a:srgbClr val="27304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6F077F2-06EB-C63F-A5C6-1EEBE8E082EA}"/>
              </a:ext>
            </a:extLst>
          </p:cNvPr>
          <p:cNvSpPr txBox="1"/>
          <p:nvPr/>
        </p:nvSpPr>
        <p:spPr>
          <a:xfrm>
            <a:off x="7772400" y="4127500"/>
            <a:ext cx="3606800" cy="323165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2100" b="1">
                <a:solidFill>
                  <a:srgbClr val="3DAEFF"/>
                </a:solidFill>
                <a:latin typeface="맑은 고딕" panose="020B0503020000020004" pitchFamily="50" charset="-127"/>
              </a:rPr>
              <a:t>~$2.2T</a:t>
            </a:r>
            <a:endParaRPr lang="ko-KR" altLang="en-US" sz="2100" b="1">
              <a:solidFill>
                <a:srgbClr val="3DAEFF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1892B93-EB34-2D9B-745C-094CDFDD2DD1}"/>
              </a:ext>
            </a:extLst>
          </p:cNvPr>
          <p:cNvSpPr txBox="1"/>
          <p:nvPr/>
        </p:nvSpPr>
        <p:spPr>
          <a:xfrm>
            <a:off x="7772400" y="4546600"/>
            <a:ext cx="36068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000">
                <a:solidFill>
                  <a:srgbClr val="8B95AC"/>
                </a:solidFill>
                <a:latin typeface="맑은 고딕" panose="020B0503020000020004" pitchFamily="50" charset="-127"/>
              </a:rPr>
              <a:t>첫날 종가 시총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3EF27D3-1ACE-B936-A5E4-AE774331426D}"/>
              </a:ext>
            </a:extLst>
          </p:cNvPr>
          <p:cNvSpPr txBox="1"/>
          <p:nvPr/>
        </p:nvSpPr>
        <p:spPr>
          <a:xfrm>
            <a:off x="812800" y="5867400"/>
            <a:ext cx="10566400" cy="138499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900">
                <a:solidFill>
                  <a:srgbClr val="8B95AC"/>
                </a:solidFill>
                <a:latin typeface="맑은 고딕" panose="020B0503020000020004" pitchFamily="50" charset="-127"/>
              </a:rPr>
              <a:t>* 종가 </a:t>
            </a:r>
            <a:r>
              <a:rPr lang="en-US" altLang="ko-KR" sz="900">
                <a:solidFill>
                  <a:srgbClr val="8B95AC"/>
                </a:solidFill>
                <a:latin typeface="맑은 고딕" panose="020B0503020000020004" pitchFamily="50" charset="-127"/>
              </a:rPr>
              <a:t>$160.95(NPR/CBS) ~ $161.11(Fortune) </a:t>
            </a:r>
            <a:r>
              <a:rPr lang="ko-KR" altLang="en-US" sz="900">
                <a:solidFill>
                  <a:srgbClr val="8B95AC"/>
                </a:solidFill>
                <a:latin typeface="맑은 고딕" panose="020B0503020000020004" pitchFamily="50" charset="-127"/>
              </a:rPr>
              <a:t>출처 미세 편차</a:t>
            </a:r>
            <a:r>
              <a:rPr lang="en-US" altLang="ko-KR" sz="900">
                <a:solidFill>
                  <a:srgbClr val="8B95AC"/>
                </a:solidFill>
                <a:latin typeface="맑은 고딕" panose="020B0503020000020004" pitchFamily="50" charset="-127"/>
              </a:rPr>
              <a:t>. </a:t>
            </a:r>
            <a:r>
              <a:rPr lang="ko-KR" altLang="en-US" sz="900">
                <a:solidFill>
                  <a:srgbClr val="8B95AC"/>
                </a:solidFill>
                <a:latin typeface="맑은 고딕" panose="020B0503020000020004" pitchFamily="50" charset="-127"/>
              </a:rPr>
              <a:t>시총은 </a:t>
            </a:r>
            <a:r>
              <a:rPr lang="en-US" altLang="ko-KR" sz="900">
                <a:solidFill>
                  <a:srgbClr val="8B95AC"/>
                </a:solidFill>
                <a:latin typeface="맑은 고딕" panose="020B0503020000020004" pitchFamily="50" charset="-127"/>
              </a:rPr>
              <a:t>Meta·</a:t>
            </a:r>
            <a:r>
              <a:rPr lang="ko-KR" altLang="en-US" sz="900">
                <a:solidFill>
                  <a:srgbClr val="8B95AC"/>
                </a:solidFill>
                <a:latin typeface="맑은 고딕" panose="020B0503020000020004" pitchFamily="50" charset="-127"/>
              </a:rPr>
              <a:t>삼성</a:t>
            </a:r>
            <a:r>
              <a:rPr lang="en-US" altLang="ko-KR" sz="900">
                <a:solidFill>
                  <a:srgbClr val="8B95AC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900">
                <a:solidFill>
                  <a:srgbClr val="8B95AC"/>
                </a:solidFill>
                <a:latin typeface="맑은 고딕" panose="020B0503020000020004" pitchFamily="50" charset="-127"/>
              </a:rPr>
              <a:t>테슬라 상회</a:t>
            </a:r>
            <a:r>
              <a:rPr lang="en-US" altLang="ko-KR" sz="900">
                <a:solidFill>
                  <a:srgbClr val="8B95AC"/>
                </a:solidFill>
                <a:latin typeface="맑은 고딕" panose="020B0503020000020004" pitchFamily="50" charset="-127"/>
              </a:rPr>
              <a:t>.</a:t>
            </a:r>
            <a:endParaRPr lang="ko-KR" altLang="en-US" sz="900">
              <a:solidFill>
                <a:srgbClr val="8B95AC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5" name="직사각형 14">
            <a:extLst>
              <a:ext uri="{FF2B5EF4-FFF2-40B4-BE49-F238E27FC236}">
                <a16:creationId xmlns:a16="http://schemas.microsoft.com/office/drawing/2014/main" id="{40AB6EE1-BA76-2B5A-3279-C2EA62C224AB}"/>
              </a:ext>
            </a:extLst>
          </p:cNvPr>
          <p:cNvSpPr/>
          <p:nvPr/>
        </p:nvSpPr>
        <p:spPr>
          <a:xfrm>
            <a:off x="812800" y="6350000"/>
            <a:ext cx="10566400" cy="12700"/>
          </a:xfrm>
          <a:prstGeom prst="rect">
            <a:avLst/>
          </a:prstGeom>
          <a:solidFill>
            <a:srgbClr val="27304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D958A445-06E1-55F0-5452-A6F60B170A30}"/>
              </a:ext>
            </a:extLst>
          </p:cNvPr>
          <p:cNvSpPr txBox="1"/>
          <p:nvPr/>
        </p:nvSpPr>
        <p:spPr>
          <a:xfrm>
            <a:off x="812800" y="6426200"/>
            <a:ext cx="9677400" cy="130805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ko-KR" altLang="en-US" sz="850">
                <a:solidFill>
                  <a:srgbClr val="8B95AC"/>
                </a:solidFill>
                <a:latin typeface="맑은 고딕" panose="020B0503020000020004" pitchFamily="50" charset="-127"/>
              </a:rPr>
              <a:t>자료</a:t>
            </a:r>
            <a:r>
              <a:rPr lang="en-US" altLang="ko-KR" sz="850">
                <a:solidFill>
                  <a:srgbClr val="8B95AC"/>
                </a:solidFill>
                <a:latin typeface="맑은 고딕" panose="020B0503020000020004" pitchFamily="50" charset="-127"/>
              </a:rPr>
              <a:t>: S-1 · NPR·CBS·CNBC·Fortune · Morningstar·Via Satellite·Sacra (</a:t>
            </a:r>
            <a:r>
              <a:rPr lang="ko-KR" altLang="en-US" sz="850">
                <a:solidFill>
                  <a:srgbClr val="8B95AC"/>
                </a:solidFill>
                <a:latin typeface="맑은 고딕" panose="020B0503020000020004" pitchFamily="50" charset="-127"/>
              </a:rPr>
              <a:t>기준일 </a:t>
            </a:r>
            <a:r>
              <a:rPr lang="en-US" altLang="ko-KR" sz="850">
                <a:solidFill>
                  <a:srgbClr val="8B95AC"/>
                </a:solidFill>
                <a:latin typeface="맑은 고딕" panose="020B0503020000020004" pitchFamily="50" charset="-127"/>
              </a:rPr>
              <a:t>2026-06-15)</a:t>
            </a:r>
            <a:endParaRPr lang="ko-KR" altLang="en-US" sz="850">
              <a:solidFill>
                <a:srgbClr val="8B95AC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ADC0513D-9465-0811-0CC6-19827BB83207}"/>
              </a:ext>
            </a:extLst>
          </p:cNvPr>
          <p:cNvSpPr txBox="1"/>
          <p:nvPr/>
        </p:nvSpPr>
        <p:spPr>
          <a:xfrm>
            <a:off x="10490200" y="6426200"/>
            <a:ext cx="889000" cy="130805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algn="r"/>
            <a:r>
              <a:rPr lang="en-US" altLang="ko-KR" sz="850">
                <a:solidFill>
                  <a:srgbClr val="8B95AC"/>
                </a:solidFill>
                <a:latin typeface="맑은 고딕" panose="020B0503020000020004" pitchFamily="50" charset="-127"/>
              </a:rPr>
              <a:t>06 / 30</a:t>
            </a:r>
            <a:endParaRPr lang="ko-KR" altLang="en-US" sz="850">
              <a:solidFill>
                <a:srgbClr val="8B95AC"/>
              </a:solidFill>
              <a:latin typeface="맑은 고딕" panose="020B0503020000020004" pitchFamily="50" charset="-127"/>
            </a:endParaRPr>
          </a:p>
        </p:txBody>
      </p:sp>
      <p:graphicFrame>
        <p:nvGraphicFramePr>
          <p:cNvPr id="18" name="차트 17">
            <a:extLst>
              <a:ext uri="{FF2B5EF4-FFF2-40B4-BE49-F238E27FC236}">
                <a16:creationId xmlns:a16="http://schemas.microsoft.com/office/drawing/2014/main" id="{62954392-A5F1-19E6-6BBB-2EE7DDE14FD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13666750"/>
              </p:ext>
            </p:extLst>
          </p:nvPr>
        </p:nvGraphicFramePr>
        <p:xfrm>
          <a:off x="812800" y="2362200"/>
          <a:ext cx="6604000" cy="3200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2818449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0E1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86391A0-2389-30AD-EAD9-0CA7EE4F946E}"/>
              </a:ext>
            </a:extLst>
          </p:cNvPr>
          <p:cNvSpPr txBox="1"/>
          <p:nvPr/>
        </p:nvSpPr>
        <p:spPr>
          <a:xfrm>
            <a:off x="812800" y="584200"/>
            <a:ext cx="1716817" cy="161583"/>
          </a:xfrm>
          <a:prstGeom prst="rect">
            <a:avLst/>
          </a:prstGeom>
          <a:solidFill>
            <a:srgbClr val="3DAEFF"/>
          </a:solidFill>
        </p:spPr>
        <p:txBody>
          <a:bodyPr vert="horz" wrap="none" lIns="139700" tIns="0" rIns="139700" bIns="0" rtlCol="0">
            <a:spAutoFit/>
          </a:bodyPr>
          <a:lstStyle/>
          <a:p>
            <a:r>
              <a:rPr lang="en-US" altLang="ko-KR" sz="1050" b="1">
                <a:solidFill>
                  <a:srgbClr val="06080F"/>
                </a:solidFill>
                <a:latin typeface="맑은 고딕" panose="020B0503020000020004" pitchFamily="50" charset="-127"/>
              </a:rPr>
              <a:t>VALUATION JOURNEY</a:t>
            </a:r>
            <a:endParaRPr lang="ko-KR" altLang="en-US" sz="1050" b="1">
              <a:solidFill>
                <a:srgbClr val="06080F"/>
              </a:solidFill>
              <a:latin typeface="맑은 고딕" panose="020B0503020000020004" pitchFamily="50" charset="-127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D84524A-85BF-082D-4F8F-8E6241F7F275}"/>
              </a:ext>
            </a:extLst>
          </p:cNvPr>
          <p:cNvSpPr txBox="1"/>
          <p:nvPr/>
        </p:nvSpPr>
        <p:spPr>
          <a:xfrm>
            <a:off x="812800" y="914400"/>
            <a:ext cx="10566400" cy="384721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2500" b="1">
                <a:solidFill>
                  <a:srgbClr val="E9EDF6"/>
                </a:solidFill>
                <a:latin typeface="맑은 고딕" panose="020B0503020000020004" pitchFamily="50" charset="-127"/>
              </a:rPr>
              <a:t>3</a:t>
            </a:r>
            <a:r>
              <a:rPr lang="ko-KR" altLang="en-US" sz="2500" b="1">
                <a:solidFill>
                  <a:srgbClr val="E9EDF6"/>
                </a:solidFill>
                <a:latin typeface="맑은 고딕" panose="020B0503020000020004" pitchFamily="50" charset="-127"/>
              </a:rPr>
              <a:t>년 반 만에 </a:t>
            </a:r>
            <a:r>
              <a:rPr lang="en-US" altLang="ko-KR" sz="2500" b="1">
                <a:solidFill>
                  <a:srgbClr val="E9EDF6"/>
                </a:solidFill>
                <a:latin typeface="맑은 고딕" panose="020B0503020000020004" pitchFamily="50" charset="-127"/>
              </a:rPr>
              <a:t>$137B → $2.2T — 16</a:t>
            </a:r>
            <a:r>
              <a:rPr lang="ko-KR" altLang="en-US" sz="2500" b="1">
                <a:solidFill>
                  <a:srgbClr val="E9EDF6"/>
                </a:solidFill>
                <a:latin typeface="맑은 고딕" panose="020B0503020000020004" pitchFamily="50" charset="-127"/>
              </a:rPr>
              <a:t>배의 가치 폭증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CDD96EE-4199-B16B-FAAC-1CF15F1A92C1}"/>
              </a:ext>
            </a:extLst>
          </p:cNvPr>
          <p:cNvSpPr txBox="1"/>
          <p:nvPr/>
        </p:nvSpPr>
        <p:spPr>
          <a:xfrm>
            <a:off x="812800" y="1905000"/>
            <a:ext cx="10566400" cy="184666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200" b="1">
                <a:solidFill>
                  <a:srgbClr val="E9EDF6"/>
                </a:solidFill>
                <a:latin typeface="맑은 고딕" panose="020B0503020000020004" pitchFamily="50" charset="-127"/>
              </a:rPr>
              <a:t>기업가치 추이 </a:t>
            </a:r>
            <a:r>
              <a:rPr lang="en-US" altLang="ko-KR" sz="1200" b="1">
                <a:solidFill>
                  <a:srgbClr val="E9EDF6"/>
                </a:solidFill>
                <a:latin typeface="맑은 고딕" panose="020B0503020000020004" pitchFamily="50" charset="-127"/>
              </a:rPr>
              <a:t>(10</a:t>
            </a:r>
            <a:r>
              <a:rPr lang="ko-KR" altLang="en-US" sz="1200" b="1">
                <a:solidFill>
                  <a:srgbClr val="E9EDF6"/>
                </a:solidFill>
                <a:latin typeface="맑은 고딕" panose="020B0503020000020004" pitchFamily="50" charset="-127"/>
              </a:rPr>
              <a:t>억 달러 </a:t>
            </a:r>
            <a:r>
              <a:rPr lang="en-US" altLang="ko-KR" sz="1200" b="1">
                <a:solidFill>
                  <a:srgbClr val="E9EDF6"/>
                </a:solidFill>
                <a:latin typeface="맑은 고딕" panose="020B0503020000020004" pitchFamily="50" charset="-127"/>
              </a:rPr>
              <a:t>$B · tender·secondary·IPO </a:t>
            </a:r>
            <a:r>
              <a:rPr lang="ko-KR" altLang="en-US" sz="1200" b="1">
                <a:solidFill>
                  <a:srgbClr val="E9EDF6"/>
                </a:solidFill>
                <a:latin typeface="맑은 고딕" panose="020B0503020000020004" pitchFamily="50" charset="-127"/>
              </a:rPr>
              <a:t>기준</a:t>
            </a:r>
            <a:r>
              <a:rPr lang="en-US" altLang="ko-KR" sz="1200" b="1">
                <a:solidFill>
                  <a:srgbClr val="E9EDF6"/>
                </a:solidFill>
                <a:latin typeface="맑은 고딕" panose="020B0503020000020004" pitchFamily="50" charset="-127"/>
              </a:rPr>
              <a:t>)</a:t>
            </a:r>
            <a:endParaRPr lang="ko-KR" altLang="en-US" sz="1200" b="1">
              <a:solidFill>
                <a:srgbClr val="E9EDF6"/>
              </a:solidFill>
              <a:latin typeface="맑은 고딕" panose="020B0503020000020004" pitchFamily="50" charset="-127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1702A68-082B-82B9-7AC3-E54793D16AF1}"/>
              </a:ext>
            </a:extLst>
          </p:cNvPr>
          <p:cNvSpPr txBox="1"/>
          <p:nvPr/>
        </p:nvSpPr>
        <p:spPr>
          <a:xfrm>
            <a:off x="812800" y="5816600"/>
            <a:ext cx="10566400" cy="138499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900">
                <a:solidFill>
                  <a:srgbClr val="8B95AC"/>
                </a:solidFill>
                <a:latin typeface="맑은 고딕" panose="020B0503020000020004" pitchFamily="50" charset="-127"/>
              </a:rPr>
              <a:t>* 데이터라벨 단위 </a:t>
            </a:r>
            <a:r>
              <a:rPr lang="en-US" altLang="ko-KR" sz="900">
                <a:solidFill>
                  <a:srgbClr val="8B95AC"/>
                </a:solidFill>
                <a:latin typeface="맑은 고딕" panose="020B0503020000020004" pitchFamily="50" charset="-127"/>
              </a:rPr>
              <a:t>= 10</a:t>
            </a:r>
            <a:r>
              <a:rPr lang="ko-KR" altLang="en-US" sz="900">
                <a:solidFill>
                  <a:srgbClr val="8B95AC"/>
                </a:solidFill>
                <a:latin typeface="맑은 고딕" panose="020B0503020000020004" pitchFamily="50" charset="-127"/>
              </a:rPr>
              <a:t>억 달러</a:t>
            </a:r>
            <a:r>
              <a:rPr lang="en-US" altLang="ko-KR" sz="900">
                <a:solidFill>
                  <a:srgbClr val="8B95AC"/>
                </a:solidFill>
                <a:latin typeface="맑은 고딕" panose="020B0503020000020004" pitchFamily="50" charset="-127"/>
              </a:rPr>
              <a:t>($B), </a:t>
            </a:r>
            <a:r>
              <a:rPr lang="ko-KR" altLang="en-US" sz="900">
                <a:solidFill>
                  <a:srgbClr val="8B95AC"/>
                </a:solidFill>
                <a:latin typeface="맑은 고딕" panose="020B0503020000020004" pitchFamily="50" charset="-127"/>
              </a:rPr>
              <a:t>예</a:t>
            </a:r>
            <a:r>
              <a:rPr lang="en-US" altLang="ko-KR" sz="900">
                <a:solidFill>
                  <a:srgbClr val="8B95AC"/>
                </a:solidFill>
                <a:latin typeface="맑은 고딕" panose="020B0503020000020004" pitchFamily="50" charset="-127"/>
              </a:rPr>
              <a:t>: 2200 = $2.2T. 2026-05 5:1 </a:t>
            </a:r>
            <a:r>
              <a:rPr lang="ko-KR" altLang="en-US" sz="900">
                <a:solidFill>
                  <a:srgbClr val="8B95AC"/>
                </a:solidFill>
                <a:latin typeface="맑은 고딕" panose="020B0503020000020004" pitchFamily="50" charset="-127"/>
              </a:rPr>
              <a:t>분할로 주당가 비교 불가 → 밸류에이션으로 비교</a:t>
            </a:r>
            <a:r>
              <a:rPr lang="en-US" altLang="ko-KR" sz="900">
                <a:solidFill>
                  <a:srgbClr val="8B95AC"/>
                </a:solidFill>
                <a:latin typeface="맑은 고딕" panose="020B0503020000020004" pitchFamily="50" charset="-127"/>
              </a:rPr>
              <a:t>. </a:t>
            </a:r>
            <a:r>
              <a:rPr lang="ko-KR" altLang="en-US" sz="900">
                <a:solidFill>
                  <a:srgbClr val="8B95AC"/>
                </a:solidFill>
                <a:latin typeface="맑은 고딕" panose="020B0503020000020004" pitchFamily="50" charset="-127"/>
              </a:rPr>
              <a:t>출처 </a:t>
            </a:r>
            <a:r>
              <a:rPr lang="en-US" altLang="ko-KR" sz="900">
                <a:solidFill>
                  <a:srgbClr val="8B95AC"/>
                </a:solidFill>
                <a:latin typeface="맑은 고딕" panose="020B0503020000020004" pitchFamily="50" charset="-127"/>
              </a:rPr>
              <a:t>Sacra </a:t>
            </a:r>
            <a:r>
              <a:rPr lang="ko-KR" altLang="en-US" sz="900">
                <a:solidFill>
                  <a:srgbClr val="8B95AC"/>
                </a:solidFill>
                <a:latin typeface="맑은 고딕" panose="020B0503020000020004" pitchFamily="50" charset="-127"/>
              </a:rPr>
              <a:t>등</a:t>
            </a:r>
            <a:r>
              <a:rPr lang="en-US" altLang="ko-KR" sz="900">
                <a:solidFill>
                  <a:srgbClr val="8B95AC"/>
                </a:solidFill>
                <a:latin typeface="맑은 고딕" panose="020B0503020000020004" pitchFamily="50" charset="-127"/>
              </a:rPr>
              <a:t>.</a:t>
            </a:r>
            <a:endParaRPr lang="ko-KR" altLang="en-US" sz="900">
              <a:solidFill>
                <a:srgbClr val="8B95AC"/>
              </a:solidFill>
              <a:latin typeface="맑은 고딕" panose="020B0503020000020004" pitchFamily="50" charset="-127"/>
            </a:endParaRPr>
          </a:p>
        </p:txBody>
      </p:sp>
      <p:sp>
        <p:nvSpPr>
          <p:cNvPr id="6" name="직사각형 5">
            <a:extLst>
              <a:ext uri="{FF2B5EF4-FFF2-40B4-BE49-F238E27FC236}">
                <a16:creationId xmlns:a16="http://schemas.microsoft.com/office/drawing/2014/main" id="{7452C149-E871-FDAA-DF90-9925B78BFF9C}"/>
              </a:ext>
            </a:extLst>
          </p:cNvPr>
          <p:cNvSpPr/>
          <p:nvPr/>
        </p:nvSpPr>
        <p:spPr>
          <a:xfrm>
            <a:off x="812800" y="6350000"/>
            <a:ext cx="10566400" cy="12700"/>
          </a:xfrm>
          <a:prstGeom prst="rect">
            <a:avLst/>
          </a:prstGeom>
          <a:solidFill>
            <a:srgbClr val="27304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EA78420-0315-741E-6877-3D20E084C175}"/>
              </a:ext>
            </a:extLst>
          </p:cNvPr>
          <p:cNvSpPr txBox="1"/>
          <p:nvPr/>
        </p:nvSpPr>
        <p:spPr>
          <a:xfrm>
            <a:off x="812800" y="6426200"/>
            <a:ext cx="9677400" cy="130805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ko-KR" altLang="en-US" sz="850">
                <a:solidFill>
                  <a:srgbClr val="8B95AC"/>
                </a:solidFill>
                <a:latin typeface="맑은 고딕" panose="020B0503020000020004" pitchFamily="50" charset="-127"/>
              </a:rPr>
              <a:t>자료</a:t>
            </a:r>
            <a:r>
              <a:rPr lang="en-US" altLang="ko-KR" sz="850">
                <a:solidFill>
                  <a:srgbClr val="8B95AC"/>
                </a:solidFill>
                <a:latin typeface="맑은 고딕" panose="020B0503020000020004" pitchFamily="50" charset="-127"/>
              </a:rPr>
              <a:t>: S-1 · NPR·CBS·CNBC·Fortune · Morningstar·Via Satellite·Sacra (</a:t>
            </a:r>
            <a:r>
              <a:rPr lang="ko-KR" altLang="en-US" sz="850">
                <a:solidFill>
                  <a:srgbClr val="8B95AC"/>
                </a:solidFill>
                <a:latin typeface="맑은 고딕" panose="020B0503020000020004" pitchFamily="50" charset="-127"/>
              </a:rPr>
              <a:t>기준일 </a:t>
            </a:r>
            <a:r>
              <a:rPr lang="en-US" altLang="ko-KR" sz="850">
                <a:solidFill>
                  <a:srgbClr val="8B95AC"/>
                </a:solidFill>
                <a:latin typeface="맑은 고딕" panose="020B0503020000020004" pitchFamily="50" charset="-127"/>
              </a:rPr>
              <a:t>2026-06-15)</a:t>
            </a:r>
            <a:endParaRPr lang="ko-KR" altLang="en-US" sz="850">
              <a:solidFill>
                <a:srgbClr val="8B95AC"/>
              </a:solidFill>
              <a:latin typeface="맑은 고딕" panose="020B0503020000020004" pitchFamily="50" charset="-127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E9C463B-0FF4-8C95-9620-BEBC2A3194D1}"/>
              </a:ext>
            </a:extLst>
          </p:cNvPr>
          <p:cNvSpPr txBox="1"/>
          <p:nvPr/>
        </p:nvSpPr>
        <p:spPr>
          <a:xfrm>
            <a:off x="10490200" y="6426200"/>
            <a:ext cx="889000" cy="130805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algn="r"/>
            <a:r>
              <a:rPr lang="en-US" altLang="ko-KR" sz="850">
                <a:solidFill>
                  <a:srgbClr val="8B95AC"/>
                </a:solidFill>
                <a:latin typeface="맑은 고딕" panose="020B0503020000020004" pitchFamily="50" charset="-127"/>
              </a:rPr>
              <a:t>07 / 30</a:t>
            </a:r>
            <a:endParaRPr lang="ko-KR" altLang="en-US" sz="850">
              <a:solidFill>
                <a:srgbClr val="8B95AC"/>
              </a:solidFill>
              <a:latin typeface="맑은 고딕" panose="020B0503020000020004" pitchFamily="50" charset="-127"/>
            </a:endParaRPr>
          </a:p>
        </p:txBody>
      </p:sp>
      <p:graphicFrame>
        <p:nvGraphicFramePr>
          <p:cNvPr id="9" name="차트 8">
            <a:extLst>
              <a:ext uri="{FF2B5EF4-FFF2-40B4-BE49-F238E27FC236}">
                <a16:creationId xmlns:a16="http://schemas.microsoft.com/office/drawing/2014/main" id="{C93E8AD1-F6F3-8C07-57F9-F9126CBEB9A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3024599"/>
              </p:ext>
            </p:extLst>
          </p:nvPr>
        </p:nvGraphicFramePr>
        <p:xfrm>
          <a:off x="812800" y="2260600"/>
          <a:ext cx="10566400" cy="3352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5640824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0E1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2D3C245-8EC1-8F3E-A8F6-34C513409E9A}"/>
              </a:ext>
            </a:extLst>
          </p:cNvPr>
          <p:cNvSpPr txBox="1"/>
          <p:nvPr/>
        </p:nvSpPr>
        <p:spPr>
          <a:xfrm>
            <a:off x="812800" y="584200"/>
            <a:ext cx="2375650" cy="161583"/>
          </a:xfrm>
          <a:prstGeom prst="rect">
            <a:avLst/>
          </a:prstGeom>
          <a:solidFill>
            <a:srgbClr val="3DAEFF"/>
          </a:solidFill>
        </p:spPr>
        <p:txBody>
          <a:bodyPr vert="horz" wrap="none" lIns="139700" tIns="0" rIns="139700" bIns="0" rtlCol="0">
            <a:spAutoFit/>
          </a:bodyPr>
          <a:lstStyle/>
          <a:p>
            <a:r>
              <a:rPr lang="en-US" altLang="ko-KR" sz="1050" b="1">
                <a:solidFill>
                  <a:srgbClr val="06080F"/>
                </a:solidFill>
                <a:latin typeface="맑은 고딕" panose="020B0503020000020004" pitchFamily="50" charset="-127"/>
              </a:rPr>
              <a:t>IPO STRUCTURE · GOVERNANCE</a:t>
            </a:r>
            <a:endParaRPr lang="ko-KR" altLang="en-US" sz="1050" b="1">
              <a:solidFill>
                <a:srgbClr val="06080F"/>
              </a:solidFill>
              <a:latin typeface="맑은 고딕" panose="020B0503020000020004" pitchFamily="50" charset="-127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E125E46-E711-90B5-6126-5BD4FDF92C10}"/>
              </a:ext>
            </a:extLst>
          </p:cNvPr>
          <p:cNvSpPr txBox="1"/>
          <p:nvPr/>
        </p:nvSpPr>
        <p:spPr>
          <a:xfrm>
            <a:off x="812800" y="914400"/>
            <a:ext cx="10566400" cy="384721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2500" b="1">
                <a:solidFill>
                  <a:srgbClr val="E9EDF6"/>
                </a:solidFill>
                <a:latin typeface="맑은 고딕" panose="020B0503020000020004" pitchFamily="50" charset="-127"/>
              </a:rPr>
              <a:t>차등의결권으로 머스크는 </a:t>
            </a:r>
            <a:r>
              <a:rPr lang="en-US" altLang="ko-KR" sz="2500" b="1">
                <a:solidFill>
                  <a:srgbClr val="E9EDF6"/>
                </a:solidFill>
                <a:latin typeface="맑은 고딕" panose="020B0503020000020004" pitchFamily="50" charset="-127"/>
              </a:rPr>
              <a:t>42% </a:t>
            </a:r>
            <a:r>
              <a:rPr lang="ko-KR" altLang="en-US" sz="2500" b="1">
                <a:solidFill>
                  <a:srgbClr val="E9EDF6"/>
                </a:solidFill>
                <a:latin typeface="맑은 고딕" panose="020B0503020000020004" pitchFamily="50" charset="-127"/>
              </a:rPr>
              <a:t>지분에 </a:t>
            </a:r>
            <a:r>
              <a:rPr lang="en-US" altLang="ko-KR" sz="2500" b="1">
                <a:solidFill>
                  <a:srgbClr val="E9EDF6"/>
                </a:solidFill>
                <a:latin typeface="맑은 고딕" panose="020B0503020000020004" pitchFamily="50" charset="-127"/>
              </a:rPr>
              <a:t>85% </a:t>
            </a:r>
            <a:r>
              <a:rPr lang="ko-KR" altLang="en-US" sz="2500" b="1">
                <a:solidFill>
                  <a:srgbClr val="E9EDF6"/>
                </a:solidFill>
                <a:latin typeface="맑은 고딕" panose="020B0503020000020004" pitchFamily="50" charset="-127"/>
              </a:rPr>
              <a:t>의결권을 쥔다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AF3FE06-8C32-77D7-C268-9D987B1B8AB2}"/>
              </a:ext>
            </a:extLst>
          </p:cNvPr>
          <p:cNvSpPr txBox="1"/>
          <p:nvPr/>
        </p:nvSpPr>
        <p:spPr>
          <a:xfrm>
            <a:off x="812800" y="2006600"/>
            <a:ext cx="5334000" cy="184666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200" b="1">
                <a:solidFill>
                  <a:srgbClr val="E9EDF6"/>
                </a:solidFill>
                <a:latin typeface="맑은 고딕" panose="020B0503020000020004" pitchFamily="50" charset="-127"/>
              </a:rPr>
              <a:t>머스크 지분 </a:t>
            </a:r>
            <a:r>
              <a:rPr lang="en-US" altLang="ko-KR" sz="1200" b="1">
                <a:solidFill>
                  <a:srgbClr val="E9EDF6"/>
                </a:solidFill>
                <a:latin typeface="맑은 고딕" panose="020B0503020000020004" pitchFamily="50" charset="-127"/>
              </a:rPr>
              <a:t>vs </a:t>
            </a:r>
            <a:r>
              <a:rPr lang="ko-KR" altLang="en-US" sz="1200" b="1">
                <a:solidFill>
                  <a:srgbClr val="E9EDF6"/>
                </a:solidFill>
                <a:latin typeface="맑은 고딕" panose="020B0503020000020004" pitchFamily="50" charset="-127"/>
              </a:rPr>
              <a:t>의결권 </a:t>
            </a:r>
            <a:r>
              <a:rPr lang="en-US" altLang="ko-KR" sz="1200" b="1">
                <a:solidFill>
                  <a:srgbClr val="E9EDF6"/>
                </a:solidFill>
                <a:latin typeface="맑은 고딕" panose="020B0503020000020004" pitchFamily="50" charset="-127"/>
              </a:rPr>
              <a:t>(%)</a:t>
            </a:r>
            <a:endParaRPr lang="ko-KR" altLang="en-US" sz="1200" b="1">
              <a:solidFill>
                <a:srgbClr val="E9EDF6"/>
              </a:solidFill>
              <a:latin typeface="맑은 고딕" panose="020B0503020000020004" pitchFamily="50" charset="-127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A4717F9-B928-5990-8459-3BE6705A0FE8}"/>
              </a:ext>
            </a:extLst>
          </p:cNvPr>
          <p:cNvSpPr txBox="1"/>
          <p:nvPr/>
        </p:nvSpPr>
        <p:spPr>
          <a:xfrm>
            <a:off x="812800" y="2673350"/>
            <a:ext cx="1803400" cy="153888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ko-KR" altLang="en-US" sz="1000">
                <a:solidFill>
                  <a:srgbClr val="E9EDF6"/>
                </a:solidFill>
                <a:latin typeface="맑은 고딕" panose="020B0503020000020004" pitchFamily="50" charset="-127"/>
              </a:rPr>
              <a:t>지분 </a:t>
            </a:r>
            <a:r>
              <a:rPr lang="en-US" altLang="ko-KR" sz="1000">
                <a:solidFill>
                  <a:srgbClr val="E9EDF6"/>
                </a:solidFill>
                <a:latin typeface="맑은 고딕" panose="020B0503020000020004" pitchFamily="50" charset="-127"/>
              </a:rPr>
              <a:t>(Equity)</a:t>
            </a:r>
            <a:endParaRPr lang="ko-KR" altLang="en-US" sz="1000">
              <a:solidFill>
                <a:srgbClr val="E9EDF6"/>
              </a:solidFill>
              <a:latin typeface="맑은 고딕" panose="020B0503020000020004" pitchFamily="50" charset="-127"/>
            </a:endParaRPr>
          </a:p>
        </p:txBody>
      </p:sp>
      <p:sp>
        <p:nvSpPr>
          <p:cNvPr id="6" name="직사각형 5">
            <a:extLst>
              <a:ext uri="{FF2B5EF4-FFF2-40B4-BE49-F238E27FC236}">
                <a16:creationId xmlns:a16="http://schemas.microsoft.com/office/drawing/2014/main" id="{9B72A2B5-0991-CB40-62DD-3636F514C544}"/>
              </a:ext>
            </a:extLst>
          </p:cNvPr>
          <p:cNvSpPr/>
          <p:nvPr/>
        </p:nvSpPr>
        <p:spPr>
          <a:xfrm>
            <a:off x="2717800" y="2686050"/>
            <a:ext cx="1205484" cy="304800"/>
          </a:xfrm>
          <a:prstGeom prst="rect">
            <a:avLst/>
          </a:prstGeom>
          <a:solidFill>
            <a:srgbClr val="5C6B8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2158608-8300-2502-6EFD-4CB39D20DFFE}"/>
              </a:ext>
            </a:extLst>
          </p:cNvPr>
          <p:cNvSpPr txBox="1"/>
          <p:nvPr/>
        </p:nvSpPr>
        <p:spPr>
          <a:xfrm>
            <a:off x="3986784" y="2673350"/>
            <a:ext cx="635000" cy="14619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altLang="ko-KR" sz="950" b="1">
                <a:solidFill>
                  <a:srgbClr val="E9EDF6"/>
                </a:solidFill>
                <a:latin typeface="맑은 고딕" panose="020B0503020000020004" pitchFamily="50" charset="-127"/>
              </a:rPr>
              <a:t>42%</a:t>
            </a:r>
            <a:endParaRPr lang="ko-KR" altLang="en-US" sz="950" b="1">
              <a:solidFill>
                <a:srgbClr val="E9EDF6"/>
              </a:solidFill>
              <a:latin typeface="맑은 고딕" panose="020B0503020000020004" pitchFamily="50" charset="-127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B80D7FE-5B60-62A4-B6F6-D6929F63AD8E}"/>
              </a:ext>
            </a:extLst>
          </p:cNvPr>
          <p:cNvSpPr txBox="1"/>
          <p:nvPr/>
        </p:nvSpPr>
        <p:spPr>
          <a:xfrm>
            <a:off x="812800" y="3625850"/>
            <a:ext cx="1803400" cy="153888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ko-KR" altLang="en-US" sz="1000">
                <a:solidFill>
                  <a:srgbClr val="E9EDF6"/>
                </a:solidFill>
                <a:latin typeface="맑은 고딕" panose="020B0503020000020004" pitchFamily="50" charset="-127"/>
              </a:rPr>
              <a:t>의결권 </a:t>
            </a:r>
            <a:r>
              <a:rPr lang="en-US" altLang="ko-KR" sz="1000">
                <a:solidFill>
                  <a:srgbClr val="E9EDF6"/>
                </a:solidFill>
                <a:latin typeface="맑은 고딕" panose="020B0503020000020004" pitchFamily="50" charset="-127"/>
              </a:rPr>
              <a:t>(Voting)</a:t>
            </a:r>
            <a:endParaRPr lang="ko-KR" altLang="en-US" sz="1000">
              <a:solidFill>
                <a:srgbClr val="E9EDF6"/>
              </a:solidFill>
              <a:latin typeface="맑은 고딕" panose="020B0503020000020004" pitchFamily="50" charset="-127"/>
            </a:endParaRPr>
          </a:p>
        </p:txBody>
      </p:sp>
      <p:sp>
        <p:nvSpPr>
          <p:cNvPr id="9" name="직사각형 8">
            <a:extLst>
              <a:ext uri="{FF2B5EF4-FFF2-40B4-BE49-F238E27FC236}">
                <a16:creationId xmlns:a16="http://schemas.microsoft.com/office/drawing/2014/main" id="{FAC5461D-48B8-9C9D-2411-4BF776F3A2F7}"/>
              </a:ext>
            </a:extLst>
          </p:cNvPr>
          <p:cNvSpPr/>
          <p:nvPr/>
        </p:nvSpPr>
        <p:spPr>
          <a:xfrm>
            <a:off x="2717800" y="3638550"/>
            <a:ext cx="2439670" cy="304800"/>
          </a:xfrm>
          <a:prstGeom prst="rect">
            <a:avLst/>
          </a:prstGeom>
          <a:solidFill>
            <a:srgbClr val="3DAEFF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994E3FA-F7A7-229E-3F4F-A06840BF52A4}"/>
              </a:ext>
            </a:extLst>
          </p:cNvPr>
          <p:cNvSpPr txBox="1"/>
          <p:nvPr/>
        </p:nvSpPr>
        <p:spPr>
          <a:xfrm>
            <a:off x="5220970" y="3625850"/>
            <a:ext cx="635000" cy="14619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altLang="ko-KR" sz="950" b="1">
                <a:solidFill>
                  <a:srgbClr val="E9EDF6"/>
                </a:solidFill>
                <a:latin typeface="맑은 고딕" panose="020B0503020000020004" pitchFamily="50" charset="-127"/>
              </a:rPr>
              <a:t>85%</a:t>
            </a:r>
            <a:endParaRPr lang="ko-KR" altLang="en-US" sz="950" b="1">
              <a:solidFill>
                <a:srgbClr val="E9EDF6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1408D4F-23F7-3B0B-01B6-7699847301AE}"/>
              </a:ext>
            </a:extLst>
          </p:cNvPr>
          <p:cNvSpPr txBox="1"/>
          <p:nvPr/>
        </p:nvSpPr>
        <p:spPr>
          <a:xfrm>
            <a:off x="6781800" y="2133600"/>
            <a:ext cx="4597400" cy="200055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300" b="1">
                <a:solidFill>
                  <a:srgbClr val="E9EDF6"/>
                </a:solidFill>
                <a:latin typeface="맑은 고딕" panose="020B0503020000020004" pitchFamily="50" charset="-127"/>
              </a:rPr>
              <a:t>공모 구조</a:t>
            </a:r>
          </a:p>
        </p:txBody>
      </p:sp>
      <p:sp>
        <p:nvSpPr>
          <p:cNvPr id="12" name="직사각형 11">
            <a:extLst>
              <a:ext uri="{FF2B5EF4-FFF2-40B4-BE49-F238E27FC236}">
                <a16:creationId xmlns:a16="http://schemas.microsoft.com/office/drawing/2014/main" id="{DC275C01-941E-A4A9-D16B-253C097DB6A5}"/>
              </a:ext>
            </a:extLst>
          </p:cNvPr>
          <p:cNvSpPr/>
          <p:nvPr/>
        </p:nvSpPr>
        <p:spPr>
          <a:xfrm>
            <a:off x="6781800" y="2540000"/>
            <a:ext cx="88900" cy="88900"/>
          </a:xfrm>
          <a:prstGeom prst="rect">
            <a:avLst/>
          </a:prstGeom>
          <a:solidFill>
            <a:srgbClr val="3DAEFF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AD0211D-AA0F-E670-2DA2-A62386AF6845}"/>
              </a:ext>
            </a:extLst>
          </p:cNvPr>
          <p:cNvSpPr txBox="1"/>
          <p:nvPr/>
        </p:nvSpPr>
        <p:spPr>
          <a:xfrm>
            <a:off x="6985000" y="2489200"/>
            <a:ext cx="4394200" cy="184666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200" b="1">
                <a:solidFill>
                  <a:srgbClr val="3DAEFF"/>
                </a:solidFill>
                <a:latin typeface="맑은 고딕" panose="020B0503020000020004" pitchFamily="50" charset="-127"/>
              </a:rPr>
              <a:t>모집 </a:t>
            </a:r>
            <a:r>
              <a:rPr lang="en-US" altLang="ko-KR" sz="1200" b="1">
                <a:solidFill>
                  <a:srgbClr val="3DAEFF"/>
                </a:solidFill>
                <a:latin typeface="맑은 고딕" panose="020B0503020000020004" pitchFamily="50" charset="-127"/>
              </a:rPr>
              <a:t>$75B</a:t>
            </a:r>
            <a:endParaRPr lang="ko-KR" altLang="en-US" sz="1200" b="1">
              <a:solidFill>
                <a:srgbClr val="3DAEFF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C4123C1-D22F-3173-EF96-A3C224A20A42}"/>
              </a:ext>
            </a:extLst>
          </p:cNvPr>
          <p:cNvSpPr txBox="1"/>
          <p:nvPr/>
        </p:nvSpPr>
        <p:spPr>
          <a:xfrm>
            <a:off x="6985000" y="2743200"/>
            <a:ext cx="4394200" cy="161583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1050">
                <a:solidFill>
                  <a:srgbClr val="8B95AC"/>
                </a:solidFill>
                <a:latin typeface="맑은 고딕" panose="020B0503020000020004" pitchFamily="50" charset="-127"/>
              </a:rPr>
              <a:t>555.6M </a:t>
            </a:r>
            <a:r>
              <a:rPr lang="ko-KR" altLang="en-US" sz="1050">
                <a:solidFill>
                  <a:srgbClr val="8B95AC"/>
                </a:solidFill>
                <a:latin typeface="맑은 고딕" panose="020B0503020000020004" pitchFamily="50" charset="-127"/>
              </a:rPr>
              <a:t>주 </a:t>
            </a:r>
            <a:r>
              <a:rPr lang="en-US" altLang="ko-KR" sz="1050">
                <a:solidFill>
                  <a:srgbClr val="8B95AC"/>
                </a:solidFill>
                <a:latin typeface="맑은 고딕" panose="020B0503020000020004" pitchFamily="50" charset="-127"/>
              </a:rPr>
              <a:t>× $135 = </a:t>
            </a:r>
            <a:r>
              <a:rPr lang="ko-KR" altLang="en-US" sz="1050">
                <a:solidFill>
                  <a:srgbClr val="8B95AC"/>
                </a:solidFill>
                <a:latin typeface="맑은 고딕" panose="020B0503020000020004" pitchFamily="50" charset="-127"/>
              </a:rPr>
              <a:t>사상 최대 </a:t>
            </a:r>
            <a:r>
              <a:rPr lang="en-US" altLang="ko-KR" sz="1050">
                <a:solidFill>
                  <a:srgbClr val="8B95AC"/>
                </a:solidFill>
                <a:latin typeface="맑은 고딕" panose="020B0503020000020004" pitchFamily="50" charset="-127"/>
              </a:rPr>
              <a:t>IPO.</a:t>
            </a:r>
            <a:endParaRPr lang="ko-KR" altLang="en-US" sz="1050">
              <a:solidFill>
                <a:srgbClr val="8B95AC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5" name="직사각형 14">
            <a:extLst>
              <a:ext uri="{FF2B5EF4-FFF2-40B4-BE49-F238E27FC236}">
                <a16:creationId xmlns:a16="http://schemas.microsoft.com/office/drawing/2014/main" id="{E42BD5FC-4CDF-A952-CD1A-05FCA1EF16A2}"/>
              </a:ext>
            </a:extLst>
          </p:cNvPr>
          <p:cNvSpPr/>
          <p:nvPr/>
        </p:nvSpPr>
        <p:spPr>
          <a:xfrm>
            <a:off x="6781800" y="3352800"/>
            <a:ext cx="88900" cy="88900"/>
          </a:xfrm>
          <a:prstGeom prst="rect">
            <a:avLst/>
          </a:prstGeom>
          <a:solidFill>
            <a:srgbClr val="3DAEFF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C11FFC62-4096-82EE-39D0-F822F889BE5D}"/>
              </a:ext>
            </a:extLst>
          </p:cNvPr>
          <p:cNvSpPr txBox="1"/>
          <p:nvPr/>
        </p:nvSpPr>
        <p:spPr>
          <a:xfrm>
            <a:off x="6985000" y="3302000"/>
            <a:ext cx="4394200" cy="184666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200" b="1">
                <a:solidFill>
                  <a:srgbClr val="3DAEFF"/>
                </a:solidFill>
                <a:latin typeface="맑은 고딕" panose="020B0503020000020004" pitchFamily="50" charset="-127"/>
              </a:rPr>
              <a:t>인수단 </a:t>
            </a:r>
            <a:r>
              <a:rPr lang="en-US" altLang="ko-KR" sz="1200" b="1">
                <a:solidFill>
                  <a:srgbClr val="3DAEFF"/>
                </a:solidFill>
                <a:latin typeface="맑은 고딕" panose="020B0503020000020004" pitchFamily="50" charset="-127"/>
              </a:rPr>
              <a:t>~21</a:t>
            </a:r>
            <a:r>
              <a:rPr lang="ko-KR" altLang="en-US" sz="1200" b="1">
                <a:solidFill>
                  <a:srgbClr val="3DAEFF"/>
                </a:solidFill>
                <a:latin typeface="맑은 고딕" panose="020B0503020000020004" pitchFamily="50" charset="-127"/>
              </a:rPr>
              <a:t>곳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6C280063-B63F-11D8-C990-3DF1D3C8FBBC}"/>
              </a:ext>
            </a:extLst>
          </p:cNvPr>
          <p:cNvSpPr txBox="1"/>
          <p:nvPr/>
        </p:nvSpPr>
        <p:spPr>
          <a:xfrm>
            <a:off x="6985000" y="3556000"/>
            <a:ext cx="4394200" cy="161583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050">
                <a:solidFill>
                  <a:srgbClr val="8B95AC"/>
                </a:solidFill>
                <a:latin typeface="맑은 고딕" panose="020B0503020000020004" pitchFamily="50" charset="-127"/>
              </a:rPr>
              <a:t>대형 투자은행 컨소시엄</a:t>
            </a:r>
            <a:r>
              <a:rPr lang="en-US" altLang="ko-KR" sz="1050">
                <a:solidFill>
                  <a:srgbClr val="8B95AC"/>
                </a:solidFill>
                <a:latin typeface="맑은 고딕" panose="020B0503020000020004" pitchFamily="50" charset="-127"/>
              </a:rPr>
              <a:t>.</a:t>
            </a:r>
            <a:endParaRPr lang="ko-KR" altLang="en-US" sz="1050">
              <a:solidFill>
                <a:srgbClr val="8B95AC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8" name="직사각형 17">
            <a:extLst>
              <a:ext uri="{FF2B5EF4-FFF2-40B4-BE49-F238E27FC236}">
                <a16:creationId xmlns:a16="http://schemas.microsoft.com/office/drawing/2014/main" id="{A37B2A9E-57F2-4C0A-B0E0-6D22C87F7521}"/>
              </a:ext>
            </a:extLst>
          </p:cNvPr>
          <p:cNvSpPr/>
          <p:nvPr/>
        </p:nvSpPr>
        <p:spPr>
          <a:xfrm>
            <a:off x="6781800" y="4165600"/>
            <a:ext cx="88900" cy="88900"/>
          </a:xfrm>
          <a:prstGeom prst="rect">
            <a:avLst/>
          </a:prstGeom>
          <a:solidFill>
            <a:srgbClr val="3DAEFF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DC3EFF3-9267-D3C5-C730-EB69E71FC52C}"/>
              </a:ext>
            </a:extLst>
          </p:cNvPr>
          <p:cNvSpPr txBox="1"/>
          <p:nvPr/>
        </p:nvSpPr>
        <p:spPr>
          <a:xfrm>
            <a:off x="6985000" y="4114800"/>
            <a:ext cx="4394200" cy="184666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200" b="1">
                <a:solidFill>
                  <a:srgbClr val="3DAEFF"/>
                </a:solidFill>
                <a:latin typeface="맑은 고딕" panose="020B0503020000020004" pitchFamily="50" charset="-127"/>
              </a:rPr>
              <a:t>리테일 </a:t>
            </a:r>
            <a:r>
              <a:rPr lang="en-US" altLang="ko-KR" sz="1200" b="1">
                <a:solidFill>
                  <a:srgbClr val="3DAEFF"/>
                </a:solidFill>
                <a:latin typeface="맑은 고딕" panose="020B0503020000020004" pitchFamily="50" charset="-127"/>
              </a:rPr>
              <a:t>~30%</a:t>
            </a:r>
            <a:endParaRPr lang="ko-KR" altLang="en-US" sz="1200" b="1">
              <a:solidFill>
                <a:srgbClr val="3DAEFF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FB08D387-5341-E774-A086-40638C4D45AF}"/>
              </a:ext>
            </a:extLst>
          </p:cNvPr>
          <p:cNvSpPr txBox="1"/>
          <p:nvPr/>
        </p:nvSpPr>
        <p:spPr>
          <a:xfrm>
            <a:off x="6985000" y="4368800"/>
            <a:ext cx="4394200" cy="161583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050">
                <a:solidFill>
                  <a:srgbClr val="8B95AC"/>
                </a:solidFill>
                <a:latin typeface="맑은 고딕" panose="020B0503020000020004" pitchFamily="50" charset="-127"/>
              </a:rPr>
              <a:t>개인투자자 배정 이례적 확대</a:t>
            </a:r>
            <a:r>
              <a:rPr lang="en-US" altLang="ko-KR" sz="1050">
                <a:solidFill>
                  <a:srgbClr val="8B95AC"/>
                </a:solidFill>
                <a:latin typeface="맑은 고딕" panose="020B0503020000020004" pitchFamily="50" charset="-127"/>
              </a:rPr>
              <a:t>.</a:t>
            </a:r>
            <a:endParaRPr lang="ko-KR" altLang="en-US" sz="1050">
              <a:solidFill>
                <a:srgbClr val="8B95AC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1" name="직사각형 20">
            <a:extLst>
              <a:ext uri="{FF2B5EF4-FFF2-40B4-BE49-F238E27FC236}">
                <a16:creationId xmlns:a16="http://schemas.microsoft.com/office/drawing/2014/main" id="{D373BDA0-6DC5-BA80-C127-01D3FBBBC81E}"/>
              </a:ext>
            </a:extLst>
          </p:cNvPr>
          <p:cNvSpPr/>
          <p:nvPr/>
        </p:nvSpPr>
        <p:spPr>
          <a:xfrm>
            <a:off x="6781800" y="4978400"/>
            <a:ext cx="88900" cy="88900"/>
          </a:xfrm>
          <a:prstGeom prst="rect">
            <a:avLst/>
          </a:prstGeom>
          <a:solidFill>
            <a:srgbClr val="3DAEFF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71BC581C-BEBB-227C-E451-0D6162114E02}"/>
              </a:ext>
            </a:extLst>
          </p:cNvPr>
          <p:cNvSpPr txBox="1"/>
          <p:nvPr/>
        </p:nvSpPr>
        <p:spPr>
          <a:xfrm>
            <a:off x="6985000" y="4927600"/>
            <a:ext cx="4394200" cy="184666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200" b="1">
                <a:solidFill>
                  <a:srgbClr val="3DAEFF"/>
                </a:solidFill>
                <a:latin typeface="맑은 고딕" panose="020B0503020000020004" pitchFamily="50" charset="-127"/>
              </a:rPr>
              <a:t>차등의결권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0360F326-46C1-F1F6-4213-5CE47673F922}"/>
              </a:ext>
            </a:extLst>
          </p:cNvPr>
          <p:cNvSpPr txBox="1"/>
          <p:nvPr/>
        </p:nvSpPr>
        <p:spPr>
          <a:xfrm>
            <a:off x="6985000" y="5181600"/>
            <a:ext cx="4394200" cy="161583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050">
                <a:solidFill>
                  <a:srgbClr val="8B95AC"/>
                </a:solidFill>
                <a:latin typeface="맑은 고딕" panose="020B0503020000020004" pitchFamily="50" charset="-127"/>
              </a:rPr>
              <a:t>머스크 사실상 해임 불가 </a:t>
            </a:r>
            <a:r>
              <a:rPr lang="en-US" altLang="ko-KR" sz="1050">
                <a:solidFill>
                  <a:srgbClr val="8B95AC"/>
                </a:solidFill>
                <a:latin typeface="맑은 고딕" panose="020B0503020000020004" pitchFamily="50" charset="-127"/>
              </a:rPr>
              <a:t>— </a:t>
            </a:r>
            <a:r>
              <a:rPr lang="ko-KR" altLang="en-US" sz="1050">
                <a:solidFill>
                  <a:srgbClr val="8B95AC"/>
                </a:solidFill>
                <a:latin typeface="맑은 고딕" panose="020B0503020000020004" pitchFamily="50" charset="-127"/>
              </a:rPr>
              <a:t>키맨</a:t>
            </a:r>
            <a:r>
              <a:rPr lang="en-US" altLang="ko-KR" sz="1050">
                <a:solidFill>
                  <a:srgbClr val="8B95AC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1050">
                <a:solidFill>
                  <a:srgbClr val="8B95AC"/>
                </a:solidFill>
                <a:latin typeface="맑은 고딕" panose="020B0503020000020004" pitchFamily="50" charset="-127"/>
              </a:rPr>
              <a:t>소액주주 리스크</a:t>
            </a:r>
            <a:r>
              <a:rPr lang="en-US" altLang="ko-KR" sz="1050">
                <a:solidFill>
                  <a:srgbClr val="8B95AC"/>
                </a:solidFill>
                <a:latin typeface="맑은 고딕" panose="020B0503020000020004" pitchFamily="50" charset="-127"/>
              </a:rPr>
              <a:t>.</a:t>
            </a:r>
            <a:endParaRPr lang="ko-KR" altLang="en-US" sz="1050">
              <a:solidFill>
                <a:srgbClr val="8B95AC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4" name="직사각형 23">
            <a:extLst>
              <a:ext uri="{FF2B5EF4-FFF2-40B4-BE49-F238E27FC236}">
                <a16:creationId xmlns:a16="http://schemas.microsoft.com/office/drawing/2014/main" id="{208A8C12-FEA9-5AA1-122B-79B244409221}"/>
              </a:ext>
            </a:extLst>
          </p:cNvPr>
          <p:cNvSpPr/>
          <p:nvPr/>
        </p:nvSpPr>
        <p:spPr>
          <a:xfrm>
            <a:off x="812800" y="6350000"/>
            <a:ext cx="10566400" cy="12700"/>
          </a:xfrm>
          <a:prstGeom prst="rect">
            <a:avLst/>
          </a:prstGeom>
          <a:solidFill>
            <a:srgbClr val="27304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3F282D85-5102-9E30-9E11-8E77EAC4D681}"/>
              </a:ext>
            </a:extLst>
          </p:cNvPr>
          <p:cNvSpPr txBox="1"/>
          <p:nvPr/>
        </p:nvSpPr>
        <p:spPr>
          <a:xfrm>
            <a:off x="812800" y="6426200"/>
            <a:ext cx="9677400" cy="130805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ko-KR" altLang="en-US" sz="850">
                <a:solidFill>
                  <a:srgbClr val="8B95AC"/>
                </a:solidFill>
                <a:latin typeface="맑은 고딕" panose="020B0503020000020004" pitchFamily="50" charset="-127"/>
              </a:rPr>
              <a:t>자료</a:t>
            </a:r>
            <a:r>
              <a:rPr lang="en-US" altLang="ko-KR" sz="850">
                <a:solidFill>
                  <a:srgbClr val="8B95AC"/>
                </a:solidFill>
                <a:latin typeface="맑은 고딕" panose="020B0503020000020004" pitchFamily="50" charset="-127"/>
              </a:rPr>
              <a:t>: S-1 · NPR·CBS·CNBC·Fortune · Morningstar·Via Satellite·Sacra (</a:t>
            </a:r>
            <a:r>
              <a:rPr lang="ko-KR" altLang="en-US" sz="850">
                <a:solidFill>
                  <a:srgbClr val="8B95AC"/>
                </a:solidFill>
                <a:latin typeface="맑은 고딕" panose="020B0503020000020004" pitchFamily="50" charset="-127"/>
              </a:rPr>
              <a:t>기준일 </a:t>
            </a:r>
            <a:r>
              <a:rPr lang="en-US" altLang="ko-KR" sz="850">
                <a:solidFill>
                  <a:srgbClr val="8B95AC"/>
                </a:solidFill>
                <a:latin typeface="맑은 고딕" panose="020B0503020000020004" pitchFamily="50" charset="-127"/>
              </a:rPr>
              <a:t>2026-06-15)</a:t>
            </a:r>
            <a:endParaRPr lang="ko-KR" altLang="en-US" sz="850">
              <a:solidFill>
                <a:srgbClr val="8B95AC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10EEF1C6-BC6B-8A13-B0E8-4652FC49C266}"/>
              </a:ext>
            </a:extLst>
          </p:cNvPr>
          <p:cNvSpPr txBox="1"/>
          <p:nvPr/>
        </p:nvSpPr>
        <p:spPr>
          <a:xfrm>
            <a:off x="10490200" y="6426200"/>
            <a:ext cx="889000" cy="130805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algn="r"/>
            <a:r>
              <a:rPr lang="en-US" altLang="ko-KR" sz="850">
                <a:solidFill>
                  <a:srgbClr val="8B95AC"/>
                </a:solidFill>
                <a:latin typeface="맑은 고딕" panose="020B0503020000020004" pitchFamily="50" charset="-127"/>
              </a:rPr>
              <a:t>08 / 30</a:t>
            </a:r>
            <a:endParaRPr lang="ko-KR" altLang="en-US" sz="850">
              <a:solidFill>
                <a:srgbClr val="8B95AC"/>
              </a:solidFill>
              <a:latin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7323669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0E1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1A060A1-0AE9-2705-BEF4-12036B6CD054}"/>
              </a:ext>
            </a:extLst>
          </p:cNvPr>
          <p:cNvSpPr txBox="1"/>
          <p:nvPr/>
        </p:nvSpPr>
        <p:spPr>
          <a:xfrm>
            <a:off x="812800" y="584200"/>
            <a:ext cx="1376980" cy="161583"/>
          </a:xfrm>
          <a:prstGeom prst="rect">
            <a:avLst/>
          </a:prstGeom>
          <a:solidFill>
            <a:srgbClr val="3DAEFF"/>
          </a:solidFill>
        </p:spPr>
        <p:txBody>
          <a:bodyPr vert="horz" wrap="none" lIns="139700" tIns="0" rIns="139700" bIns="0" rtlCol="0">
            <a:spAutoFit/>
          </a:bodyPr>
          <a:lstStyle/>
          <a:p>
            <a:r>
              <a:rPr lang="en-US" altLang="ko-KR" sz="1050" b="1">
                <a:solidFill>
                  <a:srgbClr val="06080F"/>
                </a:solidFill>
                <a:latin typeface="맑은 고딕" panose="020B0503020000020004" pitchFamily="50" charset="-127"/>
              </a:rPr>
              <a:t>REVENUE TREND</a:t>
            </a:r>
            <a:endParaRPr lang="ko-KR" altLang="en-US" sz="1050" b="1">
              <a:solidFill>
                <a:srgbClr val="06080F"/>
              </a:solidFill>
              <a:latin typeface="맑은 고딕" panose="020B0503020000020004" pitchFamily="50" charset="-127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77D32A5-8D76-AC4A-20E0-93D91A63C1D7}"/>
              </a:ext>
            </a:extLst>
          </p:cNvPr>
          <p:cNvSpPr txBox="1"/>
          <p:nvPr/>
        </p:nvSpPr>
        <p:spPr>
          <a:xfrm>
            <a:off x="812800" y="914400"/>
            <a:ext cx="10566400" cy="384721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2500" b="1">
                <a:solidFill>
                  <a:srgbClr val="E9EDF6"/>
                </a:solidFill>
                <a:latin typeface="맑은 고딕" panose="020B0503020000020004" pitchFamily="50" charset="-127"/>
              </a:rPr>
              <a:t>매출이 </a:t>
            </a:r>
            <a:r>
              <a:rPr lang="en-US" altLang="ko-KR" sz="2500" b="1">
                <a:solidFill>
                  <a:srgbClr val="E9EDF6"/>
                </a:solidFill>
                <a:latin typeface="맑은 고딕" panose="020B0503020000020004" pitchFamily="50" charset="-127"/>
              </a:rPr>
              <a:t>4</a:t>
            </a:r>
            <a:r>
              <a:rPr lang="ko-KR" altLang="en-US" sz="2500" b="1">
                <a:solidFill>
                  <a:srgbClr val="E9EDF6"/>
                </a:solidFill>
                <a:latin typeface="맑은 고딕" panose="020B0503020000020004" pitchFamily="50" charset="-127"/>
              </a:rPr>
              <a:t>년 만에 </a:t>
            </a:r>
            <a:r>
              <a:rPr lang="en-US" altLang="ko-KR" sz="2500" b="1">
                <a:solidFill>
                  <a:srgbClr val="E9EDF6"/>
                </a:solidFill>
                <a:latin typeface="맑은 고딕" panose="020B0503020000020004" pitchFamily="50" charset="-127"/>
              </a:rPr>
              <a:t>4</a:t>
            </a:r>
            <a:r>
              <a:rPr lang="ko-KR" altLang="en-US" sz="2500" b="1">
                <a:solidFill>
                  <a:srgbClr val="E9EDF6"/>
                </a:solidFill>
                <a:latin typeface="맑은 고딕" panose="020B0503020000020004" pitchFamily="50" charset="-127"/>
              </a:rPr>
              <a:t>배 </a:t>
            </a:r>
            <a:r>
              <a:rPr lang="en-US" altLang="ko-KR" sz="2500" b="1">
                <a:solidFill>
                  <a:srgbClr val="E9EDF6"/>
                </a:solidFill>
                <a:latin typeface="맑은 고딕" panose="020B0503020000020004" pitchFamily="50" charset="-127"/>
              </a:rPr>
              <a:t>— 2025</a:t>
            </a:r>
            <a:r>
              <a:rPr lang="ko-KR" altLang="en-US" sz="2500" b="1">
                <a:solidFill>
                  <a:srgbClr val="E9EDF6"/>
                </a:solidFill>
                <a:latin typeface="맑은 고딕" panose="020B0503020000020004" pitchFamily="50" charset="-127"/>
              </a:rPr>
              <a:t>년 </a:t>
            </a:r>
            <a:r>
              <a:rPr lang="en-US" altLang="ko-KR" sz="2500" b="1">
                <a:solidFill>
                  <a:srgbClr val="E9EDF6"/>
                </a:solidFill>
                <a:latin typeface="맑은 고딕" panose="020B0503020000020004" pitchFamily="50" charset="-127"/>
              </a:rPr>
              <a:t>$18.7B</a:t>
            </a:r>
            <a:r>
              <a:rPr lang="ko-KR" altLang="en-US" sz="2500" b="1">
                <a:solidFill>
                  <a:srgbClr val="E9EDF6"/>
                </a:solidFill>
                <a:latin typeface="맑은 고딕" panose="020B0503020000020004" pitchFamily="50" charset="-127"/>
              </a:rPr>
              <a:t>로 </a:t>
            </a:r>
            <a:r>
              <a:rPr lang="en-US" altLang="ko-KR" sz="2500" b="1">
                <a:solidFill>
                  <a:srgbClr val="E9EDF6"/>
                </a:solidFill>
                <a:latin typeface="맑은 고딕" panose="020B0503020000020004" pitchFamily="50" charset="-127"/>
              </a:rPr>
              <a:t>+43% </a:t>
            </a:r>
            <a:r>
              <a:rPr lang="ko-KR" altLang="en-US" sz="2500" b="1">
                <a:solidFill>
                  <a:srgbClr val="E9EDF6"/>
                </a:solidFill>
                <a:latin typeface="맑은 고딕" panose="020B0503020000020004" pitchFamily="50" charset="-127"/>
              </a:rPr>
              <a:t>성장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7B14DC8-227C-032C-B8D5-6D13DAA40775}"/>
              </a:ext>
            </a:extLst>
          </p:cNvPr>
          <p:cNvSpPr txBox="1"/>
          <p:nvPr/>
        </p:nvSpPr>
        <p:spPr>
          <a:xfrm>
            <a:off x="812800" y="1930400"/>
            <a:ext cx="6604000" cy="184666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200" b="1">
                <a:solidFill>
                  <a:srgbClr val="E9EDF6"/>
                </a:solidFill>
                <a:latin typeface="맑은 고딕" panose="020B0503020000020004" pitchFamily="50" charset="-127"/>
              </a:rPr>
              <a:t>전사 매출 </a:t>
            </a:r>
            <a:r>
              <a:rPr lang="en-US" altLang="ko-KR" sz="1200" b="1">
                <a:solidFill>
                  <a:srgbClr val="E9EDF6"/>
                </a:solidFill>
                <a:latin typeface="맑은 고딕" panose="020B0503020000020004" pitchFamily="50" charset="-127"/>
              </a:rPr>
              <a:t>(10</a:t>
            </a:r>
            <a:r>
              <a:rPr lang="ko-KR" altLang="en-US" sz="1200" b="1">
                <a:solidFill>
                  <a:srgbClr val="E9EDF6"/>
                </a:solidFill>
                <a:latin typeface="맑은 고딕" panose="020B0503020000020004" pitchFamily="50" charset="-127"/>
              </a:rPr>
              <a:t>억 달러</a:t>
            </a:r>
            <a:r>
              <a:rPr lang="en-US" altLang="ko-KR" sz="1200" b="1">
                <a:solidFill>
                  <a:srgbClr val="E9EDF6"/>
                </a:solidFill>
                <a:latin typeface="맑은 고딕" panose="020B0503020000020004" pitchFamily="50" charset="-127"/>
              </a:rPr>
              <a:t>)</a:t>
            </a:r>
            <a:endParaRPr lang="ko-KR" altLang="en-US" sz="1200" b="1">
              <a:solidFill>
                <a:srgbClr val="E9EDF6"/>
              </a:solidFill>
              <a:latin typeface="맑은 고딕" panose="020B0503020000020004" pitchFamily="50" charset="-127"/>
            </a:endParaRPr>
          </a:p>
        </p:txBody>
      </p:sp>
      <p:sp>
        <p:nvSpPr>
          <p:cNvPr id="5" name="직사각형 4">
            <a:extLst>
              <a:ext uri="{FF2B5EF4-FFF2-40B4-BE49-F238E27FC236}">
                <a16:creationId xmlns:a16="http://schemas.microsoft.com/office/drawing/2014/main" id="{54056FDA-C548-6E40-7753-229F1CF43EE4}"/>
              </a:ext>
            </a:extLst>
          </p:cNvPr>
          <p:cNvSpPr/>
          <p:nvPr/>
        </p:nvSpPr>
        <p:spPr>
          <a:xfrm>
            <a:off x="7772400" y="2235200"/>
            <a:ext cx="3606800" cy="12700"/>
          </a:xfrm>
          <a:prstGeom prst="rect">
            <a:avLst/>
          </a:prstGeom>
          <a:solidFill>
            <a:srgbClr val="27304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9C8F707-0779-E8F9-DDC9-3499AFC5094A}"/>
              </a:ext>
            </a:extLst>
          </p:cNvPr>
          <p:cNvSpPr txBox="1"/>
          <p:nvPr/>
        </p:nvSpPr>
        <p:spPr>
          <a:xfrm>
            <a:off x="7772400" y="2349500"/>
            <a:ext cx="3606800" cy="323165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2100" b="1">
                <a:solidFill>
                  <a:srgbClr val="33D17A"/>
                </a:solidFill>
                <a:latin typeface="맑은 고딕" panose="020B0503020000020004" pitchFamily="50" charset="-127"/>
              </a:rPr>
              <a:t>+43%</a:t>
            </a:r>
            <a:endParaRPr lang="ko-KR" altLang="en-US" sz="2100" b="1">
              <a:solidFill>
                <a:srgbClr val="33D17A"/>
              </a:solidFill>
              <a:latin typeface="맑은 고딕" panose="020B0503020000020004" pitchFamily="50" charset="-127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594D055-B512-6048-2F4A-B8C1A61D4E8F}"/>
              </a:ext>
            </a:extLst>
          </p:cNvPr>
          <p:cNvSpPr txBox="1"/>
          <p:nvPr/>
        </p:nvSpPr>
        <p:spPr>
          <a:xfrm>
            <a:off x="7772400" y="2768600"/>
            <a:ext cx="36068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1000">
                <a:solidFill>
                  <a:srgbClr val="8B95AC"/>
                </a:solidFill>
                <a:latin typeface="맑은 고딕" panose="020B0503020000020004" pitchFamily="50" charset="-127"/>
              </a:rPr>
              <a:t>2025 </a:t>
            </a:r>
            <a:r>
              <a:rPr lang="ko-KR" altLang="en-US" sz="1000">
                <a:solidFill>
                  <a:srgbClr val="8B95AC"/>
                </a:solidFill>
                <a:latin typeface="맑은 고딕" panose="020B0503020000020004" pitchFamily="50" charset="-127"/>
              </a:rPr>
              <a:t>매출 </a:t>
            </a:r>
            <a:r>
              <a:rPr lang="en-US" altLang="ko-KR" sz="1000">
                <a:solidFill>
                  <a:srgbClr val="8B95AC"/>
                </a:solidFill>
                <a:latin typeface="맑은 고딕" panose="020B0503020000020004" pitchFamily="50" charset="-127"/>
              </a:rPr>
              <a:t>YoY</a:t>
            </a:r>
            <a:endParaRPr lang="ko-KR" altLang="en-US" sz="1000">
              <a:solidFill>
                <a:srgbClr val="8B95AC"/>
              </a:solidFill>
              <a:latin typeface="맑은 고딕" panose="020B0503020000020004" pitchFamily="50" charset="-127"/>
            </a:endParaRPr>
          </a:p>
        </p:txBody>
      </p:sp>
      <p:sp>
        <p:nvSpPr>
          <p:cNvPr id="8" name="직사각형 7">
            <a:extLst>
              <a:ext uri="{FF2B5EF4-FFF2-40B4-BE49-F238E27FC236}">
                <a16:creationId xmlns:a16="http://schemas.microsoft.com/office/drawing/2014/main" id="{C60873B2-5812-5E6C-A818-AC838CFC5204}"/>
              </a:ext>
            </a:extLst>
          </p:cNvPr>
          <p:cNvSpPr/>
          <p:nvPr/>
        </p:nvSpPr>
        <p:spPr>
          <a:xfrm>
            <a:off x="7772400" y="3124200"/>
            <a:ext cx="3606800" cy="12700"/>
          </a:xfrm>
          <a:prstGeom prst="rect">
            <a:avLst/>
          </a:prstGeom>
          <a:solidFill>
            <a:srgbClr val="27304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6F9A8F9-35B1-06F0-9BBF-F6239C059D73}"/>
              </a:ext>
            </a:extLst>
          </p:cNvPr>
          <p:cNvSpPr txBox="1"/>
          <p:nvPr/>
        </p:nvSpPr>
        <p:spPr>
          <a:xfrm>
            <a:off x="7772400" y="3238500"/>
            <a:ext cx="3606800" cy="323165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2100" b="1">
                <a:solidFill>
                  <a:srgbClr val="3DAEFF"/>
                </a:solidFill>
                <a:latin typeface="맑은 고딕" panose="020B0503020000020004" pitchFamily="50" charset="-127"/>
              </a:rPr>
              <a:t>$6.6B</a:t>
            </a:r>
            <a:endParaRPr lang="ko-KR" altLang="en-US" sz="2100" b="1">
              <a:solidFill>
                <a:srgbClr val="3DAEFF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FA133DD-8226-BCE7-23EF-C05C3396C976}"/>
              </a:ext>
            </a:extLst>
          </p:cNvPr>
          <p:cNvSpPr txBox="1"/>
          <p:nvPr/>
        </p:nvSpPr>
        <p:spPr>
          <a:xfrm>
            <a:off x="7772400" y="3657600"/>
            <a:ext cx="36068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000">
                <a:solidFill>
                  <a:srgbClr val="8B95AC"/>
                </a:solidFill>
                <a:latin typeface="맑은 고딕" panose="020B0503020000020004" pitchFamily="50" charset="-127"/>
              </a:rPr>
              <a:t>조정 </a:t>
            </a:r>
            <a:r>
              <a:rPr lang="en-US" altLang="ko-KR" sz="1000">
                <a:solidFill>
                  <a:srgbClr val="8B95AC"/>
                </a:solidFill>
                <a:latin typeface="맑은 고딕" panose="020B0503020000020004" pitchFamily="50" charset="-127"/>
              </a:rPr>
              <a:t>EBITDA (2025)</a:t>
            </a:r>
            <a:endParaRPr lang="ko-KR" altLang="en-US" sz="1000">
              <a:solidFill>
                <a:srgbClr val="8B95AC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1" name="직사각형 10">
            <a:extLst>
              <a:ext uri="{FF2B5EF4-FFF2-40B4-BE49-F238E27FC236}">
                <a16:creationId xmlns:a16="http://schemas.microsoft.com/office/drawing/2014/main" id="{61ACB9FB-EB45-7611-023A-BBC35F112512}"/>
              </a:ext>
            </a:extLst>
          </p:cNvPr>
          <p:cNvSpPr/>
          <p:nvPr/>
        </p:nvSpPr>
        <p:spPr>
          <a:xfrm>
            <a:off x="7772400" y="4013200"/>
            <a:ext cx="3606800" cy="12700"/>
          </a:xfrm>
          <a:prstGeom prst="rect">
            <a:avLst/>
          </a:prstGeom>
          <a:solidFill>
            <a:srgbClr val="27304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CA388E8-7B1F-A1C9-7E39-830D0059A7FC}"/>
              </a:ext>
            </a:extLst>
          </p:cNvPr>
          <p:cNvSpPr txBox="1"/>
          <p:nvPr/>
        </p:nvSpPr>
        <p:spPr>
          <a:xfrm>
            <a:off x="7772400" y="4127500"/>
            <a:ext cx="3606800" cy="323165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2100" b="1">
                <a:solidFill>
                  <a:srgbClr val="FF6B6B"/>
                </a:solidFill>
                <a:latin typeface="맑은 고딕" panose="020B0503020000020004" pitchFamily="50" charset="-127"/>
              </a:rPr>
              <a:t>~$2.2T</a:t>
            </a:r>
            <a:endParaRPr lang="ko-KR" altLang="en-US" sz="2100" b="1">
              <a:solidFill>
                <a:srgbClr val="FF6B6B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AE8480A-15C6-2A42-0067-4F4019A81A02}"/>
              </a:ext>
            </a:extLst>
          </p:cNvPr>
          <p:cNvSpPr txBox="1"/>
          <p:nvPr/>
        </p:nvSpPr>
        <p:spPr>
          <a:xfrm>
            <a:off x="7772400" y="4546600"/>
            <a:ext cx="36068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ko-KR" altLang="en-US" sz="1000">
                <a:solidFill>
                  <a:srgbClr val="8B95AC"/>
                </a:solidFill>
                <a:latin typeface="맑은 고딕" panose="020B0503020000020004" pitchFamily="50" charset="-127"/>
              </a:rPr>
              <a:t>시총 </a:t>
            </a:r>
            <a:r>
              <a:rPr lang="en-US" altLang="ko-KR" sz="1000">
                <a:solidFill>
                  <a:srgbClr val="8B95AC"/>
                </a:solidFill>
                <a:latin typeface="맑은 고딕" panose="020B0503020000020004" pitchFamily="50" charset="-127"/>
              </a:rPr>
              <a:t>/ </a:t>
            </a:r>
            <a:r>
              <a:rPr lang="ko-KR" altLang="en-US" sz="1000">
                <a:solidFill>
                  <a:srgbClr val="8B95AC"/>
                </a:solidFill>
                <a:latin typeface="맑은 고딕" panose="020B0503020000020004" pitchFamily="50" charset="-127"/>
              </a:rPr>
              <a:t>매출 ≈ </a:t>
            </a:r>
            <a:r>
              <a:rPr lang="en-US" altLang="ko-KR" sz="1000">
                <a:solidFill>
                  <a:srgbClr val="8B95AC"/>
                </a:solidFill>
                <a:latin typeface="맑은 고딕" panose="020B0503020000020004" pitchFamily="50" charset="-127"/>
              </a:rPr>
              <a:t>118</a:t>
            </a:r>
            <a:r>
              <a:rPr lang="ko-KR" altLang="en-US" sz="1000">
                <a:solidFill>
                  <a:srgbClr val="8B95AC"/>
                </a:solidFill>
                <a:latin typeface="맑은 고딕" panose="020B0503020000020004" pitchFamily="50" charset="-127"/>
              </a:rPr>
              <a:t>배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DEC66E4-1E9D-E958-7CD8-116B78A129C6}"/>
              </a:ext>
            </a:extLst>
          </p:cNvPr>
          <p:cNvSpPr txBox="1"/>
          <p:nvPr/>
        </p:nvSpPr>
        <p:spPr>
          <a:xfrm>
            <a:off x="812800" y="5918200"/>
            <a:ext cx="10566400" cy="138499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altLang="ko-KR" sz="900">
                <a:solidFill>
                  <a:srgbClr val="8B95AC"/>
                </a:solidFill>
                <a:latin typeface="맑은 고딕" panose="020B0503020000020004" pitchFamily="50" charset="-127"/>
              </a:rPr>
              <a:t>* S-1 GAAP </a:t>
            </a:r>
            <a:r>
              <a:rPr lang="ko-KR" altLang="en-US" sz="900">
                <a:solidFill>
                  <a:srgbClr val="8B95AC"/>
                </a:solidFill>
                <a:latin typeface="맑은 고딕" panose="020B0503020000020004" pitchFamily="50" charset="-127"/>
              </a:rPr>
              <a:t>기준</a:t>
            </a:r>
            <a:r>
              <a:rPr lang="en-US" altLang="ko-KR" sz="900">
                <a:solidFill>
                  <a:srgbClr val="8B95AC"/>
                </a:solidFill>
                <a:latin typeface="맑은 고딕" panose="020B0503020000020004" pitchFamily="50" charset="-127"/>
              </a:rPr>
              <a:t>. 2025 = Starlink $11.4B + Space $4.1B + xAI $3.2B.</a:t>
            </a:r>
            <a:endParaRPr lang="ko-KR" altLang="en-US" sz="900">
              <a:solidFill>
                <a:srgbClr val="8B95AC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5" name="직사각형 14">
            <a:extLst>
              <a:ext uri="{FF2B5EF4-FFF2-40B4-BE49-F238E27FC236}">
                <a16:creationId xmlns:a16="http://schemas.microsoft.com/office/drawing/2014/main" id="{E56D1807-2FB3-2990-5571-87E396DEF436}"/>
              </a:ext>
            </a:extLst>
          </p:cNvPr>
          <p:cNvSpPr/>
          <p:nvPr/>
        </p:nvSpPr>
        <p:spPr>
          <a:xfrm>
            <a:off x="812800" y="6350000"/>
            <a:ext cx="10566400" cy="12700"/>
          </a:xfrm>
          <a:prstGeom prst="rect">
            <a:avLst/>
          </a:prstGeom>
          <a:solidFill>
            <a:srgbClr val="27304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BCEA360-AEFE-5BA1-50AC-3CABAD46EE15}"/>
              </a:ext>
            </a:extLst>
          </p:cNvPr>
          <p:cNvSpPr txBox="1"/>
          <p:nvPr/>
        </p:nvSpPr>
        <p:spPr>
          <a:xfrm>
            <a:off x="812800" y="6426200"/>
            <a:ext cx="9677400" cy="130805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ko-KR" altLang="en-US" sz="850">
                <a:solidFill>
                  <a:srgbClr val="8B95AC"/>
                </a:solidFill>
                <a:latin typeface="맑은 고딕" panose="020B0503020000020004" pitchFamily="50" charset="-127"/>
              </a:rPr>
              <a:t>자료</a:t>
            </a:r>
            <a:r>
              <a:rPr lang="en-US" altLang="ko-KR" sz="850">
                <a:solidFill>
                  <a:srgbClr val="8B95AC"/>
                </a:solidFill>
                <a:latin typeface="맑은 고딕" panose="020B0503020000020004" pitchFamily="50" charset="-127"/>
              </a:rPr>
              <a:t>: S-1 · NPR·CBS·CNBC·Fortune · Morningstar·Via Satellite·Sacra (</a:t>
            </a:r>
            <a:r>
              <a:rPr lang="ko-KR" altLang="en-US" sz="850">
                <a:solidFill>
                  <a:srgbClr val="8B95AC"/>
                </a:solidFill>
                <a:latin typeface="맑은 고딕" panose="020B0503020000020004" pitchFamily="50" charset="-127"/>
              </a:rPr>
              <a:t>기준일 </a:t>
            </a:r>
            <a:r>
              <a:rPr lang="en-US" altLang="ko-KR" sz="850">
                <a:solidFill>
                  <a:srgbClr val="8B95AC"/>
                </a:solidFill>
                <a:latin typeface="맑은 고딕" panose="020B0503020000020004" pitchFamily="50" charset="-127"/>
              </a:rPr>
              <a:t>2026-06-15)</a:t>
            </a:r>
            <a:endParaRPr lang="ko-KR" altLang="en-US" sz="850">
              <a:solidFill>
                <a:srgbClr val="8B95AC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F49384BF-B853-8E4F-7B65-A7B98D538E3A}"/>
              </a:ext>
            </a:extLst>
          </p:cNvPr>
          <p:cNvSpPr txBox="1"/>
          <p:nvPr/>
        </p:nvSpPr>
        <p:spPr>
          <a:xfrm>
            <a:off x="10490200" y="6426200"/>
            <a:ext cx="889000" cy="130805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algn="r"/>
            <a:r>
              <a:rPr lang="en-US" altLang="ko-KR" sz="850">
                <a:solidFill>
                  <a:srgbClr val="8B95AC"/>
                </a:solidFill>
                <a:latin typeface="맑은 고딕" panose="020B0503020000020004" pitchFamily="50" charset="-127"/>
              </a:rPr>
              <a:t>09 / 30</a:t>
            </a:r>
            <a:endParaRPr lang="ko-KR" altLang="en-US" sz="850">
              <a:solidFill>
                <a:srgbClr val="8B95AC"/>
              </a:solidFill>
              <a:latin typeface="맑은 고딕" panose="020B0503020000020004" pitchFamily="50" charset="-127"/>
            </a:endParaRPr>
          </a:p>
        </p:txBody>
      </p:sp>
      <p:graphicFrame>
        <p:nvGraphicFramePr>
          <p:cNvPr id="18" name="차트 17">
            <a:extLst>
              <a:ext uri="{FF2B5EF4-FFF2-40B4-BE49-F238E27FC236}">
                <a16:creationId xmlns:a16="http://schemas.microsoft.com/office/drawing/2014/main" id="{2431833C-11C6-536F-59F9-F549EA9FF52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00916209"/>
              </p:ext>
            </p:extLst>
          </p:nvPr>
        </p:nvGraphicFramePr>
        <p:xfrm>
          <a:off x="812800" y="2260600"/>
          <a:ext cx="6604000" cy="3378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4174317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3212</Words>
  <Application>Microsoft Office PowerPoint</Application>
  <PresentationFormat>와이드스크린</PresentationFormat>
  <Paragraphs>468</Paragraphs>
  <Slides>30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30</vt:i4>
      </vt:variant>
    </vt:vector>
  </HeadingPairs>
  <TitlesOfParts>
    <vt:vector size="33" baseType="lpstr">
      <vt:lpstr>맑은 고딕</vt:lpstr>
      <vt:lpstr>Arial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Chinseok Lee</dc:creator>
  <cp:lastModifiedBy>Chinseok Lee</cp:lastModifiedBy>
  <cp:revision>62</cp:revision>
  <dcterms:created xsi:type="dcterms:W3CDTF">2026-06-15T01:00:03Z</dcterms:created>
  <dcterms:modified xsi:type="dcterms:W3CDTF">2026-06-15T01:03:20Z</dcterms:modified>
</cp:coreProperties>
</file>