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7" d="100"/>
          <a:sy n="207" d="100"/>
        </p:scale>
        <p:origin x="216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매출</c:v>
          </c:tx>
          <c:spPr>
            <a:solidFill>
              <a:srgbClr val="EA00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"/>
              <c:pt idx="0">
                <c:v>FY2024</c:v>
              </c:pt>
              <c:pt idx="1">
                <c:v>FY2025</c:v>
              </c:pt>
            </c:strLit>
          </c:cat>
          <c:val>
            <c:numLit>
              <c:formatCode>General</c:formatCode>
              <c:ptCount val="2"/>
              <c:pt idx="0">
                <c:v>66.192999999999998</c:v>
              </c:pt>
              <c:pt idx="1">
                <c:v>97.147000000000006</c:v>
              </c:pt>
            </c:numLit>
          </c:val>
          <c:extLst>
            <c:ext xmlns:c16="http://schemas.microsoft.com/office/drawing/2014/chart" uri="{C3380CC4-5D6E-409C-BE32-E72D297353CC}">
              <c16:uniqueId val="{00000000-883A-425F-88C2-2AED16677B41}"/>
            </c:ext>
          </c:extLst>
        </c:ser>
        <c:ser>
          <c:idx val="1"/>
          <c:order val="1"/>
          <c:tx>
            <c:v>영업이익</c:v>
          </c:tx>
          <c:spPr>
            <a:solidFill>
              <a:srgbClr val="F47C2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"/>
              <c:pt idx="0">
                <c:v>FY2024</c:v>
              </c:pt>
              <c:pt idx="1">
                <c:v>FY2025</c:v>
              </c:pt>
            </c:strLit>
          </c:cat>
          <c:val>
            <c:numLit>
              <c:formatCode>General</c:formatCode>
              <c:ptCount val="2"/>
              <c:pt idx="0">
                <c:v>23.466999999999999</c:v>
              </c:pt>
              <c:pt idx="1">
                <c:v>47.206000000000003</c:v>
              </c:pt>
            </c:numLit>
          </c:val>
          <c:extLst>
            <c:ext xmlns:c16="http://schemas.microsoft.com/office/drawing/2014/chart" uri="{C3380CC4-5D6E-409C-BE32-E72D297353CC}">
              <c16:uniqueId val="{00000001-883A-425F-88C2-2AED16677B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3702000"/>
        <c:axId val="563689040"/>
      </c:barChart>
      <c:catAx>
        <c:axId val="56370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63689040"/>
        <c:crosses val="autoZero"/>
        <c:auto val="1"/>
        <c:lblAlgn val="ctr"/>
        <c:lblOffset val="100"/>
        <c:noMultiLvlLbl val="0"/>
      </c:catAx>
      <c:valAx>
        <c:axId val="56368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63702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영업이익</c:v>
          </c:tx>
          <c:spPr>
            <a:solidFill>
              <a:srgbClr val="EA00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25 Q1</c:v>
              </c:pt>
              <c:pt idx="1">
                <c:v>25 Q2</c:v>
              </c:pt>
              <c:pt idx="2">
                <c:v>25 Q3</c:v>
              </c:pt>
              <c:pt idx="3">
                <c:v>25 Q4</c:v>
              </c:pt>
              <c:pt idx="4">
                <c:v>26 Q1</c:v>
              </c:pt>
            </c:strLit>
          </c:cat>
          <c:val>
            <c:numLit>
              <c:formatCode>General</c:formatCode>
              <c:ptCount val="5"/>
              <c:pt idx="0">
                <c:v>7.4409999999999998</c:v>
              </c:pt>
              <c:pt idx="1">
                <c:v>9.2129999999999992</c:v>
              </c:pt>
              <c:pt idx="2">
                <c:v>11.382999999999999</c:v>
              </c:pt>
              <c:pt idx="3">
                <c:v>19.170000000000002</c:v>
              </c:pt>
              <c:pt idx="4">
                <c:v>37.61</c:v>
              </c:pt>
            </c:numLit>
          </c:val>
          <c:extLst>
            <c:ext xmlns:c16="http://schemas.microsoft.com/office/drawing/2014/chart" uri="{C3380CC4-5D6E-409C-BE32-E72D297353CC}">
              <c16:uniqueId val="{00000000-7A2D-429B-819A-480846C1B4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3715920"/>
        <c:axId val="563703920"/>
      </c:barChart>
      <c:catAx>
        <c:axId val="563715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63703920"/>
        <c:crosses val="autoZero"/>
        <c:auto val="1"/>
        <c:lblAlgn val="ctr"/>
        <c:lblOffset val="100"/>
        <c:noMultiLvlLbl val="0"/>
      </c:catAx>
      <c:valAx>
        <c:axId val="56370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63715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3C0717-2E9F-64B1-17A5-62EEFEED6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610C0B2-E99A-9C80-D3C2-22ABB93C9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7C74A7-BA6F-3209-EE9B-A0301AEEA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627698-5343-B7E9-F492-1FA9CBBF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5D40F1-57BC-A5B2-FB0F-F9DD5A68E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86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0436CA-A499-116B-5E5B-A43D21F6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F523914-A7DF-12BA-0C47-92A47A890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5224DE-53F6-B90C-5CDB-1A617C78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BD5CD1-718A-B60B-7F08-BC9CCF722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557183-CCCA-1992-EE24-D88A10FC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240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069C0F1-B46C-72A1-A829-F27E4A8FB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17BBD6C-902B-9956-F7B6-48E2ED6C5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871CE8-AA91-9143-DB89-06C87D58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2637A7-487A-8766-349C-8FC6EAC8E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6DA32D-0FA0-7596-868F-6A75A7CF7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02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0ECDF7-6E3D-99BB-6DFB-4C7ACD94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296143-F795-C3F2-0B81-C2F4E25AB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E9D00D-EFED-E7AD-5511-35DD9BF0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EE2924-5A41-4095-4D24-0CD538231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53DE42-87E6-E9AE-CB67-6FDE8C3CD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13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B5C225-E0E3-8906-3604-42DD7BF70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324450-5E82-1F17-31EA-B01803004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5CE4BB-2D74-920C-8964-A9E8020B2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81F2D1-E9E1-BD57-885B-EA226F1B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B865E6-1E61-FD50-8EA1-037FA14B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63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E21C05-C89E-EA59-99EB-5406D9E95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9B89C3-616B-A463-A2A6-80F4A6E74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291937D-06AF-F53D-0652-62176F75D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AC833D-D222-3D02-EB84-85073B972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B0CFCC-6383-8896-39A4-63899B55A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D93A84-0EBC-8BC9-D32E-397D7D40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38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5F225E-2119-3827-4845-3389F6F54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D7B2899-0F60-8305-89D4-91A32D546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2A037B6-9739-E411-B6CF-4DCDD714B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6B3E603-5DAF-5BE1-057D-F46E22D895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C648556-A9BA-CB34-4574-51C5F653F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ED94FE2-52D9-7D90-1CB6-690FD74B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9E9AF92-87E1-1542-4DEE-BDA81BD18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3518F89-B00D-C9B6-B3D0-186279BF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487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F0D0FF-4ED8-A661-CA6F-A50AA4D5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DCD6013-AF8E-C3BD-FB35-6A196C36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541DE69-8058-635C-7F60-152897BB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30EFD7D-3337-AB92-A8BA-AA5E9031B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74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D57F936-8F3E-1EE2-06F0-65A9C47B1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2D46521-CC98-E93B-8D3F-443BA0CA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D6815B6-89A4-DE2C-45E5-CB031114F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94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0B26B7-7B0C-4CF3-71C2-458BC16BA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11DC52-F0AA-E95B-6C01-E9411493F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E7BCF60-F37D-684A-6111-70A827D31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A9021F-A8B1-A9CB-8696-3D2DC87BF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231FB8-D988-9E76-0979-9457BE5D4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2D5DAC-4FF9-B97F-1BD4-9FAD321F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0530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9DCE9A-27E8-211C-74C6-0C036189B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47D07E9-DCB2-9A54-755C-F36EEE42B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A643276-1481-4052-5685-6EEED7F2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559388-7323-5ADA-E35E-49F1EFFF7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1AA7BC-BC69-5836-188A-BB68D1D9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453F9FB-D945-5AE6-35ED-41FB2E42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71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B183283-81BF-E593-4A21-F85A5CCDC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AC1C8D-C8DB-7BC7-0223-63B3EE316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F265DE-CB1F-CCD1-F11D-F9DCBB0697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D022B3-8F7A-43A6-8CA2-512D81EA91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5CA031-7E26-B356-3E41-33356343D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FE40C4-93FE-1DC9-729E-600539836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44792-9106-4B06-8632-D615B0C804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16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DA50533-9A19-4BDD-D0A1-F74C859D685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5A0E1C"/>
              </a:gs>
              <a:gs pos="100000">
                <a:srgbClr val="360810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3949C3B-20D7-5D7B-8EF5-CEAA98F0F481}"/>
              </a:ext>
            </a:extLst>
          </p:cNvPr>
          <p:cNvSpPr/>
          <p:nvPr/>
        </p:nvSpPr>
        <p:spPr>
          <a:xfrm>
            <a:off x="0" y="3175000"/>
            <a:ext cx="76200" cy="12192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877D3A1-4322-35A0-7934-0E3498491101}"/>
              </a:ext>
            </a:extLst>
          </p:cNvPr>
          <p:cNvSpPr/>
          <p:nvPr/>
        </p:nvSpPr>
        <p:spPr>
          <a:xfrm>
            <a:off x="812800" y="1917700"/>
            <a:ext cx="50800" cy="241300"/>
          </a:xfrm>
          <a:prstGeom prst="rect">
            <a:avLst/>
          </a:prstGeom>
          <a:solidFill>
            <a:srgbClr val="FF738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AD86C4-524C-5695-5CB2-93C781C0B66C}"/>
              </a:ext>
            </a:extLst>
          </p:cNvPr>
          <p:cNvSpPr txBox="1"/>
          <p:nvPr/>
        </p:nvSpPr>
        <p:spPr>
          <a:xfrm>
            <a:off x="977900" y="1905000"/>
            <a:ext cx="204382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FF7385"/>
                </a:solidFill>
                <a:latin typeface="맑은 고딕" panose="020B0503020000020004" pitchFamily="50" charset="-127"/>
              </a:rPr>
              <a:t>EQUITY BRIEFING · KRX 000660</a:t>
            </a:r>
            <a:endParaRPr lang="ko-KR" altLang="en-US" sz="1050" b="1">
              <a:solidFill>
                <a:srgbClr val="FF738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798586-9DB3-81D5-A19E-1EE271B4FD58}"/>
              </a:ext>
            </a:extLst>
          </p:cNvPr>
          <p:cNvSpPr txBox="1"/>
          <p:nvPr/>
        </p:nvSpPr>
        <p:spPr>
          <a:xfrm>
            <a:off x="812800" y="3022600"/>
            <a:ext cx="10414000" cy="83099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5400" b="1">
                <a:solidFill>
                  <a:srgbClr val="FFFFFF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5400" b="1">
                <a:solidFill>
                  <a:srgbClr val="FFFFFF"/>
                </a:solidFill>
                <a:latin typeface="맑은 고딕" panose="020B0503020000020004" pitchFamily="50" charset="-127"/>
              </a:rPr>
              <a:t>하이닉스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95B7E7-55DE-6E89-DA77-63B42980B11C}"/>
              </a:ext>
            </a:extLst>
          </p:cNvPr>
          <p:cNvSpPr txBox="1"/>
          <p:nvPr/>
        </p:nvSpPr>
        <p:spPr>
          <a:xfrm>
            <a:off x="812800" y="4292600"/>
            <a:ext cx="10414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>
                <a:solidFill>
                  <a:srgbClr val="F3C9CE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>
                <a:solidFill>
                  <a:srgbClr val="F3C9CE"/>
                </a:solidFill>
                <a:latin typeface="맑은 고딕" panose="020B0503020000020004" pitchFamily="50" charset="-127"/>
              </a:rPr>
              <a:t>메모리 슈퍼사이클의 승자 </a:t>
            </a:r>
            <a:r>
              <a:rPr lang="en-US" altLang="ko-KR">
                <a:solidFill>
                  <a:srgbClr val="F3C9CE"/>
                </a:solidFill>
                <a:latin typeface="맑은 고딕" panose="020B0503020000020004" pitchFamily="50" charset="-127"/>
              </a:rPr>
              <a:t>— HBM 1</a:t>
            </a:r>
            <a:r>
              <a:rPr lang="ko-KR" altLang="en-US">
                <a:solidFill>
                  <a:srgbClr val="F3C9CE"/>
                </a:solidFill>
                <a:latin typeface="맑은 고딕" panose="020B0503020000020004" pitchFamily="50" charset="-127"/>
              </a:rPr>
              <a:t>위가 만든 사상 최대 실적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E7A3EA-5351-5A64-BB2B-A2928647BB7E}"/>
              </a:ext>
            </a:extLst>
          </p:cNvPr>
          <p:cNvSpPr txBox="1"/>
          <p:nvPr/>
        </p:nvSpPr>
        <p:spPr>
          <a:xfrm>
            <a:off x="812800" y="5054600"/>
            <a:ext cx="76200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D79AA2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050">
                <a:solidFill>
                  <a:srgbClr val="D79AA2"/>
                </a:solidFill>
                <a:latin typeface="맑은 고딕" panose="020B0503020000020004" pitchFamily="50" charset="-127"/>
              </a:rPr>
              <a:t>2026-06-15   ·   FY2025 </a:t>
            </a:r>
            <a:r>
              <a:rPr lang="ko-KR" altLang="en-US" sz="1050">
                <a:solidFill>
                  <a:srgbClr val="D79AA2"/>
                </a:solidFill>
                <a:latin typeface="맑은 고딕" panose="020B0503020000020004" pitchFamily="50" charset="-127"/>
              </a:rPr>
              <a:t>실적 </a:t>
            </a:r>
            <a:r>
              <a:rPr lang="en-US" altLang="ko-KR" sz="1050">
                <a:solidFill>
                  <a:srgbClr val="D79AA2"/>
                </a:solidFill>
                <a:latin typeface="맑은 고딕" panose="020B0503020000020004" pitchFamily="50" charset="-127"/>
              </a:rPr>
              <a:t>+ 2026 Q1   ·   </a:t>
            </a:r>
            <a:r>
              <a:rPr lang="ko-KR" altLang="en-US" sz="1050">
                <a:solidFill>
                  <a:srgbClr val="D79AA2"/>
                </a:solidFill>
                <a:latin typeface="맑은 고딕" panose="020B0503020000020004" pitchFamily="50" charset="-127"/>
              </a:rPr>
              <a:t>분석 보고서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356EFAE-C64C-0035-01B9-3625A8ED41AB}"/>
              </a:ext>
            </a:extLst>
          </p:cNvPr>
          <p:cNvSpPr/>
          <p:nvPr/>
        </p:nvSpPr>
        <p:spPr>
          <a:xfrm>
            <a:off x="812800" y="5511800"/>
            <a:ext cx="10566400" cy="12700"/>
          </a:xfrm>
          <a:prstGeom prst="rect">
            <a:avLst/>
          </a:prstGeom>
          <a:solidFill>
            <a:srgbClr val="6E263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DFD8B2-23C1-123B-969B-D9321293A9D7}"/>
              </a:ext>
            </a:extLst>
          </p:cNvPr>
          <p:cNvSpPr txBox="1"/>
          <p:nvPr/>
        </p:nvSpPr>
        <p:spPr>
          <a:xfrm>
            <a:off x="812800" y="5664200"/>
            <a:ext cx="247015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200" b="1">
                <a:solidFill>
                  <a:srgbClr val="FF8A98"/>
                </a:solidFill>
                <a:latin typeface="맑은 고딕" panose="020B0503020000020004" pitchFamily="50" charset="-127"/>
              </a:rPr>
              <a:t>97.1</a:t>
            </a:r>
            <a:r>
              <a:rPr lang="ko-KR" altLang="en-US" sz="2200" b="1">
                <a:solidFill>
                  <a:srgbClr val="FF8A98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FB90C2-9668-4736-BC7D-0AD052865FD0}"/>
              </a:ext>
            </a:extLst>
          </p:cNvPr>
          <p:cNvSpPr txBox="1"/>
          <p:nvPr/>
        </p:nvSpPr>
        <p:spPr>
          <a:xfrm>
            <a:off x="81280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50">
                <a:solidFill>
                  <a:srgbClr val="D79AA2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950">
                <a:solidFill>
                  <a:srgbClr val="D79AA2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FCE433-10D9-CDDA-72EF-315D81E8DE18}"/>
              </a:ext>
            </a:extLst>
          </p:cNvPr>
          <p:cNvSpPr txBox="1"/>
          <p:nvPr/>
        </p:nvSpPr>
        <p:spPr>
          <a:xfrm>
            <a:off x="3511550" y="5664200"/>
            <a:ext cx="247015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200" b="1">
                <a:solidFill>
                  <a:srgbClr val="FFFFFF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2200" b="1">
                <a:solidFill>
                  <a:srgbClr val="FFFFFF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DABE7F-58E6-213A-43D2-DA7994E5DD5B}"/>
              </a:ext>
            </a:extLst>
          </p:cNvPr>
          <p:cNvSpPr txBox="1"/>
          <p:nvPr/>
        </p:nvSpPr>
        <p:spPr>
          <a:xfrm>
            <a:off x="351155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50">
                <a:solidFill>
                  <a:srgbClr val="D79AA2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950">
                <a:solidFill>
                  <a:srgbClr val="D79AA2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5B6C17-9328-F246-0F70-A828DB99B872}"/>
              </a:ext>
            </a:extLst>
          </p:cNvPr>
          <p:cNvSpPr txBox="1"/>
          <p:nvPr/>
        </p:nvSpPr>
        <p:spPr>
          <a:xfrm>
            <a:off x="6210300" y="5664200"/>
            <a:ext cx="247015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200" b="1">
                <a:solidFill>
                  <a:srgbClr val="FF8A98"/>
                </a:solidFill>
                <a:latin typeface="맑은 고딕" panose="020B0503020000020004" pitchFamily="50" charset="-127"/>
              </a:rPr>
              <a:t>72%</a:t>
            </a:r>
            <a:endParaRPr lang="ko-KR" altLang="en-US" sz="2200" b="1">
              <a:solidFill>
                <a:srgbClr val="FF8A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5A856D-507D-3F84-2CB1-E4AF8D0946D8}"/>
              </a:ext>
            </a:extLst>
          </p:cNvPr>
          <p:cNvSpPr txBox="1"/>
          <p:nvPr/>
        </p:nvSpPr>
        <p:spPr>
          <a:xfrm>
            <a:off x="621030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50">
                <a:solidFill>
                  <a:srgbClr val="D79AA2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950">
                <a:solidFill>
                  <a:srgbClr val="D79AA2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4D6453-68C9-80F1-CA55-013F2D4648EF}"/>
              </a:ext>
            </a:extLst>
          </p:cNvPr>
          <p:cNvSpPr txBox="1"/>
          <p:nvPr/>
        </p:nvSpPr>
        <p:spPr>
          <a:xfrm>
            <a:off x="8909050" y="5664200"/>
            <a:ext cx="247015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200" b="1">
                <a:solidFill>
                  <a:srgbClr val="FFFFFF"/>
                </a:solidFill>
                <a:latin typeface="맑은 고딕" panose="020B0503020000020004" pitchFamily="50" charset="-127"/>
              </a:rPr>
              <a:t>~1,000</a:t>
            </a:r>
            <a:r>
              <a:rPr lang="ko-KR" altLang="en-US" sz="2200" b="1">
                <a:solidFill>
                  <a:srgbClr val="FFFFFF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C8BF39-AAD3-697C-5287-8F6579B5EE95}"/>
              </a:ext>
            </a:extLst>
          </p:cNvPr>
          <p:cNvSpPr txBox="1"/>
          <p:nvPr/>
        </p:nvSpPr>
        <p:spPr>
          <a:xfrm>
            <a:off x="890905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D79AA2"/>
                </a:solidFill>
                <a:latin typeface="맑은 고딕" panose="020B0503020000020004" pitchFamily="50" charset="-127"/>
              </a:rPr>
              <a:t>시가총액 </a:t>
            </a:r>
            <a:r>
              <a:rPr lang="en-US" altLang="ko-KR" sz="950">
                <a:solidFill>
                  <a:srgbClr val="D79AA2"/>
                </a:solidFill>
                <a:latin typeface="맑은 고딕" panose="020B0503020000020004" pitchFamily="50" charset="-127"/>
              </a:rPr>
              <a:t>(₩)</a:t>
            </a:r>
            <a:endParaRPr lang="ko-KR" altLang="en-US" sz="950">
              <a:solidFill>
                <a:srgbClr val="D79AA2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9630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6316795-46E3-9D5B-8876-BBE1510A340D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ACB2CB-6584-E45A-4815-ABF2577FB220}"/>
              </a:ext>
            </a:extLst>
          </p:cNvPr>
          <p:cNvSpPr txBox="1"/>
          <p:nvPr/>
        </p:nvSpPr>
        <p:spPr>
          <a:xfrm>
            <a:off x="977900" y="609600"/>
            <a:ext cx="100668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HBM4 · NVIDIA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3A600B-0933-F032-9371-D0EA1DD44BBA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차세대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HBM4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에서도 엔비디아 수요의 다수를 노린다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CDE9EA9-CFE9-45CA-C1C4-9849DCF128D8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D2B75DA-2726-FD72-C6BB-D853D633D360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F3905A-DE1E-3463-2F63-1FFD8E6C2205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최초 양산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BD7459-4365-F606-BEA6-57BE2883E852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선점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C71705-EB9E-6A4D-AB86-5F8A932FF61F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업계 최초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양산능력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엔비디아 차세대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(Rubin)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가속기향 공급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F1CE8F3-EEFF-19BD-7282-79781DEA9E26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8746F3-4A95-7726-9774-A896D84BCCEA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84FBED-F954-CC39-564F-845AF5BF0368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54~70%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CFE2EA-6C66-0FB2-5023-DBCB687F4593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엔비디아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점유 전망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B25661-6492-3ED5-09FA-99AFE0AF71C8}"/>
              </a:ext>
            </a:extLst>
          </p:cNvPr>
          <p:cNvSpPr txBox="1"/>
          <p:nvPr/>
        </p:nvSpPr>
        <p:spPr>
          <a:xfrm>
            <a:off x="4639733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Counterpoint 54% ~ UBS 70%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등 추정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선두 유지 기대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646490D-AAFA-2555-EF5D-FCEBAE607F48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6733160-E3E0-6711-92BD-B790F792031C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E9DAFC-8459-8487-4DD3-554D77C7AB30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2/3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12C424-7743-4F60-B388-B1F231A8A1E7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2026 HBM3E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비중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60A645-454F-CDF2-3A0A-996D9C300420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2026 HBM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출하의 약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2/3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HBM3E, HBM4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점진 확대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AADEE9-DF94-2505-561C-A25371B2FCE0}"/>
              </a:ext>
            </a:extLst>
          </p:cNvPr>
          <p:cNvSpPr txBox="1"/>
          <p:nvPr/>
        </p:nvSpPr>
        <p:spPr>
          <a:xfrm>
            <a:off x="812800" y="43180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* 엔비디아 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점유율은 증권가 추정으로 편차가 크다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(54~80%). HBM4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양산 수율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고객 확보가 실질 변수다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967734B-AC0E-FDE6-9545-7A4231B6BBE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AF3770-E73C-4E92-46B0-42584607D99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815BBF-82AD-ABE4-EC6E-1EA42B4E228C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10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2661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D6DF7BC-F2FE-DF63-5D22-2BA10E46443C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820EC-F169-BE1A-C876-88542BE55ADF}"/>
              </a:ext>
            </a:extLst>
          </p:cNvPr>
          <p:cNvSpPr txBox="1"/>
          <p:nvPr/>
        </p:nvSpPr>
        <p:spPr>
          <a:xfrm>
            <a:off x="977900" y="609600"/>
            <a:ext cx="41357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DRAM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1ACE0-2926-CD45-D5BC-E29BC57E38F2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DRAM 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30%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의 토대 위에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1cnm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로 전환한다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60E95D7-07B1-0EF6-AD31-AD86452B8CCF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6E3C90B-F900-5E6D-4DDB-89935BBB04B8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C571C-4593-E04A-96E5-0DF0BA3CE1DC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30%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777449-4767-62DA-18A3-E443934874B6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DRAM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09C835-1E60-756A-C6EE-EC781A77D819}"/>
              </a:ext>
            </a:extLst>
          </p:cNvPr>
          <p:cNvSpPr txBox="1"/>
          <p:nvPr/>
        </p:nvSpPr>
        <p:spPr>
          <a:xfrm>
            <a:off x="1041400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삼성에 이은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서버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범용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램의 안정적 기반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9268DC6-2B40-F498-3C4D-B035B461787B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C99367C-3D3F-BA13-3E5D-6B3F745D13FB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7BD8D8-53C6-32E0-A0E2-7A94C4A5C607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1cnm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0EFD67-88A4-97D7-9177-7B6238D4F5CC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6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세대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10nm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개발 완료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02DE6C-D19C-8A10-4933-A82CD6EDA606}"/>
              </a:ext>
            </a:extLst>
          </p:cNvPr>
          <p:cNvSpPr txBox="1"/>
          <p:nvPr/>
        </p:nvSpPr>
        <p:spPr>
          <a:xfrm>
            <a:off x="4639733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차세대 미세공정으로 원가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성능 경쟁력 강화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6FF74A3-18C8-DEB6-D9A6-6102F361BDB7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2D0E6BC-393A-5A43-5331-0BF4DCAA62DB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FF2E30-AE45-3508-48A3-51F7A214521D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DDR5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AD25BE-72BD-5A24-0FEF-ACF5A076441C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256GB RDIMM</a:t>
            </a:r>
            <a:endParaRPr lang="ko-KR" altLang="en-US" sz="125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941A3E-920C-33DE-51B0-8C24694CE2EC}"/>
              </a:ext>
            </a:extLst>
          </p:cNvPr>
          <p:cNvSpPr txBox="1"/>
          <p:nvPr/>
        </p:nvSpPr>
        <p:spPr>
          <a:xfrm>
            <a:off x="8238067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고용량 서버 모듈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데이터센터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·AI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수요 대응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2250DB-C1C1-FDC1-F19A-EAAEDBCE65EE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DRAM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의 기반 기술이자 현금흐름의 토대다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미세공정 전환이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경쟁력으로 이어진다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897C1DA-3C61-B7B4-76C6-B26218A8815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C20B84-2DB1-37AD-8439-39E5CA64DC6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0231B8-90FF-9813-60DA-7053385B0B1E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11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0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B5CDF31-D788-0F48-7141-C3A515CCD697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D67F96-5E36-3F66-8A9E-5070FF147078}"/>
              </a:ext>
            </a:extLst>
          </p:cNvPr>
          <p:cNvSpPr txBox="1"/>
          <p:nvPr/>
        </p:nvSpPr>
        <p:spPr>
          <a:xfrm>
            <a:off x="977900" y="609600"/>
            <a:ext cx="41036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NAND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A6A50-A2BB-3F83-5BB9-E21FDED1910F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NAND — 321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QLC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로 데이터센터 저장 수요를 겨냥한다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5D79D49-BA53-7AD3-FF60-A003ECAEFF1A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55A3600-8061-9ECB-B9EA-257728B3D2E9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486873-FD86-9165-55EE-47B3EA5302CB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20%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4C8FF8-A1EE-CFA5-7FCF-8CA65F2BDDE2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NAND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21060A-B946-FA64-4A8C-9EBD7EABF9A7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메모리 포트폴리오의 한 축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AI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데이터센터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SSD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수요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7A57895-B843-AB21-B4EE-0AA50A5B2623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C692733-05F3-82B1-0B9D-7BCD0568BD5F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C74517-EEC7-B461-C2CF-8ECE3924961F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321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단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264E4A-4F7C-393A-D56B-6C6BB3480D77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QLC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개발 완료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97725A-F9A6-6E1B-AF98-E981425F37E9}"/>
              </a:ext>
            </a:extLst>
          </p:cNvPr>
          <p:cNvSpPr txBox="1"/>
          <p:nvPr/>
        </p:nvSpPr>
        <p:spPr>
          <a:xfrm>
            <a:off x="4639733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고적층 기술로 용량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원가 개선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EBBCC61-00AB-9F81-0E92-1C0B13BA135C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38F646D-350F-A31F-030E-A4E435213198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C896DE-97A3-5DE2-C281-C98FF43FF95F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회복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4F684A-0CAF-8BDC-8A71-A7D4173DAB44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하반기 반등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99EC7A-AA9C-0DFF-3E1D-A86795317AD8}"/>
              </a:ext>
            </a:extLst>
          </p:cNvPr>
          <p:cNvSpPr txBox="1"/>
          <p:nvPr/>
        </p:nvSpPr>
        <p:spPr>
          <a:xfrm>
            <a:off x="8238067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상반기 약세에서 연간 사상 최대 매출로 전환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17C07C-B60B-4590-E39C-68E7711E7296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NAND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는 사이클 변동이 크지만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, AI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데이터센터의 대용량 저장 수요가 구조적 회복을 뒷받침한다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1671729-C28E-DFAA-1049-4959735E2035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223532-090E-F574-7DB0-18BAC5375C34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D4855E-FF94-7FCA-6844-E2D83B1512E2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12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9789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321DBB7-EBF3-AFED-8AC4-5946089F452A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895AAF-5261-DD50-E6E5-05E358EB46E5}"/>
              </a:ext>
            </a:extLst>
          </p:cNvPr>
          <p:cNvSpPr txBox="1"/>
          <p:nvPr/>
        </p:nvSpPr>
        <p:spPr>
          <a:xfrm>
            <a:off x="977900" y="609600"/>
            <a:ext cx="1652697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AI MEMORY SUPERCYCLE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D6854-8480-F29E-8280-1FED6CC16652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가속기 수요가 만든 메모리 슈퍼사이클의 한가운데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58E5BE8-6FC3-DB9B-D062-84C06C377EDD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C1C2E4-CA82-F573-13A1-AFF23ED4CA90}"/>
              </a:ext>
            </a:extLst>
          </p:cNvPr>
          <p:cNvSpPr txBox="1"/>
          <p:nvPr/>
        </p:nvSpPr>
        <p:spPr>
          <a:xfrm>
            <a:off x="1041400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+</a:t>
            </a:r>
            <a:endParaRPr lang="ko-KR" altLang="en-US" sz="30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0FA1DE-6675-C44B-075B-22AE2BBBEE1A}"/>
              </a:ext>
            </a:extLst>
          </p:cNvPr>
          <p:cNvSpPr txBox="1"/>
          <p:nvPr/>
        </p:nvSpPr>
        <p:spPr>
          <a:xfrm>
            <a:off x="1041400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2025 HBM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매출 성장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C2B4CBA-CACE-069F-A0CD-C5ECE73DDC9B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C9BB22-89A2-2D53-6E09-7C113830413F}"/>
              </a:ext>
            </a:extLst>
          </p:cNvPr>
          <p:cNvSpPr txBox="1"/>
          <p:nvPr/>
        </p:nvSpPr>
        <p:spPr>
          <a:xfrm>
            <a:off x="4639733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72%</a:t>
            </a:r>
            <a:endParaRPr lang="ko-KR" altLang="en-US" sz="30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2EFC13-CE51-1E44-C696-A1120F446113}"/>
              </a:ext>
            </a:extLst>
          </p:cNvPr>
          <p:cNvSpPr txBox="1"/>
          <p:nvPr/>
        </p:nvSpPr>
        <p:spPr>
          <a:xfrm>
            <a:off x="4639733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B4A7C6C-BF83-84CA-CCEB-C5E9E7EF2ED0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004876-3E9A-A295-C930-9C2F98C3B4A6}"/>
              </a:ext>
            </a:extLst>
          </p:cNvPr>
          <p:cNvSpPr txBox="1"/>
          <p:nvPr/>
        </p:nvSpPr>
        <p:spPr>
          <a:xfrm>
            <a:off x="8238067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F47C20"/>
                </a:solidFill>
                <a:latin typeface="맑은 고딕" panose="020B0503020000020004" pitchFamily="50" charset="-127"/>
              </a:rPr>
              <a:t>$1T</a:t>
            </a:r>
            <a:endParaRPr lang="ko-KR" altLang="en-US" sz="3000" b="1">
              <a:solidFill>
                <a:srgbClr val="F47C2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6E98E9-AD5C-E82D-52AC-B397EFA87091}"/>
              </a:ext>
            </a:extLst>
          </p:cNvPr>
          <p:cNvSpPr txBox="1"/>
          <p:nvPr/>
        </p:nvSpPr>
        <p:spPr>
          <a:xfrm>
            <a:off x="8238067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시가총액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CF4F8CE-6AB9-8164-06CE-838ABEDD77C4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D1F1EC-19FD-F043-23D1-FB3D8F1F2907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학습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추론용 가속기에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이 필수로 탑재되며 고부가 메모리 수요가 폭증했다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공급이 빠듯한 가운데 가격이 강세를 보여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메모리 기업의 이익이 구조적으로 확대되는 국면이다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1FB4A42-27A2-26C0-97EB-40BB63821869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01F529-CEA2-0031-C2CA-1BBCE09309D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F95FBB-0EEC-62AA-4DC9-A50F39E92A8E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13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0587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955026A-81BA-BE64-4EB8-DF8CE9D8AE23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8E5E12-A11B-F27F-EEBA-29ACD5B72309}"/>
              </a:ext>
            </a:extLst>
          </p:cNvPr>
          <p:cNvSpPr txBox="1"/>
          <p:nvPr/>
        </p:nvSpPr>
        <p:spPr>
          <a:xfrm>
            <a:off x="977900" y="609600"/>
            <a:ext cx="1649491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TECHNOLOGY ROADMAP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B5D68A-B127-230D-0CA5-AA872A7851C9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HBM4·1cnm·321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전 제품군에서 선단 공정을 선점한다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5742B26-1B2A-8D61-F371-B6C17291C35D}"/>
              </a:ext>
            </a:extLst>
          </p:cNvPr>
          <p:cNvSpPr/>
          <p:nvPr/>
        </p:nvSpPr>
        <p:spPr>
          <a:xfrm>
            <a:off x="812800" y="2057400"/>
            <a:ext cx="10566400" cy="660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610758E-4F7E-2386-4030-86274BD39969}"/>
              </a:ext>
            </a:extLst>
          </p:cNvPr>
          <p:cNvSpPr/>
          <p:nvPr/>
        </p:nvSpPr>
        <p:spPr>
          <a:xfrm>
            <a:off x="812800" y="2057400"/>
            <a:ext cx="50800" cy="660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F6811C-332E-7515-CDB5-2CBF342E2752}"/>
              </a:ext>
            </a:extLst>
          </p:cNvPr>
          <p:cNvSpPr txBox="1"/>
          <p:nvPr/>
        </p:nvSpPr>
        <p:spPr>
          <a:xfrm>
            <a:off x="1066800" y="2184400"/>
            <a:ext cx="2540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50" b="1">
                <a:solidFill>
                  <a:srgbClr val="EA002C"/>
                </a:solidFill>
                <a:latin typeface="맑은 고딕" panose="020B0503020000020004" pitchFamily="50" charset="-127"/>
              </a:rPr>
              <a:t>HBM4</a:t>
            </a:r>
            <a:endParaRPr lang="ko-KR" altLang="en-US" sz="13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9658AE-6717-9673-29E9-B93FDA3D4111}"/>
              </a:ext>
            </a:extLst>
          </p:cNvPr>
          <p:cNvSpPr txBox="1"/>
          <p:nvPr/>
        </p:nvSpPr>
        <p:spPr>
          <a:xfrm>
            <a:off x="3860800" y="2184400"/>
            <a:ext cx="7264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업계 최초 양산능력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엔비디아 차세대 가속기향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4165A0F-CBA1-FCD7-5C62-EAD7816BC33E}"/>
              </a:ext>
            </a:extLst>
          </p:cNvPr>
          <p:cNvSpPr/>
          <p:nvPr/>
        </p:nvSpPr>
        <p:spPr>
          <a:xfrm>
            <a:off x="812800" y="2870200"/>
            <a:ext cx="10566400" cy="660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D7DB970-AE84-835F-E39C-068801E45E02}"/>
              </a:ext>
            </a:extLst>
          </p:cNvPr>
          <p:cNvSpPr/>
          <p:nvPr/>
        </p:nvSpPr>
        <p:spPr>
          <a:xfrm>
            <a:off x="812800" y="2870200"/>
            <a:ext cx="50800" cy="660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EE8FB7-291E-AB2B-F2DE-D4E086166C5A}"/>
              </a:ext>
            </a:extLst>
          </p:cNvPr>
          <p:cNvSpPr txBox="1"/>
          <p:nvPr/>
        </p:nvSpPr>
        <p:spPr>
          <a:xfrm>
            <a:off x="1066800" y="2997200"/>
            <a:ext cx="2540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50" b="1">
                <a:solidFill>
                  <a:srgbClr val="EA002C"/>
                </a:solidFill>
                <a:latin typeface="맑은 고딕" panose="020B0503020000020004" pitchFamily="50" charset="-127"/>
              </a:rPr>
              <a:t>DRAM</a:t>
            </a:r>
            <a:endParaRPr lang="ko-KR" altLang="en-US" sz="13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67469B-80EC-1764-DD2A-50E41AD68098}"/>
              </a:ext>
            </a:extLst>
          </p:cNvPr>
          <p:cNvSpPr txBox="1"/>
          <p:nvPr/>
        </p:nvSpPr>
        <p:spPr>
          <a:xfrm>
            <a:off x="3860800" y="2997200"/>
            <a:ext cx="7264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1cnm(6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세대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10nm)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공정 개발 완료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256GB DDR5 RDIMM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404458A-117B-3315-05D3-648440EC1D2D}"/>
              </a:ext>
            </a:extLst>
          </p:cNvPr>
          <p:cNvSpPr/>
          <p:nvPr/>
        </p:nvSpPr>
        <p:spPr>
          <a:xfrm>
            <a:off x="812800" y="3683000"/>
            <a:ext cx="10566400" cy="660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1677AF5-B42F-0386-27E5-22DCB07ABE76}"/>
              </a:ext>
            </a:extLst>
          </p:cNvPr>
          <p:cNvSpPr/>
          <p:nvPr/>
        </p:nvSpPr>
        <p:spPr>
          <a:xfrm>
            <a:off x="812800" y="3683000"/>
            <a:ext cx="50800" cy="660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74D507-0AE9-DD19-727E-84999F0CE166}"/>
              </a:ext>
            </a:extLst>
          </p:cNvPr>
          <p:cNvSpPr txBox="1"/>
          <p:nvPr/>
        </p:nvSpPr>
        <p:spPr>
          <a:xfrm>
            <a:off x="1066800" y="3810000"/>
            <a:ext cx="2540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50" b="1">
                <a:solidFill>
                  <a:srgbClr val="EA002C"/>
                </a:solidFill>
                <a:latin typeface="맑은 고딕" panose="020B0503020000020004" pitchFamily="50" charset="-127"/>
              </a:rPr>
              <a:t>NAND</a:t>
            </a:r>
            <a:endParaRPr lang="ko-KR" altLang="en-US" sz="13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29DF85-CB2A-3979-E2FE-F2DA88683889}"/>
              </a:ext>
            </a:extLst>
          </p:cNvPr>
          <p:cNvSpPr txBox="1"/>
          <p:nvPr/>
        </p:nvSpPr>
        <p:spPr>
          <a:xfrm>
            <a:off x="3860800" y="3810000"/>
            <a:ext cx="7264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321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QLC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개발 완료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73C1608-94D5-A795-8BC4-7ED1486664C6}"/>
              </a:ext>
            </a:extLst>
          </p:cNvPr>
          <p:cNvSpPr/>
          <p:nvPr/>
        </p:nvSpPr>
        <p:spPr>
          <a:xfrm>
            <a:off x="812800" y="4495800"/>
            <a:ext cx="10566400" cy="660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9994CAA-BB18-430F-5D62-89D36012B4FB}"/>
              </a:ext>
            </a:extLst>
          </p:cNvPr>
          <p:cNvSpPr/>
          <p:nvPr/>
        </p:nvSpPr>
        <p:spPr>
          <a:xfrm>
            <a:off x="812800" y="4495800"/>
            <a:ext cx="50800" cy="660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299371-9A6B-E295-9697-D39BBF5D102D}"/>
              </a:ext>
            </a:extLst>
          </p:cNvPr>
          <p:cNvSpPr txBox="1"/>
          <p:nvPr/>
        </p:nvSpPr>
        <p:spPr>
          <a:xfrm>
            <a:off x="1066800" y="4622800"/>
            <a:ext cx="2540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350" b="1">
                <a:solidFill>
                  <a:srgbClr val="EA002C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350" b="1">
                <a:solidFill>
                  <a:srgbClr val="EA002C"/>
                </a:solidFill>
                <a:latin typeface="맑은 고딕" panose="020B0503020000020004" pitchFamily="50" charset="-127"/>
              </a:rPr>
              <a:t>메모리 확장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DA5316-DCC2-4E12-B225-88B8FBD406F1}"/>
              </a:ext>
            </a:extLst>
          </p:cNvPr>
          <p:cNvSpPr txBox="1"/>
          <p:nvPr/>
        </p:nvSpPr>
        <p:spPr>
          <a:xfrm>
            <a:off x="3860800" y="4622800"/>
            <a:ext cx="7264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SOCAMM2, GDDR7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3C40769-E5F2-8B39-C109-034C352B7F3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DE6EE3-0B8A-2CDE-DEE8-BCDC5606B7DC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610B48-341F-2062-6B2F-524D28A1623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14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2533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BF84A4B-3A73-704F-AE1A-4752006EC669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2F08A5-D8B2-F323-71E4-DCAA993F1DA7}"/>
              </a:ext>
            </a:extLst>
          </p:cNvPr>
          <p:cNvSpPr txBox="1"/>
          <p:nvPr/>
        </p:nvSpPr>
        <p:spPr>
          <a:xfrm>
            <a:off x="977900" y="609600"/>
            <a:ext cx="128400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CAPACITY &amp; CAPEX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F30E42-9BD4-FFCB-E78F-2204177B54A3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용인 클러스터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패키징 투자로 공급 능력을 확장한다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DC915970-ADE1-0376-FCD8-F8E68A7B60D5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382BA8E-539A-3E8F-39AC-FD1C2CC6E45F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188B32-6E45-D863-73FA-6619E94229D9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M15X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B51EC7-59A6-2726-1F43-1C377E7311E7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청주 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A70161-2DB0-81C5-43A9-54E68240527B}"/>
              </a:ext>
            </a:extLst>
          </p:cNvPr>
          <p:cNvSpPr txBox="1"/>
          <p:nvPr/>
        </p:nvSpPr>
        <p:spPr>
          <a:xfrm>
            <a:off x="1041400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생산능력 극대화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HBM·D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램 캐파 확대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9BF9ABD-071A-1E62-AEA5-73B5C5592CF7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D7032D3-19DB-0BAD-4488-535261D50FCD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5FCFE6-7E70-2819-24AD-DA572170DBA5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용인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E769A3-59EB-8C93-A9D2-8D41FEBC9DD1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반도체 클러스터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E1EDC0-F8A2-7E07-2830-6D5468296215}"/>
              </a:ext>
            </a:extLst>
          </p:cNvPr>
          <p:cNvSpPr txBox="1"/>
          <p:nvPr/>
        </p:nvSpPr>
        <p:spPr>
          <a:xfrm>
            <a:off x="4639733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기 팹 건설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차세대 생산 거점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B752750-E099-F8EF-2338-1A83FEC7A340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C1DE181-A244-6F0E-E31C-0E0FD92FA46E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05BADB-E36E-AE37-59E4-47770ED688B1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패키징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5D0476-FF90-AD1B-3E89-6D9DD342C70A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청주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美 인디애나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204886-2D87-020C-726D-544B4F8EA5EB}"/>
              </a:ext>
            </a:extLst>
          </p:cNvPr>
          <p:cNvSpPr txBox="1"/>
          <p:nvPr/>
        </p:nvSpPr>
        <p:spPr>
          <a:xfrm>
            <a:off x="8238067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어드밴스드 패키징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HBM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핵심 후공정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CB4C8A-2921-29A7-6976-CE2FCABABF11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은 후공정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패키징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비중이 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패키징 캐파가 곧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공급 능력이다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대규모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capex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는 기회이자 회수 부담이다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A68EE963-B93C-93AE-2A4B-8EC33094E0EF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4D117B-4942-4ADE-27BF-642729A91B78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A80151-930A-0480-94E8-F090FCB39DCB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15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9917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EFF275C-66ED-29F1-A1D1-0236016728B5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66148B-49DB-8E3C-1EB9-183B500C1C4B}"/>
              </a:ext>
            </a:extLst>
          </p:cNvPr>
          <p:cNvSpPr txBox="1"/>
          <p:nvPr/>
        </p:nvSpPr>
        <p:spPr>
          <a:xfrm>
            <a:off x="977900" y="609600"/>
            <a:ext cx="432811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STOCK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76F17D-CF33-BAD2-D673-3D14F3EE54E3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주가가 사상 최고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년 새 시총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조를 돌파했다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28AD2C-DFF3-7328-D164-F2D863E195B0}"/>
              </a:ext>
            </a:extLst>
          </p:cNvPr>
          <p:cNvSpPr/>
          <p:nvPr/>
        </p:nvSpPr>
        <p:spPr>
          <a:xfrm>
            <a:off x="8128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E2FEC2-D477-86A3-8F3B-80AFB0340EB4}"/>
              </a:ext>
            </a:extLst>
          </p:cNvPr>
          <p:cNvSpPr txBox="1"/>
          <p:nvPr/>
        </p:nvSpPr>
        <p:spPr>
          <a:xfrm>
            <a:off x="1016000" y="2387600"/>
            <a:ext cx="208280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400" b="1">
                <a:solidFill>
                  <a:srgbClr val="EA002C"/>
                </a:solidFill>
                <a:latin typeface="맑은 고딕" panose="020B0503020000020004" pitchFamily="50" charset="-127"/>
              </a:rPr>
              <a:t>160</a:t>
            </a:r>
            <a:r>
              <a:rPr lang="ko-KR" altLang="en-US" sz="2400" b="1">
                <a:solidFill>
                  <a:srgbClr val="EA002C"/>
                </a:solidFill>
                <a:latin typeface="맑은 고딕" panose="020B0503020000020004" pitchFamily="50" charset="-127"/>
              </a:rPr>
              <a:t>만원</a:t>
            </a:r>
            <a:r>
              <a:rPr lang="en-US" altLang="ko-KR" sz="2400" b="1">
                <a:solidFill>
                  <a:srgbClr val="EA002C"/>
                </a:solidFill>
                <a:latin typeface="맑은 고딕" panose="020B0503020000020004" pitchFamily="50" charset="-127"/>
              </a:rPr>
              <a:t>+</a:t>
            </a:r>
            <a:endParaRPr lang="ko-KR" altLang="en-US" sz="24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A21AFD-136D-0608-494B-7BCCFFB68A1B}"/>
              </a:ext>
            </a:extLst>
          </p:cNvPr>
          <p:cNvSpPr txBox="1"/>
          <p:nvPr/>
        </p:nvSpPr>
        <p:spPr>
          <a:xfrm>
            <a:off x="10160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사상 최고가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(2026-05)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CE5BB1F-048A-7D99-D3EF-FEADA270F5A8}"/>
              </a:ext>
            </a:extLst>
          </p:cNvPr>
          <p:cNvSpPr/>
          <p:nvPr/>
        </p:nvSpPr>
        <p:spPr>
          <a:xfrm>
            <a:off x="35052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E57181-512C-B804-E84D-2A1589703169}"/>
              </a:ext>
            </a:extLst>
          </p:cNvPr>
          <p:cNvSpPr txBox="1"/>
          <p:nvPr/>
        </p:nvSpPr>
        <p:spPr>
          <a:xfrm>
            <a:off x="3708400" y="2387600"/>
            <a:ext cx="208280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400" b="1">
                <a:solidFill>
                  <a:srgbClr val="EA002C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24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0F87-BC36-589F-F15C-2D1630A0F72F}"/>
              </a:ext>
            </a:extLst>
          </p:cNvPr>
          <p:cNvSpPr txBox="1"/>
          <p:nvPr/>
        </p:nvSpPr>
        <p:spPr>
          <a:xfrm>
            <a:off x="37084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시가총액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(₩)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B535976-32BE-4322-EE04-87862F060212}"/>
              </a:ext>
            </a:extLst>
          </p:cNvPr>
          <p:cNvSpPr/>
          <p:nvPr/>
        </p:nvSpPr>
        <p:spPr>
          <a:xfrm>
            <a:off x="61976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996CD6-21CF-D380-6789-7E9DECDF7199}"/>
              </a:ext>
            </a:extLst>
          </p:cNvPr>
          <p:cNvSpPr txBox="1"/>
          <p:nvPr/>
        </p:nvSpPr>
        <p:spPr>
          <a:xfrm>
            <a:off x="6400800" y="2387600"/>
            <a:ext cx="208280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400" b="1">
                <a:solidFill>
                  <a:srgbClr val="F47C20"/>
                </a:solidFill>
                <a:latin typeface="맑은 고딕" panose="020B0503020000020004" pitchFamily="50" charset="-127"/>
              </a:rPr>
              <a:t>$1.0T</a:t>
            </a:r>
            <a:endParaRPr lang="ko-KR" altLang="en-US" sz="2400" b="1">
              <a:solidFill>
                <a:srgbClr val="F47C2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6E1254-72F5-8920-908D-9361BA25CDB7}"/>
              </a:ext>
            </a:extLst>
          </p:cNvPr>
          <p:cNvSpPr txBox="1"/>
          <p:nvPr/>
        </p:nvSpPr>
        <p:spPr>
          <a:xfrm>
            <a:off x="64008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달러 환산 시총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E71AF76-A5DD-1102-F9DE-B8DCAC037895}"/>
              </a:ext>
            </a:extLst>
          </p:cNvPr>
          <p:cNvSpPr/>
          <p:nvPr/>
        </p:nvSpPr>
        <p:spPr>
          <a:xfrm>
            <a:off x="88900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1F1588-9E1D-4CBB-6EF7-52711A8D2C9F}"/>
              </a:ext>
            </a:extLst>
          </p:cNvPr>
          <p:cNvSpPr txBox="1"/>
          <p:nvPr/>
        </p:nvSpPr>
        <p:spPr>
          <a:xfrm>
            <a:off x="9093200" y="2387600"/>
            <a:ext cx="208280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400" b="1">
                <a:solidFill>
                  <a:srgbClr val="241A14"/>
                </a:solidFill>
                <a:latin typeface="맑은 고딕" panose="020B0503020000020004" pitchFamily="50" charset="-127"/>
              </a:rPr>
              <a:t>210</a:t>
            </a:r>
            <a:r>
              <a:rPr lang="ko-KR" altLang="en-US" sz="2400" b="1">
                <a:solidFill>
                  <a:srgbClr val="241A14"/>
                </a:solidFill>
                <a:latin typeface="맑은 고딕" panose="020B0503020000020004" pitchFamily="50" charset="-127"/>
              </a:rPr>
              <a:t>만원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298C32-A005-1BBE-D3EF-1FFFA7714CC1}"/>
              </a:ext>
            </a:extLst>
          </p:cNvPr>
          <p:cNvSpPr txBox="1"/>
          <p:nvPr/>
        </p:nvSpPr>
        <p:spPr>
          <a:xfrm>
            <a:off x="90932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최고 목표가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증권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C4B7921-A1A5-D718-CE00-E66B299B8A34}"/>
              </a:ext>
            </a:extLst>
          </p:cNvPr>
          <p:cNvSpPr/>
          <p:nvPr/>
        </p:nvSpPr>
        <p:spPr>
          <a:xfrm>
            <a:off x="812800" y="38608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704247-BFF9-F0B5-D867-5009EEED6E64}"/>
              </a:ext>
            </a:extLst>
          </p:cNvPr>
          <p:cNvSpPr txBox="1"/>
          <p:nvPr/>
        </p:nvSpPr>
        <p:spPr>
          <a:xfrm>
            <a:off x="812800" y="40386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2026-04 122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만원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5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월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160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만원대로 사상 최고를 경신하며 시가총액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$1.0T)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을 넘어 세계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위에 올랐다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증권가 목표가는 최고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210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만원까지 제시됐다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62EDC86-61BF-7893-574D-0A1C8039463B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* 주가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시총 정확치는 시점별 변동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출처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서울경제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·companiesmarketcap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등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5C53D11-C270-2677-73F6-4D0786305C49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03759A-6FAB-14F4-A411-8CC986E7321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8D991A-84A4-F4A3-CF92-CC0AFDCBAF6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16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7611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78B8891B-B620-A2AC-D4E9-55D7D5B6854E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4B2751-12A6-DA41-4DDB-2B1A913A371B}"/>
              </a:ext>
            </a:extLst>
          </p:cNvPr>
          <p:cNvSpPr txBox="1"/>
          <p:nvPr/>
        </p:nvSpPr>
        <p:spPr>
          <a:xfrm>
            <a:off x="977900" y="609600"/>
            <a:ext cx="115095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VALUATION LENS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415F7A-D367-FEFB-1E8E-CB79A40DA66E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$1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조 클럽 진입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가격은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사이클 지속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을 베팅한다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5085137-E6C7-C565-C4C9-10E5D4288960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77DD0-B866-3282-E0EE-B56141C58CE1}"/>
              </a:ext>
            </a:extLst>
          </p:cNvPr>
          <p:cNvSpPr txBox="1"/>
          <p:nvPr/>
        </p:nvSpPr>
        <p:spPr>
          <a:xfrm>
            <a:off x="1041400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764B44-B7FD-74CC-8781-E91ECAF5E405}"/>
              </a:ext>
            </a:extLst>
          </p:cNvPr>
          <p:cNvSpPr txBox="1"/>
          <p:nvPr/>
        </p:nvSpPr>
        <p:spPr>
          <a:xfrm>
            <a:off x="1041400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글로벌 시총 순위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69BF1A6-DED0-79A2-16FB-CF553B1BBE02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6F42BA-D400-FC68-0D27-1BD47618E207}"/>
              </a:ext>
            </a:extLst>
          </p:cNvPr>
          <p:cNvSpPr txBox="1"/>
          <p:nvPr/>
        </p:nvSpPr>
        <p:spPr>
          <a:xfrm>
            <a:off x="4639733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$1.0T</a:t>
            </a:r>
            <a:endParaRPr lang="ko-KR" altLang="en-US" sz="26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9AAD21-989B-47E9-C269-7FD06F9D0E53}"/>
              </a:ext>
            </a:extLst>
          </p:cNvPr>
          <p:cNvSpPr txBox="1"/>
          <p:nvPr/>
        </p:nvSpPr>
        <p:spPr>
          <a:xfrm>
            <a:off x="4639733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시가총액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1C479A3-20CE-17FF-9922-E636683B7B7A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B003B6-53AE-7C2A-DD5B-5BD6377357D7}"/>
              </a:ext>
            </a:extLst>
          </p:cNvPr>
          <p:cNvSpPr txBox="1"/>
          <p:nvPr/>
        </p:nvSpPr>
        <p:spPr>
          <a:xfrm>
            <a:off x="8238067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600" b="1">
                <a:solidFill>
                  <a:srgbClr val="2E7D32"/>
                </a:solidFill>
                <a:latin typeface="맑은 고딕" panose="020B0503020000020004" pitchFamily="50" charset="-127"/>
              </a:rPr>
              <a:t>이익 </a:t>
            </a:r>
            <a:r>
              <a:rPr lang="en-US" altLang="ko-KR" sz="2600" b="1">
                <a:solidFill>
                  <a:srgbClr val="2E7D32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600" b="1">
                <a:solidFill>
                  <a:srgbClr val="2E7D32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33E145-D1F4-EF71-A44A-860329AF173A}"/>
              </a:ext>
            </a:extLst>
          </p:cNvPr>
          <p:cNvSpPr txBox="1"/>
          <p:nvPr/>
        </p:nvSpPr>
        <p:spPr>
          <a:xfrm>
            <a:off x="8238067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영업이익 증가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2FFDDC9-CE02-7061-2FB8-F9EB564B7605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1A3E84-F3B1-544A-529B-36E223F503CB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테슬라 등과 어깨를 나란히 하는 시총이지만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메모리 이익은 사이클에 민감하다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현재 가격은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슈퍼사이클이 상당 기간 이어진다는 가정을 선반영한 것으로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사이클이 꺾이면 멀티플 재평가 위험이 있다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DF7BF31-BE43-E003-32C6-C61A49CF3C8A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A28165-4FBC-6A07-E055-C531C914EA4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3CD106-F44C-3EEE-C3D6-029E3160A2CB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17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9696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D90748A-6DC9-B8A9-A935-0A5B906AD49D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70F1C7-5181-5C44-0F6B-881F9274D469}"/>
              </a:ext>
            </a:extLst>
          </p:cNvPr>
          <p:cNvSpPr txBox="1"/>
          <p:nvPr/>
        </p:nvSpPr>
        <p:spPr>
          <a:xfrm>
            <a:off x="977900" y="609600"/>
            <a:ext cx="1631857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SHAREHOLDER RETURNS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1C983C-526B-0095-833C-644D938B98D8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사상 최대 주주환원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배당 확대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자사주 매입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8FC63C9-E798-340A-9690-8BD506365F08}"/>
              </a:ext>
            </a:extLst>
          </p:cNvPr>
          <p:cNvSpPr/>
          <p:nvPr/>
        </p:nvSpPr>
        <p:spPr>
          <a:xfrm>
            <a:off x="8128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7DDD81-562D-060C-5BF2-5A4DD8C46745}"/>
              </a:ext>
            </a:extLst>
          </p:cNvPr>
          <p:cNvSpPr txBox="1"/>
          <p:nvPr/>
        </p:nvSpPr>
        <p:spPr>
          <a:xfrm>
            <a:off x="1016000" y="2387600"/>
            <a:ext cx="20828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500" b="1">
                <a:solidFill>
                  <a:srgbClr val="EA002C"/>
                </a:solidFill>
                <a:latin typeface="맑은 고딕" panose="020B0503020000020004" pitchFamily="50" charset="-127"/>
              </a:rPr>
              <a:t>3,000</a:t>
            </a:r>
            <a:r>
              <a:rPr lang="ko-KR" altLang="en-US" sz="2500" b="1">
                <a:solidFill>
                  <a:srgbClr val="EA002C"/>
                </a:solidFill>
                <a:latin typeface="맑은 고딕" panose="020B0503020000020004" pitchFamily="50" charset="-127"/>
              </a:rPr>
              <a:t>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C005FC-19E3-F54A-E38A-10FBAA4AA956}"/>
              </a:ext>
            </a:extLst>
          </p:cNvPr>
          <p:cNvSpPr txBox="1"/>
          <p:nvPr/>
        </p:nvSpPr>
        <p:spPr>
          <a:xfrm>
            <a:off x="10160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주당 배당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(FY2025)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F0113BA-0172-2C00-A163-74D5C6223873}"/>
              </a:ext>
            </a:extLst>
          </p:cNvPr>
          <p:cNvSpPr/>
          <p:nvPr/>
        </p:nvSpPr>
        <p:spPr>
          <a:xfrm>
            <a:off x="35052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2A318C-9FA0-829D-3EE0-82C52BC17CA6}"/>
              </a:ext>
            </a:extLst>
          </p:cNvPr>
          <p:cNvSpPr txBox="1"/>
          <p:nvPr/>
        </p:nvSpPr>
        <p:spPr>
          <a:xfrm>
            <a:off x="3708400" y="2387600"/>
            <a:ext cx="20828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500" b="1">
                <a:solidFill>
                  <a:srgbClr val="EA002C"/>
                </a:solidFill>
                <a:latin typeface="맑은 고딕" panose="020B0503020000020004" pitchFamily="50" charset="-127"/>
              </a:rPr>
              <a:t>2.1</a:t>
            </a:r>
            <a:r>
              <a:rPr lang="ko-KR" altLang="en-US" sz="25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2DF9D-504E-D37F-4FA1-21D8C31F9BFB}"/>
              </a:ext>
            </a:extLst>
          </p:cNvPr>
          <p:cNvSpPr txBox="1"/>
          <p:nvPr/>
        </p:nvSpPr>
        <p:spPr>
          <a:xfrm>
            <a:off x="37084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총 배당 규모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B0D8AEC-1B5B-D6ED-9332-2039FE30F237}"/>
              </a:ext>
            </a:extLst>
          </p:cNvPr>
          <p:cNvSpPr/>
          <p:nvPr/>
        </p:nvSpPr>
        <p:spPr>
          <a:xfrm>
            <a:off x="61976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78D4EF-2E9C-189D-4727-DF465A4AD81D}"/>
              </a:ext>
            </a:extLst>
          </p:cNvPr>
          <p:cNvSpPr txBox="1"/>
          <p:nvPr/>
        </p:nvSpPr>
        <p:spPr>
          <a:xfrm>
            <a:off x="6400800" y="2387600"/>
            <a:ext cx="20828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500" b="1">
                <a:solidFill>
                  <a:srgbClr val="F47C20"/>
                </a:solidFill>
                <a:latin typeface="맑은 고딕" panose="020B0503020000020004" pitchFamily="50" charset="-127"/>
              </a:rPr>
              <a:t>12.2</a:t>
            </a:r>
            <a:r>
              <a:rPr lang="ko-KR" altLang="en-US" sz="2500" b="1">
                <a:solidFill>
                  <a:srgbClr val="F47C20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2016E1-7B7E-A01F-B274-4F9F54F60743}"/>
              </a:ext>
            </a:extLst>
          </p:cNvPr>
          <p:cNvSpPr txBox="1"/>
          <p:nvPr/>
        </p:nvSpPr>
        <p:spPr>
          <a:xfrm>
            <a:off x="64008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자사주 매입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33B7694-D16D-BABA-1C36-10A33CA4EA06}"/>
              </a:ext>
            </a:extLst>
          </p:cNvPr>
          <p:cNvSpPr/>
          <p:nvPr/>
        </p:nvSpPr>
        <p:spPr>
          <a:xfrm>
            <a:off x="88900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E87945-EFB0-C40D-BA22-173ABD6C8B6B}"/>
              </a:ext>
            </a:extLst>
          </p:cNvPr>
          <p:cNvSpPr txBox="1"/>
          <p:nvPr/>
        </p:nvSpPr>
        <p:spPr>
          <a:xfrm>
            <a:off x="9093200" y="2387600"/>
            <a:ext cx="20828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2.1%</a:t>
            </a:r>
            <a:endParaRPr lang="ko-KR" altLang="en-US" sz="25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2622B5-9203-3097-E3C7-95EA730D2691}"/>
              </a:ext>
            </a:extLst>
          </p:cNvPr>
          <p:cNvSpPr txBox="1"/>
          <p:nvPr/>
        </p:nvSpPr>
        <p:spPr>
          <a:xfrm>
            <a:off x="9093200" y="29972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매입 비율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발행주식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EF329E0-6429-974F-E344-02B7C5638D96}"/>
              </a:ext>
            </a:extLst>
          </p:cNvPr>
          <p:cNvSpPr/>
          <p:nvPr/>
        </p:nvSpPr>
        <p:spPr>
          <a:xfrm>
            <a:off x="812800" y="38608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A659B8-7762-0471-F667-9DD4C9643CB3}"/>
              </a:ext>
            </a:extLst>
          </p:cNvPr>
          <p:cNvSpPr txBox="1"/>
          <p:nvPr/>
        </p:nvSpPr>
        <p:spPr>
          <a:xfrm>
            <a:off x="812800" y="4038600"/>
            <a:ext cx="105664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역대 최대 실적을 바탕으로 배당을 주당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3,000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총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2.1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으로 늘리고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12.2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조 규모 자사주를 매입했다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이익의 주주 환원 의지를 분명히 한 것이다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337A287-7292-73DF-0E3E-AC5316714E9A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0E9437-ABEE-4215-139D-F5658398EFB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E57D64-8C42-0198-A685-30F67248FD28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18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118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D58C19A-24B7-3961-54FA-2C03DBFEB965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7F969D-DDDF-EBDD-1D66-98873571C77B}"/>
              </a:ext>
            </a:extLst>
          </p:cNvPr>
          <p:cNvSpPr txBox="1"/>
          <p:nvPr/>
        </p:nvSpPr>
        <p:spPr>
          <a:xfrm>
            <a:off x="977900" y="609600"/>
            <a:ext cx="1712007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COMPETITIVE LANDSCAPE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9E9F76-C01C-BBB1-713D-F39C3D347DAE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Big 3 — HBM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SK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주도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, HBM4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에서 추격전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B190FCB-9B7E-8FB9-10F2-F482F80786D5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D628214-EEA1-5439-2820-C98681197AC9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299642-3FE0-B2FE-6342-1232E5B6FA04}"/>
              </a:ext>
            </a:extLst>
          </p:cNvPr>
          <p:cNvSpPr txBox="1"/>
          <p:nvPr/>
        </p:nvSpPr>
        <p:spPr>
          <a:xfrm>
            <a:off x="1041400" y="2260600"/>
            <a:ext cx="29125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하이닉스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BDE879-A8EF-F6DD-9374-B5F3A7505A3C}"/>
              </a:ext>
            </a:extLst>
          </p:cNvPr>
          <p:cNvSpPr txBox="1"/>
          <p:nvPr/>
        </p:nvSpPr>
        <p:spPr>
          <a:xfrm>
            <a:off x="1041400" y="2667000"/>
            <a:ext cx="29125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HBM 1</a:t>
            </a:r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2313FE-11D6-33BD-A99D-F0A80EB58156}"/>
              </a:ext>
            </a:extLst>
          </p:cNvPr>
          <p:cNvSpPr txBox="1"/>
          <p:nvPr/>
        </p:nvSpPr>
        <p:spPr>
          <a:xfrm>
            <a:off x="1041400" y="2997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HBM3E·HBM4 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선점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엔비디아 다수 공급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이익률 최고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F381488-5FD0-43A6-7A6A-ABBC5C7F1547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42FA302-6D65-7AB2-40D7-34A1FEE8CCEB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B6A9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F98620-1A98-1B91-C777-A93CE96FF8D3}"/>
              </a:ext>
            </a:extLst>
          </p:cNvPr>
          <p:cNvSpPr txBox="1"/>
          <p:nvPr/>
        </p:nvSpPr>
        <p:spPr>
          <a:xfrm>
            <a:off x="4639733" y="2260600"/>
            <a:ext cx="29125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500" b="1">
                <a:solidFill>
                  <a:srgbClr val="241A14"/>
                </a:solidFill>
                <a:latin typeface="맑은 고딕" panose="020B0503020000020004" pitchFamily="50" charset="-127"/>
              </a:rPr>
              <a:t>삼성전자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4C2EE0-354B-275E-3EB3-FEBC29F908F2}"/>
              </a:ext>
            </a:extLst>
          </p:cNvPr>
          <p:cNvSpPr txBox="1"/>
          <p:nvPr/>
        </p:nvSpPr>
        <p:spPr>
          <a:xfrm>
            <a:off x="4639733" y="2667000"/>
            <a:ext cx="29125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종합 </a:t>
            </a:r>
            <a:r>
              <a:rPr lang="en-US" altLang="ko-KR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·HBM </a:t>
            </a:r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추격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500346-5707-3AA7-39E9-034ED468B920}"/>
              </a:ext>
            </a:extLst>
          </p:cNvPr>
          <p:cNvSpPr txBox="1"/>
          <p:nvPr/>
        </p:nvSpPr>
        <p:spPr>
          <a:xfrm>
            <a:off x="4639733" y="29972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메모리 전체 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위지만 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HBM4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로 추격 단계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A6FA7F6-F121-55D9-2758-86B3AA226200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BAF1939-780E-7850-60FE-5898C99B3B92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B6A9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17008D-5F59-6C4A-DC2D-6BA77E219695}"/>
              </a:ext>
            </a:extLst>
          </p:cNvPr>
          <p:cNvSpPr txBox="1"/>
          <p:nvPr/>
        </p:nvSpPr>
        <p:spPr>
          <a:xfrm>
            <a:off x="8238067" y="2260600"/>
            <a:ext cx="29125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500" b="1">
                <a:solidFill>
                  <a:srgbClr val="241A14"/>
                </a:solidFill>
                <a:latin typeface="맑은 고딕" panose="020B0503020000020004" pitchFamily="50" charset="-127"/>
              </a:rPr>
              <a:t>마이크론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E19285-D9BA-2496-03F0-DE4B12AA0FA9}"/>
              </a:ext>
            </a:extLst>
          </p:cNvPr>
          <p:cNvSpPr txBox="1"/>
          <p:nvPr/>
        </p:nvSpPr>
        <p:spPr>
          <a:xfrm>
            <a:off x="8238067" y="2667000"/>
            <a:ext cx="29125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·HBM </a:t>
            </a:r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부상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4324B2-39C9-B44F-6B66-64E42B5D0286}"/>
              </a:ext>
            </a:extLst>
          </p:cNvPr>
          <p:cNvSpPr txBox="1"/>
          <p:nvPr/>
        </p:nvSpPr>
        <p:spPr>
          <a:xfrm>
            <a:off x="8238067" y="29972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에서 삼성을 추월했다는 보도</a:t>
            </a:r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(2026).</a:t>
            </a:r>
            <a:endParaRPr lang="ko-KR" altLang="en-US" sz="10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6EB39-B704-095E-0EC1-D678CDAE31BE}"/>
              </a:ext>
            </a:extLst>
          </p:cNvPr>
          <p:cNvSpPr txBox="1"/>
          <p:nvPr/>
        </p:nvSpPr>
        <p:spPr>
          <a:xfrm>
            <a:off x="812800" y="4191000"/>
            <a:ext cx="10566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관전 포인트는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HBM4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다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— SK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가 선두를 지키느냐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마이크론이 따라잡느냐가 향후 점유율을 가른다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DDFDF51-4AED-2AA8-9258-8A1A07351F1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8B711E-339B-EDB7-13C5-63868D5E465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3A208F-B72A-6634-1A9F-83615FFD740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19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162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BB8081B-DFA0-82AC-35FD-9A1613EA1A5C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0BAAC3-1506-4D33-9B2E-5734D1E5F047}"/>
              </a:ext>
            </a:extLst>
          </p:cNvPr>
          <p:cNvSpPr txBox="1"/>
          <p:nvPr/>
        </p:nvSpPr>
        <p:spPr>
          <a:xfrm>
            <a:off x="977900" y="609600"/>
            <a:ext cx="144590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EXECUTIVE SUMMARY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ACF83D-126F-67A1-6617-A4EEFB85A602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리더십이 사상 최대 실적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조를 만들었다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2B09570-B4C8-A0BE-7DEF-7A2862B691C7}"/>
              </a:ext>
            </a:extLst>
          </p:cNvPr>
          <p:cNvSpPr/>
          <p:nvPr/>
        </p:nvSpPr>
        <p:spPr>
          <a:xfrm>
            <a:off x="812800" y="1981200"/>
            <a:ext cx="10566400" cy="1143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79D538-739E-991E-65AD-113A831EB808}"/>
              </a:ext>
            </a:extLst>
          </p:cNvPr>
          <p:cNvSpPr txBox="1"/>
          <p:nvPr/>
        </p:nvSpPr>
        <p:spPr>
          <a:xfrm>
            <a:off x="1041400" y="21844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01</a:t>
            </a:r>
            <a:endParaRPr lang="ko-KR" altLang="en-US" sz="30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923F23-2119-90FA-4714-6E4217345F5D}"/>
              </a:ext>
            </a:extLst>
          </p:cNvPr>
          <p:cNvSpPr txBox="1"/>
          <p:nvPr/>
        </p:nvSpPr>
        <p:spPr>
          <a:xfrm>
            <a:off x="1879600" y="22098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97.1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7ADD19-9384-A04D-AC5E-006130827102}"/>
              </a:ext>
            </a:extLst>
          </p:cNvPr>
          <p:cNvSpPr txBox="1"/>
          <p:nvPr/>
        </p:nvSpPr>
        <p:spPr>
          <a:xfrm>
            <a:off x="1879600" y="26162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(+101%)·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이익률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49%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로 삼성전자를 넘어섰다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 HBM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080C8B-B23F-D586-8B3E-547373426457}"/>
              </a:ext>
            </a:extLst>
          </p:cNvPr>
          <p:cNvSpPr txBox="1"/>
          <p:nvPr/>
        </p:nvSpPr>
        <p:spPr>
          <a:xfrm>
            <a:off x="9220200" y="2184400"/>
            <a:ext cx="19050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5371E03-A37C-6D5B-D67A-4D14EB7078FB}"/>
              </a:ext>
            </a:extLst>
          </p:cNvPr>
          <p:cNvSpPr/>
          <p:nvPr/>
        </p:nvSpPr>
        <p:spPr>
          <a:xfrm>
            <a:off x="812800" y="3302000"/>
            <a:ext cx="10566400" cy="1143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9B2CAF-C7A2-68C8-8D46-7DBE9641EB5A}"/>
              </a:ext>
            </a:extLst>
          </p:cNvPr>
          <p:cNvSpPr txBox="1"/>
          <p:nvPr/>
        </p:nvSpPr>
        <p:spPr>
          <a:xfrm>
            <a:off x="1041400" y="35052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02</a:t>
            </a:r>
            <a:endParaRPr lang="ko-KR" altLang="en-US" sz="30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EF423D-FD6F-F6C0-3034-7B92FAAD8DE1}"/>
              </a:ext>
            </a:extLst>
          </p:cNvPr>
          <p:cNvSpPr txBox="1"/>
          <p:nvPr/>
        </p:nvSpPr>
        <p:spPr>
          <a:xfrm>
            <a:off x="1879600" y="35306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37.6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이익률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72% —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가속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86C335-4D25-610F-8D54-0731C7297992}"/>
              </a:ext>
            </a:extLst>
          </p:cNvPr>
          <p:cNvSpPr txBox="1"/>
          <p:nvPr/>
        </p:nvSpPr>
        <p:spPr>
          <a:xfrm>
            <a:off x="1879600" y="39370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분기 매출 첫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50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조 돌파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 AI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메모리 슈퍼사이클이 본격화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A3A3B0-B8C2-8494-42F0-FA186D3AE8BB}"/>
              </a:ext>
            </a:extLst>
          </p:cNvPr>
          <p:cNvSpPr txBox="1"/>
          <p:nvPr/>
        </p:nvSpPr>
        <p:spPr>
          <a:xfrm>
            <a:off x="9220200" y="3505200"/>
            <a:ext cx="19050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600" b="1">
                <a:solidFill>
                  <a:srgbClr val="EA002C"/>
                </a:solidFill>
                <a:latin typeface="맑은 고딕" panose="020B0503020000020004" pitchFamily="50" charset="-127"/>
              </a:rPr>
              <a:t>72%</a:t>
            </a:r>
            <a:endParaRPr lang="ko-KR" altLang="en-US" sz="26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067348B-1981-D611-A1C0-F18F2041CFAC}"/>
              </a:ext>
            </a:extLst>
          </p:cNvPr>
          <p:cNvSpPr/>
          <p:nvPr/>
        </p:nvSpPr>
        <p:spPr>
          <a:xfrm>
            <a:off x="812800" y="4622800"/>
            <a:ext cx="10566400" cy="1143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C3CFE4-1550-B3FE-0FAA-45F3D1283230}"/>
              </a:ext>
            </a:extLst>
          </p:cNvPr>
          <p:cNvSpPr txBox="1"/>
          <p:nvPr/>
        </p:nvSpPr>
        <p:spPr>
          <a:xfrm>
            <a:off x="1041400" y="48260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EA002C"/>
                </a:solidFill>
                <a:latin typeface="맑은 고딕" panose="020B0503020000020004" pitchFamily="50" charset="-127"/>
              </a:rPr>
              <a:t>03</a:t>
            </a:r>
            <a:endParaRPr lang="ko-KR" altLang="en-US" sz="30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171182-D56D-0F79-67FE-64BF13E7C060}"/>
              </a:ext>
            </a:extLst>
          </p:cNvPr>
          <p:cNvSpPr txBox="1"/>
          <p:nvPr/>
        </p:nvSpPr>
        <p:spPr>
          <a:xfrm>
            <a:off x="1879600" y="48514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HBM 1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$1T —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단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사이클</a:t>
            </a:r>
            <a:r>
              <a:rPr lang="en-US" altLang="ko-KR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50" b="1">
                <a:solidFill>
                  <a:srgbClr val="241A14"/>
                </a:solidFill>
                <a:latin typeface="맑은 고딕" panose="020B0503020000020004" pitchFamily="50" charset="-127"/>
              </a:rPr>
              <a:t>경쟁이 관건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79395B-D304-E183-055D-5F22E9804452}"/>
              </a:ext>
            </a:extLst>
          </p:cNvPr>
          <p:cNvSpPr txBox="1"/>
          <p:nvPr/>
        </p:nvSpPr>
        <p:spPr>
          <a:xfrm>
            <a:off x="1879600" y="52578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엔비디아 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다수 공급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8C7B6B"/>
                </a:solidFill>
                <a:latin typeface="맑은 고딕" panose="020B0503020000020004" pitchFamily="50" charset="-127"/>
              </a:rPr>
              <a:t>마이크론 추격과 메모리 사이클이 점검 포인트</a:t>
            </a:r>
            <a:r>
              <a:rPr lang="en-US" altLang="ko-KR" sz="11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D13B5B-F09C-28AF-27B0-727016F4DADF}"/>
              </a:ext>
            </a:extLst>
          </p:cNvPr>
          <p:cNvSpPr txBox="1"/>
          <p:nvPr/>
        </p:nvSpPr>
        <p:spPr>
          <a:xfrm>
            <a:off x="9220200" y="4826000"/>
            <a:ext cx="19050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600" b="1">
                <a:solidFill>
                  <a:srgbClr val="241A14"/>
                </a:solidFill>
                <a:latin typeface="맑은 고딕" panose="020B0503020000020004" pitchFamily="50" charset="-127"/>
              </a:rPr>
              <a:t>$1T</a:t>
            </a:r>
            <a:endParaRPr lang="ko-KR" altLang="en-US" sz="26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67FF611-2325-5F6C-0872-D86C20F571D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D61CDF-09CE-7966-79E8-EE448BD907B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00670B-3859-782A-0D98-9CA96EB37DC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02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0009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9D30D09-D425-A51E-DC83-6F46EA4092B3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15E20-4284-6B5F-E6A5-30C7B594611E}"/>
              </a:ext>
            </a:extLst>
          </p:cNvPr>
          <p:cNvSpPr txBox="1"/>
          <p:nvPr/>
        </p:nvSpPr>
        <p:spPr>
          <a:xfrm>
            <a:off x="977900" y="609600"/>
            <a:ext cx="70051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BULL CASE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147E39-20C6-D059-8705-FF0D1692F8DC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강세 논거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HBM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선두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이익률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주주환원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1F1045B-EE00-FC53-8C5F-254A531A4966}"/>
              </a:ext>
            </a:extLst>
          </p:cNvPr>
          <p:cNvSpPr/>
          <p:nvPr/>
        </p:nvSpPr>
        <p:spPr>
          <a:xfrm>
            <a:off x="812800" y="20574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7868E84-E08C-5080-4AE1-946F44344FB3}"/>
              </a:ext>
            </a:extLst>
          </p:cNvPr>
          <p:cNvSpPr/>
          <p:nvPr/>
        </p:nvSpPr>
        <p:spPr>
          <a:xfrm>
            <a:off x="812800" y="2057400"/>
            <a:ext cx="50800" cy="7874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3F5648-E107-7245-0B64-C96CEB86265E}"/>
              </a:ext>
            </a:extLst>
          </p:cNvPr>
          <p:cNvSpPr txBox="1"/>
          <p:nvPr/>
        </p:nvSpPr>
        <p:spPr>
          <a:xfrm>
            <a:off x="1066800" y="22098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선두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9FDCE1-0931-4DFC-1A52-E58A57C6F01A}"/>
              </a:ext>
            </a:extLst>
          </p:cNvPr>
          <p:cNvSpPr txBox="1"/>
          <p:nvPr/>
        </p:nvSpPr>
        <p:spPr>
          <a:xfrm>
            <a:off x="4368800" y="22098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HBM3E·HBM4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최초 양산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엔비디아 다수 공급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— AI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메모리 표준 지위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BE3BBB9-93BA-41E2-C40D-255599C58116}"/>
              </a:ext>
            </a:extLst>
          </p:cNvPr>
          <p:cNvSpPr/>
          <p:nvPr/>
        </p:nvSpPr>
        <p:spPr>
          <a:xfrm>
            <a:off x="812800" y="29972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BDAE65C-B653-B141-3023-30757448874C}"/>
              </a:ext>
            </a:extLst>
          </p:cNvPr>
          <p:cNvSpPr/>
          <p:nvPr/>
        </p:nvSpPr>
        <p:spPr>
          <a:xfrm>
            <a:off x="812800" y="2997200"/>
            <a:ext cx="50800" cy="7874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A535CC-612B-6091-D446-E82061082CFA}"/>
              </a:ext>
            </a:extLst>
          </p:cNvPr>
          <p:cNvSpPr txBox="1"/>
          <p:nvPr/>
        </p:nvSpPr>
        <p:spPr>
          <a:xfrm>
            <a:off x="1066800" y="31496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이례적 수익성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EBEE7D-A04D-6947-8645-C923C07F5D35}"/>
              </a:ext>
            </a:extLst>
          </p:cNvPr>
          <p:cNvSpPr txBox="1"/>
          <p:nvPr/>
        </p:nvSpPr>
        <p:spPr>
          <a:xfrm>
            <a:off x="4368800" y="31496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영업이익률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49%(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연간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)·72%(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분기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 —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메모리 사상 최고 수준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BB59610-B7B3-8DF5-B0B9-45C25438F121}"/>
              </a:ext>
            </a:extLst>
          </p:cNvPr>
          <p:cNvSpPr/>
          <p:nvPr/>
        </p:nvSpPr>
        <p:spPr>
          <a:xfrm>
            <a:off x="812800" y="39370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5F2DD8E-D22D-FC91-0857-53FD2017D318}"/>
              </a:ext>
            </a:extLst>
          </p:cNvPr>
          <p:cNvSpPr/>
          <p:nvPr/>
        </p:nvSpPr>
        <p:spPr>
          <a:xfrm>
            <a:off x="812800" y="3937000"/>
            <a:ext cx="50800" cy="7874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3D32D-287B-A3ED-449D-89AF59AE57D6}"/>
              </a:ext>
            </a:extLst>
          </p:cNvPr>
          <p:cNvSpPr txBox="1"/>
          <p:nvPr/>
        </p:nvSpPr>
        <p:spPr>
          <a:xfrm>
            <a:off x="1066800" y="40894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실적 모멘텀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61813A-F632-1BAF-73B5-66BE92226B4E}"/>
              </a:ext>
            </a:extLst>
          </p:cNvPr>
          <p:cNvSpPr txBox="1"/>
          <p:nvPr/>
        </p:nvSpPr>
        <p:spPr>
          <a:xfrm>
            <a:off x="4368800" y="40894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분기 영업이익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분기 만에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매출 첫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50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조 돌파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53B2735-61BE-4580-A9B8-87EB25218C43}"/>
              </a:ext>
            </a:extLst>
          </p:cNvPr>
          <p:cNvSpPr/>
          <p:nvPr/>
        </p:nvSpPr>
        <p:spPr>
          <a:xfrm>
            <a:off x="812800" y="48768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C1451006-E53E-918A-8E9C-35895DF7E198}"/>
              </a:ext>
            </a:extLst>
          </p:cNvPr>
          <p:cNvSpPr/>
          <p:nvPr/>
        </p:nvSpPr>
        <p:spPr>
          <a:xfrm>
            <a:off x="812800" y="4876800"/>
            <a:ext cx="50800" cy="7874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2CF13B-2218-473D-DE09-FB4157C96661}"/>
              </a:ext>
            </a:extLst>
          </p:cNvPr>
          <p:cNvSpPr txBox="1"/>
          <p:nvPr/>
        </p:nvSpPr>
        <p:spPr>
          <a:xfrm>
            <a:off x="1066800" y="50292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주주환원 강화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12632B-6D34-3532-BAC7-E73CB7A8BDA7}"/>
              </a:ext>
            </a:extLst>
          </p:cNvPr>
          <p:cNvSpPr txBox="1"/>
          <p:nvPr/>
        </p:nvSpPr>
        <p:spPr>
          <a:xfrm>
            <a:off x="4368800" y="50292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배당 확대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+ 12.2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조 자사주 매입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이익의 환원 의지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1E10872-9A55-9E45-8937-7E246BD798CA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4F8756-3292-6F58-C444-C45DFA2EE81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AE80F49-1644-57D6-5715-8F06DAB9D6F7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20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4918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2A0156E-82F2-4EBB-4D48-41348CFE09E0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F3CFE7-EB75-1144-06A0-8AE16519D0AD}"/>
              </a:ext>
            </a:extLst>
          </p:cNvPr>
          <p:cNvSpPr txBox="1"/>
          <p:nvPr/>
        </p:nvSpPr>
        <p:spPr>
          <a:xfrm>
            <a:off x="977900" y="609600"/>
            <a:ext cx="65883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KEY RISKS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FAF1EF-2839-BEB8-B9DE-7E1E82B88D3B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핵심 리스크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사이클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집중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경쟁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밸류에이션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3483550-F45B-8239-D582-1D1462AE1F06}"/>
              </a:ext>
            </a:extLst>
          </p:cNvPr>
          <p:cNvSpPr/>
          <p:nvPr/>
        </p:nvSpPr>
        <p:spPr>
          <a:xfrm>
            <a:off x="812800" y="2057400"/>
            <a:ext cx="3369733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45FCE-0D67-802A-3F77-D9A66F0FB2CE}"/>
              </a:ext>
            </a:extLst>
          </p:cNvPr>
          <p:cNvSpPr txBox="1"/>
          <p:nvPr/>
        </p:nvSpPr>
        <p:spPr>
          <a:xfrm>
            <a:off x="1016000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01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BBA093-D282-5FC9-61C9-5B96011A38CB}"/>
              </a:ext>
            </a:extLst>
          </p:cNvPr>
          <p:cNvSpPr txBox="1"/>
          <p:nvPr/>
        </p:nvSpPr>
        <p:spPr>
          <a:xfrm>
            <a:off x="1016000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사이클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609FE7-10CD-2C0E-2D83-880BC2CD28D8}"/>
              </a:ext>
            </a:extLst>
          </p:cNvPr>
          <p:cNvSpPr txBox="1"/>
          <p:nvPr/>
        </p:nvSpPr>
        <p:spPr>
          <a:xfrm>
            <a:off x="1016000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슈퍼사이클의 반대 국면 위험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과거 다운사이클 적자 전례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7BCFE82-73DF-1286-626A-44CD74A2F07B}"/>
              </a:ext>
            </a:extLst>
          </p:cNvPr>
          <p:cNvSpPr/>
          <p:nvPr/>
        </p:nvSpPr>
        <p:spPr>
          <a:xfrm>
            <a:off x="4411133" y="2057400"/>
            <a:ext cx="3369734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9BAEBB-D1C5-A31C-62A7-B398913F97ED}"/>
              </a:ext>
            </a:extLst>
          </p:cNvPr>
          <p:cNvSpPr txBox="1"/>
          <p:nvPr/>
        </p:nvSpPr>
        <p:spPr>
          <a:xfrm>
            <a:off x="4614333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02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34B708-BFB5-F51A-D678-D1D4CD3E12B7}"/>
              </a:ext>
            </a:extLst>
          </p:cNvPr>
          <p:cNvSpPr txBox="1"/>
          <p:nvPr/>
        </p:nvSpPr>
        <p:spPr>
          <a:xfrm>
            <a:off x="4614333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고객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제품 집중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1AADFE-8DA6-CF0C-56C5-7A195D43D3E0}"/>
              </a:ext>
            </a:extLst>
          </p:cNvPr>
          <p:cNvSpPr txBox="1"/>
          <p:nvPr/>
        </p:nvSpPr>
        <p:spPr>
          <a:xfrm>
            <a:off x="4614333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실적이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HBM/AI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가속기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특히 엔비디아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수요에 크게 의존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0DC5F36-0508-4181-E37B-354BF6E0A29F}"/>
              </a:ext>
            </a:extLst>
          </p:cNvPr>
          <p:cNvSpPr/>
          <p:nvPr/>
        </p:nvSpPr>
        <p:spPr>
          <a:xfrm>
            <a:off x="8009467" y="2057400"/>
            <a:ext cx="3369733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B45F86-7F41-989B-032E-C123809C1F37}"/>
              </a:ext>
            </a:extLst>
          </p:cNvPr>
          <p:cNvSpPr txBox="1"/>
          <p:nvPr/>
        </p:nvSpPr>
        <p:spPr>
          <a:xfrm>
            <a:off x="8212667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03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017627-5C74-6C23-C2A6-0D1A1416A798}"/>
              </a:ext>
            </a:extLst>
          </p:cNvPr>
          <p:cNvSpPr txBox="1"/>
          <p:nvPr/>
        </p:nvSpPr>
        <p:spPr>
          <a:xfrm>
            <a:off x="8212667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경쟁 추격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59EE50-2858-F979-E1F6-5E15D0989829}"/>
              </a:ext>
            </a:extLst>
          </p:cNvPr>
          <p:cNvSpPr txBox="1"/>
          <p:nvPr/>
        </p:nvSpPr>
        <p:spPr>
          <a:xfrm>
            <a:off x="8212667" y="294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마이크론의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진입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중국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(CXMT)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범용 추격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35A8667-4BC6-7479-7759-47184468D7CA}"/>
              </a:ext>
            </a:extLst>
          </p:cNvPr>
          <p:cNvSpPr/>
          <p:nvPr/>
        </p:nvSpPr>
        <p:spPr>
          <a:xfrm>
            <a:off x="812800" y="3937000"/>
            <a:ext cx="3369733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2D7898-F0A5-5E9E-3C4F-198FB63390FC}"/>
              </a:ext>
            </a:extLst>
          </p:cNvPr>
          <p:cNvSpPr txBox="1"/>
          <p:nvPr/>
        </p:nvSpPr>
        <p:spPr>
          <a:xfrm>
            <a:off x="1016000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04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C74367-C502-A570-031E-12CA956C06B6}"/>
              </a:ext>
            </a:extLst>
          </p:cNvPr>
          <p:cNvSpPr txBox="1"/>
          <p:nvPr/>
        </p:nvSpPr>
        <p:spPr>
          <a:xfrm>
            <a:off x="1016000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밸류에이션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584DF6-9CCB-14F3-7E8C-4012CB040213}"/>
              </a:ext>
            </a:extLst>
          </p:cNvPr>
          <p:cNvSpPr txBox="1"/>
          <p:nvPr/>
        </p:nvSpPr>
        <p:spPr>
          <a:xfrm>
            <a:off x="1016000" y="4826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주가 급등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$1T)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후 이익 둔화 시 조정 위험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9B863A3-FC31-07C7-78E8-A47494C47ED5}"/>
              </a:ext>
            </a:extLst>
          </p:cNvPr>
          <p:cNvSpPr/>
          <p:nvPr/>
        </p:nvSpPr>
        <p:spPr>
          <a:xfrm>
            <a:off x="4411133" y="3937000"/>
            <a:ext cx="3369734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7DC11E6-C100-7693-13EA-B132BA2134FC}"/>
              </a:ext>
            </a:extLst>
          </p:cNvPr>
          <p:cNvSpPr txBox="1"/>
          <p:nvPr/>
        </p:nvSpPr>
        <p:spPr>
          <a:xfrm>
            <a:off x="4614333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05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871643-E328-5717-B6B9-31F51021E819}"/>
              </a:ext>
            </a:extLst>
          </p:cNvPr>
          <p:cNvSpPr txBox="1"/>
          <p:nvPr/>
        </p:nvSpPr>
        <p:spPr>
          <a:xfrm>
            <a:off x="4614333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대규모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capex</a:t>
            </a:r>
            <a:endParaRPr lang="ko-KR" altLang="en-US" sz="125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FD64F0-4CB8-FC6F-2B87-46797EFC5E6D}"/>
              </a:ext>
            </a:extLst>
          </p:cNvPr>
          <p:cNvSpPr txBox="1"/>
          <p:nvPr/>
        </p:nvSpPr>
        <p:spPr>
          <a:xfrm>
            <a:off x="4614333" y="4826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용인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패키징 투자 부담과 회수 시점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BFF5707-F499-A1C0-9320-1BB0C0D25E37}"/>
              </a:ext>
            </a:extLst>
          </p:cNvPr>
          <p:cNvSpPr/>
          <p:nvPr/>
        </p:nvSpPr>
        <p:spPr>
          <a:xfrm>
            <a:off x="8009467" y="3937000"/>
            <a:ext cx="3369733" cy="1676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D52C93-A665-E00C-A30F-3CC2E013D111}"/>
              </a:ext>
            </a:extLst>
          </p:cNvPr>
          <p:cNvSpPr txBox="1"/>
          <p:nvPr/>
        </p:nvSpPr>
        <p:spPr>
          <a:xfrm>
            <a:off x="8212667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0392B"/>
                </a:solidFill>
                <a:latin typeface="맑은 고딕" panose="020B0503020000020004" pitchFamily="50" charset="-127"/>
              </a:rPr>
              <a:t>06</a:t>
            </a:r>
            <a:endParaRPr lang="ko-KR" altLang="en-US" sz="1500" b="1">
              <a:solidFill>
                <a:srgbClr val="C0392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6F0D91-F5F7-E62D-6742-97CA75BC1F85}"/>
              </a:ext>
            </a:extLst>
          </p:cNvPr>
          <p:cNvSpPr txBox="1"/>
          <p:nvPr/>
        </p:nvSpPr>
        <p:spPr>
          <a:xfrm>
            <a:off x="8212667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지정학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규제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890DD89-75B6-CAEF-161C-74E139A850DB}"/>
              </a:ext>
            </a:extLst>
          </p:cNvPr>
          <p:cNvSpPr txBox="1"/>
          <p:nvPr/>
        </p:nvSpPr>
        <p:spPr>
          <a:xfrm>
            <a:off x="8212667" y="4826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대중 수출규제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환율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공급망 불확실성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22AA273C-15CC-EC48-56A9-AF1D4E91087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2F21C8-799D-05B0-2860-6AAEAF8749A8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7BCD00-7F3E-4781-7FF0-209C8F26829F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21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5682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DEC79AD-4D51-4452-D8E6-326BA68BA9C9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23587-7FCD-03AE-8704-E0A9CBBEA4D0}"/>
              </a:ext>
            </a:extLst>
          </p:cNvPr>
          <p:cNvSpPr txBox="1"/>
          <p:nvPr/>
        </p:nvSpPr>
        <p:spPr>
          <a:xfrm>
            <a:off x="977900" y="609600"/>
            <a:ext cx="86241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ASSESSMENT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05DA04-5CDD-2A80-BC56-4AF344FE5CF9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사상 최대 실적의 지속성은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'HBM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우위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사이클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에 달렸다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38249C88-8E2B-F074-B2D9-0B55A3ACBD63}"/>
              </a:ext>
            </a:extLst>
          </p:cNvPr>
          <p:cNvSpPr/>
          <p:nvPr/>
        </p:nvSpPr>
        <p:spPr>
          <a:xfrm>
            <a:off x="812800" y="2057400"/>
            <a:ext cx="5130800" cy="2921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003EDF-1486-F853-15E0-DBCF18A9FD83}"/>
              </a:ext>
            </a:extLst>
          </p:cNvPr>
          <p:cNvSpPr txBox="1"/>
          <p:nvPr/>
        </p:nvSpPr>
        <p:spPr>
          <a:xfrm>
            <a:off x="10668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2E7D32"/>
                </a:solidFill>
                <a:latin typeface="맑은 고딕" panose="020B0503020000020004" pitchFamily="50" charset="-127"/>
              </a:rPr>
              <a:t>강세 논거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60032-ECCE-7A0D-9304-B322049F5957}"/>
              </a:ext>
            </a:extLst>
          </p:cNvPr>
          <p:cNvSpPr txBox="1"/>
          <p:nvPr/>
        </p:nvSpPr>
        <p:spPr>
          <a:xfrm>
            <a:off x="1066800" y="27178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2E7D32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DE80F3-B41E-F040-FFE0-2B41A4C68D2A}"/>
              </a:ext>
            </a:extLst>
          </p:cNvPr>
          <p:cNvSpPr txBox="1"/>
          <p:nvPr/>
        </p:nvSpPr>
        <p:spPr>
          <a:xfrm>
            <a:off x="13208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선두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엔비디아 다수 공급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— AI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메모리 표준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612854-B7B3-330A-E3AF-EB36F56FF717}"/>
              </a:ext>
            </a:extLst>
          </p:cNvPr>
          <p:cNvSpPr txBox="1"/>
          <p:nvPr/>
        </p:nvSpPr>
        <p:spPr>
          <a:xfrm>
            <a:off x="1066800" y="34290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2E7D32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B0BDAC-D264-8F07-8B5A-2CBF75FD8FA7}"/>
              </a:ext>
            </a:extLst>
          </p:cNvPr>
          <p:cNvSpPr txBox="1"/>
          <p:nvPr/>
        </p:nvSpPr>
        <p:spPr>
          <a:xfrm>
            <a:off x="13208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영업이익률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49~72% —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이례적 수익성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현금창출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F88950-3F4D-9200-EBCE-0604C4A3EB2D}"/>
              </a:ext>
            </a:extLst>
          </p:cNvPr>
          <p:cNvSpPr txBox="1"/>
          <p:nvPr/>
        </p:nvSpPr>
        <p:spPr>
          <a:xfrm>
            <a:off x="1066800" y="41402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2E7D32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84E789-7447-5ACD-FA54-D1892C28E65A}"/>
              </a:ext>
            </a:extLst>
          </p:cNvPr>
          <p:cNvSpPr txBox="1"/>
          <p:nvPr/>
        </p:nvSpPr>
        <p:spPr>
          <a:xfrm>
            <a:off x="13208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주주환원 강화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배당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자사주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로 신뢰 제고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F5E044D-8874-601E-10F6-9861DB4CDE4D}"/>
              </a:ext>
            </a:extLst>
          </p:cNvPr>
          <p:cNvSpPr/>
          <p:nvPr/>
        </p:nvSpPr>
        <p:spPr>
          <a:xfrm>
            <a:off x="6248400" y="2057400"/>
            <a:ext cx="5130800" cy="2921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EFE4ED-1D40-2A73-179F-794DC27E59BB}"/>
              </a:ext>
            </a:extLst>
          </p:cNvPr>
          <p:cNvSpPr txBox="1"/>
          <p:nvPr/>
        </p:nvSpPr>
        <p:spPr>
          <a:xfrm>
            <a:off x="65024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C0392B"/>
                </a:solidFill>
                <a:latin typeface="맑은 고딕" panose="020B0503020000020004" pitchFamily="50" charset="-127"/>
              </a:rPr>
              <a:t>점검 포인트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599733-9351-2914-F2A5-D1E256394DAC}"/>
              </a:ext>
            </a:extLst>
          </p:cNvPr>
          <p:cNvSpPr txBox="1"/>
          <p:nvPr/>
        </p:nvSpPr>
        <p:spPr>
          <a:xfrm>
            <a:off x="6502400" y="27178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8F584B-24D6-561C-BB5A-4D22CE0C18CF}"/>
              </a:ext>
            </a:extLst>
          </p:cNvPr>
          <p:cNvSpPr txBox="1"/>
          <p:nvPr/>
        </p:nvSpPr>
        <p:spPr>
          <a:xfrm>
            <a:off x="67564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메모리 사이클 반전 위험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이익의 변동성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5A85E0-15E8-E5C1-1E52-FC0772597BE4}"/>
              </a:ext>
            </a:extLst>
          </p:cNvPr>
          <p:cNvSpPr txBox="1"/>
          <p:nvPr/>
        </p:nvSpPr>
        <p:spPr>
          <a:xfrm>
            <a:off x="6502400" y="34290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F1707A-4483-D7A6-E8D1-EA91F1BCB3BC}"/>
              </a:ext>
            </a:extLst>
          </p:cNvPr>
          <p:cNvSpPr txBox="1"/>
          <p:nvPr/>
        </p:nvSpPr>
        <p:spPr>
          <a:xfrm>
            <a:off x="67564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경쟁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마이크론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고객 집중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402952-34DF-3657-71A5-88F83ECE1CCD}"/>
              </a:ext>
            </a:extLst>
          </p:cNvPr>
          <p:cNvSpPr txBox="1"/>
          <p:nvPr/>
        </p:nvSpPr>
        <p:spPr>
          <a:xfrm>
            <a:off x="6502400" y="41402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452500-058B-1405-C6F0-497C7D6A3596}"/>
              </a:ext>
            </a:extLst>
          </p:cNvPr>
          <p:cNvSpPr txBox="1"/>
          <p:nvPr/>
        </p:nvSpPr>
        <p:spPr>
          <a:xfrm>
            <a:off x="67564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$1T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선반영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밸류에이션 부담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A001DFC-5B03-3BED-1475-EA79D8C8F964}"/>
              </a:ext>
            </a:extLst>
          </p:cNvPr>
          <p:cNvSpPr/>
          <p:nvPr/>
        </p:nvSpPr>
        <p:spPr>
          <a:xfrm>
            <a:off x="812800" y="5181600"/>
            <a:ext cx="10566400" cy="7112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5213E1-B987-8E82-F8FD-5148E02242C4}"/>
              </a:ext>
            </a:extLst>
          </p:cNvPr>
          <p:cNvSpPr txBox="1"/>
          <p:nvPr/>
        </p:nvSpPr>
        <p:spPr>
          <a:xfrm>
            <a:off x="1092200" y="5181600"/>
            <a:ext cx="1905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WATCHLIST</a:t>
            </a:r>
            <a:endParaRPr lang="ko-KR" altLang="en-US" sz="11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CE0B06-A695-AD22-3D91-8525D7592EDB}"/>
              </a:ext>
            </a:extLst>
          </p:cNvPr>
          <p:cNvSpPr txBox="1"/>
          <p:nvPr/>
        </p:nvSpPr>
        <p:spPr>
          <a:xfrm>
            <a:off x="2971800" y="5181600"/>
            <a:ext cx="8153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양산 수율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점유율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메모리 가격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경쟁사 추격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사이클 지속성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8114710-D4C4-5B5C-CB0E-98957802E71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764161-1BE6-77A9-E447-26F7864B394E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133A76-6D5F-840D-E74E-1CC8DCFFFEF8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22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055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FD4B4E1-6DEB-4E8C-538D-7B20E8A99D03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F4A0FC-5B20-9738-8D1E-4FD924025E57}"/>
              </a:ext>
            </a:extLst>
          </p:cNvPr>
          <p:cNvSpPr txBox="1"/>
          <p:nvPr/>
        </p:nvSpPr>
        <p:spPr>
          <a:xfrm>
            <a:off x="977900" y="609600"/>
            <a:ext cx="100668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2026 OUTLOOK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513BFB-DA95-4FDB-177D-BFB345A828F7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2026 — HBM4 ramp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와 메모리 강세가 모멘텀을 잇는다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DD18138-9080-AE83-8053-ED597B17952F}"/>
              </a:ext>
            </a:extLst>
          </p:cNvPr>
          <p:cNvSpPr/>
          <p:nvPr/>
        </p:nvSpPr>
        <p:spPr>
          <a:xfrm>
            <a:off x="812800" y="20574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5978E98-0960-0880-3530-CCDAF73B17B0}"/>
              </a:ext>
            </a:extLst>
          </p:cNvPr>
          <p:cNvSpPr/>
          <p:nvPr/>
        </p:nvSpPr>
        <p:spPr>
          <a:xfrm>
            <a:off x="812800" y="2057400"/>
            <a:ext cx="50800" cy="787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B99DD2-6E0D-64A8-A606-130B4C673A71}"/>
              </a:ext>
            </a:extLst>
          </p:cNvPr>
          <p:cNvSpPr txBox="1"/>
          <p:nvPr/>
        </p:nvSpPr>
        <p:spPr>
          <a:xfrm>
            <a:off x="1066800" y="22098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슈퍼사이클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6902BC-F62C-E4E7-BB11-2E794F9C50C8}"/>
              </a:ext>
            </a:extLst>
          </p:cNvPr>
          <p:cNvSpPr txBox="1"/>
          <p:nvPr/>
        </p:nvSpPr>
        <p:spPr>
          <a:xfrm>
            <a:off x="4368800" y="22098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가속기 수요로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고부가 메모리 강세 지속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시장 확대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E5D2AB1-D262-7CED-FBAB-785BCF98B384}"/>
              </a:ext>
            </a:extLst>
          </p:cNvPr>
          <p:cNvSpPr/>
          <p:nvPr/>
        </p:nvSpPr>
        <p:spPr>
          <a:xfrm>
            <a:off x="812800" y="29972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C50FE10-050A-35EB-B2B1-51DF19D2FB49}"/>
              </a:ext>
            </a:extLst>
          </p:cNvPr>
          <p:cNvSpPr/>
          <p:nvPr/>
        </p:nvSpPr>
        <p:spPr>
          <a:xfrm>
            <a:off x="812800" y="2997200"/>
            <a:ext cx="50800" cy="787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BC4972-B7E5-269E-97F8-E4EDE935E3D6}"/>
              </a:ext>
            </a:extLst>
          </p:cNvPr>
          <p:cNvSpPr txBox="1"/>
          <p:nvPr/>
        </p:nvSpPr>
        <p:spPr>
          <a:xfrm>
            <a:off x="1066800" y="31496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HBM4 ramp</a:t>
            </a:r>
            <a:endParaRPr lang="ko-KR" altLang="en-US" sz="14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5266B2-397F-A066-3133-4FCEEF71B73D}"/>
              </a:ext>
            </a:extLst>
          </p:cNvPr>
          <p:cNvSpPr txBox="1"/>
          <p:nvPr/>
        </p:nvSpPr>
        <p:spPr>
          <a:xfrm>
            <a:off x="4368800" y="31496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업계 최초 양산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엔비디아 차세대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(Rubin)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향 다수 공급 목표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33519FD-D59F-60DC-7A6F-8609A0CB8D22}"/>
              </a:ext>
            </a:extLst>
          </p:cNvPr>
          <p:cNvSpPr/>
          <p:nvPr/>
        </p:nvSpPr>
        <p:spPr>
          <a:xfrm>
            <a:off x="812800" y="39370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CDCDB82-1A59-12AA-ADCB-8C3DCF2604A6}"/>
              </a:ext>
            </a:extLst>
          </p:cNvPr>
          <p:cNvSpPr/>
          <p:nvPr/>
        </p:nvSpPr>
        <p:spPr>
          <a:xfrm>
            <a:off x="812800" y="3937000"/>
            <a:ext cx="50800" cy="787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627D5F-C900-3C3A-4BF0-8A4AEFC7B118}"/>
              </a:ext>
            </a:extLst>
          </p:cNvPr>
          <p:cNvSpPr txBox="1"/>
          <p:nvPr/>
        </p:nvSpPr>
        <p:spPr>
          <a:xfrm>
            <a:off x="1066800" y="40894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HBM3E </a:t>
            </a:r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주류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1E4373-C542-BDA6-E0DC-2D81B500DC66}"/>
              </a:ext>
            </a:extLst>
          </p:cNvPr>
          <p:cNvSpPr txBox="1"/>
          <p:nvPr/>
        </p:nvSpPr>
        <p:spPr>
          <a:xfrm>
            <a:off x="4368800" y="40894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2026 HBM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출하의 약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2/3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HBM3E, HBM4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점진 확대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6CD475E-8FB7-A6CD-B668-E755F7304768}"/>
              </a:ext>
            </a:extLst>
          </p:cNvPr>
          <p:cNvSpPr/>
          <p:nvPr/>
        </p:nvSpPr>
        <p:spPr>
          <a:xfrm>
            <a:off x="812800" y="4876800"/>
            <a:ext cx="10566400" cy="7874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FA758CC3-15CA-A728-C3CB-033A2C7E642A}"/>
              </a:ext>
            </a:extLst>
          </p:cNvPr>
          <p:cNvSpPr/>
          <p:nvPr/>
        </p:nvSpPr>
        <p:spPr>
          <a:xfrm>
            <a:off x="812800" y="4876800"/>
            <a:ext cx="50800" cy="7874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A61685-54B2-88D0-3AD7-59620B313CD2}"/>
              </a:ext>
            </a:extLst>
          </p:cNvPr>
          <p:cNvSpPr txBox="1"/>
          <p:nvPr/>
        </p:nvSpPr>
        <p:spPr>
          <a:xfrm>
            <a:off x="1066800" y="50292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EA002C"/>
                </a:solidFill>
                <a:latin typeface="맑은 고딕" panose="020B0503020000020004" pitchFamily="50" charset="-127"/>
              </a:rPr>
              <a:t>선단 공정 전환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2FF6D1-BFD8-AFC9-4E77-897B0520DF35}"/>
              </a:ext>
            </a:extLst>
          </p:cNvPr>
          <p:cNvSpPr txBox="1"/>
          <p:nvPr/>
        </p:nvSpPr>
        <p:spPr>
          <a:xfrm>
            <a:off x="4368800" y="50292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DRAM 1cnm·NAND 321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단으로 데이터센터 수요 대응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1A12959-D412-9043-FD55-614D0E387A6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44572A-2B3D-C386-FCE0-28301106B92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9EEDE-15E9-B551-7BEB-2C0529B297AF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23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3258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BAA06E7-6B84-838B-E88F-0DB42FC696F4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BD25B8-0105-02DD-4252-90355523E1E6}"/>
              </a:ext>
            </a:extLst>
          </p:cNvPr>
          <p:cNvSpPr txBox="1"/>
          <p:nvPr/>
        </p:nvSpPr>
        <p:spPr>
          <a:xfrm>
            <a:off x="977900" y="609600"/>
            <a:ext cx="152285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INVESTOR TAKEAWAYS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18374C-32BF-99FE-10F7-427C2A74C4F9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투자 포인트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'AI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슈퍼사이클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을 사는 종목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D941CF4-833F-8942-B87A-2E88C6FC18CD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6844A9E-14F4-FCD8-0363-AF57CFF944C3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B5EFCF-9E3B-F3BF-3E8E-C41D01CEB4AE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성장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1426FE-83AA-AAA7-4281-E00B30A086F3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HBM·AI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3634E1-DFF3-599A-0A94-5EB6EA6639D9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가속기 수요가 핵심 동력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엔비디아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데이터센터 의존도 높음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F80BEA2-C3A4-5CB4-652A-E4A8EC0A2610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ACB2B3F-F0D0-CA4B-3700-BBFB8A7289CD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E0A434-2DA2-D924-1E27-D4940F48272A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수익성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0DF246-02B4-E8FE-2737-7B805D31827C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이익률 사상 최고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F6FBFC-CBE5-EBFF-1B1A-A886802B6A24}"/>
              </a:ext>
            </a:extLst>
          </p:cNvPr>
          <p:cNvSpPr txBox="1"/>
          <p:nvPr/>
        </p:nvSpPr>
        <p:spPr>
          <a:xfrm>
            <a:off x="4639733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현 가격은 높은 이익률의 지속을 가정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사이클 관건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4C0DAF3-2F24-0F38-64D1-D93D141A149E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9069990-6FB0-ABF2-37E6-FAF03AD60041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FA439A-7458-9B21-DB33-3CA50B1C6D3B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변동성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29489E-FC55-4EFA-CE5A-9C7D790072B6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사이클 민감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778344-C448-7FFF-9FC5-6831FA2F08CF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메모리 특성상 호황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불황 진폭 큼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시간지평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리스크 허용도 점검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B68FED-B288-17ED-5D2D-AF0B48DF11C6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결론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: 'AI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메모리 슈퍼사이클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의 대표 수혜주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단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메모리 사이클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경쟁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밸류에이션을 함께 보아야 한다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B1A90858-7FD5-412D-D6EB-64BED4F9B39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9229B7-6E4E-A412-2F47-269349F10C6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62CB31-E505-840D-9FA4-26A5F6F4E2A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24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6287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9743CE7-178F-A201-DD21-487DA0684678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502106-EE6D-A158-8082-4DEE68DE5852}"/>
              </a:ext>
            </a:extLst>
          </p:cNvPr>
          <p:cNvSpPr txBox="1"/>
          <p:nvPr/>
        </p:nvSpPr>
        <p:spPr>
          <a:xfrm>
            <a:off x="977900" y="609600"/>
            <a:ext cx="159338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APPENDIX · FINANCIALS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DDDDB6-1EBD-2AC1-39C7-02E8894ED3AE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재무 요약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연간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분기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61C50A-7EC4-EE21-66D9-FDBE559FFBB3}"/>
              </a:ext>
            </a:extLst>
          </p:cNvPr>
          <p:cNvSpPr txBox="1"/>
          <p:nvPr/>
        </p:nvSpPr>
        <p:spPr>
          <a:xfrm>
            <a:off x="812800" y="19812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연간 실적 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319C194-B20D-4061-5C18-849381F9151C}"/>
              </a:ext>
            </a:extLst>
          </p:cNvPr>
          <p:cNvSpPr/>
          <p:nvPr/>
        </p:nvSpPr>
        <p:spPr>
          <a:xfrm>
            <a:off x="812800" y="2286000"/>
            <a:ext cx="5969000" cy="3556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6107E9-7730-CF9E-0691-27D5E107FC9B}"/>
              </a:ext>
            </a:extLst>
          </p:cNvPr>
          <p:cNvSpPr txBox="1"/>
          <p:nvPr/>
        </p:nvSpPr>
        <p:spPr>
          <a:xfrm>
            <a:off x="965200" y="22860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구분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D16710-4FFB-FE22-1933-130AF5A6482C}"/>
              </a:ext>
            </a:extLst>
          </p:cNvPr>
          <p:cNvSpPr txBox="1"/>
          <p:nvPr/>
        </p:nvSpPr>
        <p:spPr>
          <a:xfrm>
            <a:off x="2362200" y="22860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E11F5-6359-6084-D3AC-90F95867F7B1}"/>
              </a:ext>
            </a:extLst>
          </p:cNvPr>
          <p:cNvSpPr txBox="1"/>
          <p:nvPr/>
        </p:nvSpPr>
        <p:spPr>
          <a:xfrm>
            <a:off x="3886200" y="22860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4622D3-931C-04C4-2F48-67A9488A6646}"/>
              </a:ext>
            </a:extLst>
          </p:cNvPr>
          <p:cNvSpPr txBox="1"/>
          <p:nvPr/>
        </p:nvSpPr>
        <p:spPr>
          <a:xfrm>
            <a:off x="5537200" y="22860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이익률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FF1C2A0-6DF1-373A-FC9F-8C805C1357AD}"/>
              </a:ext>
            </a:extLst>
          </p:cNvPr>
          <p:cNvSpPr/>
          <p:nvPr/>
        </p:nvSpPr>
        <p:spPr>
          <a:xfrm>
            <a:off x="812800" y="2641600"/>
            <a:ext cx="5969000" cy="355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9654BD-335E-BFC2-90CA-E808A74E4174}"/>
              </a:ext>
            </a:extLst>
          </p:cNvPr>
          <p:cNvSpPr txBox="1"/>
          <p:nvPr/>
        </p:nvSpPr>
        <p:spPr>
          <a:xfrm>
            <a:off x="965200" y="26416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FY2024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F33AC5-06C8-A3D2-2F5E-379B2082D76F}"/>
              </a:ext>
            </a:extLst>
          </p:cNvPr>
          <p:cNvSpPr txBox="1"/>
          <p:nvPr/>
        </p:nvSpPr>
        <p:spPr>
          <a:xfrm>
            <a:off x="2362200" y="26416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66.2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A3A6D5-D5E1-8F33-CEB0-FD4BCA12FC24}"/>
              </a:ext>
            </a:extLst>
          </p:cNvPr>
          <p:cNvSpPr txBox="1"/>
          <p:nvPr/>
        </p:nvSpPr>
        <p:spPr>
          <a:xfrm>
            <a:off x="3886200" y="26416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23.5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506CF2-18D4-4BDC-F708-93F32AADE230}"/>
              </a:ext>
            </a:extLst>
          </p:cNvPr>
          <p:cNvSpPr txBox="1"/>
          <p:nvPr/>
        </p:nvSpPr>
        <p:spPr>
          <a:xfrm>
            <a:off x="5537200" y="26416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35%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F05FADF-A6D9-342E-C2B0-90941626177C}"/>
              </a:ext>
            </a:extLst>
          </p:cNvPr>
          <p:cNvSpPr/>
          <p:nvPr/>
        </p:nvSpPr>
        <p:spPr>
          <a:xfrm>
            <a:off x="812800" y="2997200"/>
            <a:ext cx="5969000" cy="355600"/>
          </a:xfrm>
          <a:prstGeom prst="rect">
            <a:avLst/>
          </a:prstGeom>
          <a:solidFill>
            <a:srgbClr val="FAF7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1B3AC4-693B-C75E-BB1C-CE6052FD529F}"/>
              </a:ext>
            </a:extLst>
          </p:cNvPr>
          <p:cNvSpPr txBox="1"/>
          <p:nvPr/>
        </p:nvSpPr>
        <p:spPr>
          <a:xfrm>
            <a:off x="965200" y="2997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FY2025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528047-7565-0151-7EBA-6003867F963D}"/>
              </a:ext>
            </a:extLst>
          </p:cNvPr>
          <p:cNvSpPr txBox="1"/>
          <p:nvPr/>
        </p:nvSpPr>
        <p:spPr>
          <a:xfrm>
            <a:off x="2362200" y="29972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97.1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05BEF7-DE8C-6650-20E6-1F9A02B73471}"/>
              </a:ext>
            </a:extLst>
          </p:cNvPr>
          <p:cNvSpPr txBox="1"/>
          <p:nvPr/>
        </p:nvSpPr>
        <p:spPr>
          <a:xfrm>
            <a:off x="3886200" y="29972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47.2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1C870B-EF43-F575-6404-6530B493F657}"/>
              </a:ext>
            </a:extLst>
          </p:cNvPr>
          <p:cNvSpPr txBox="1"/>
          <p:nvPr/>
        </p:nvSpPr>
        <p:spPr>
          <a:xfrm>
            <a:off x="5537200" y="2997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49%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5FC4835-0C75-CB00-DE27-E9B62139BB96}"/>
              </a:ext>
            </a:extLst>
          </p:cNvPr>
          <p:cNvSpPr/>
          <p:nvPr/>
        </p:nvSpPr>
        <p:spPr>
          <a:xfrm>
            <a:off x="812800" y="3352800"/>
            <a:ext cx="59690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308B03-7480-3F8B-7EDE-4BD48AA3102F}"/>
              </a:ext>
            </a:extLst>
          </p:cNvPr>
          <p:cNvSpPr txBox="1"/>
          <p:nvPr/>
        </p:nvSpPr>
        <p:spPr>
          <a:xfrm>
            <a:off x="812800" y="38100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분기 영업이익 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F5CBB66D-E6B3-7132-93BB-F083D10322E4}"/>
              </a:ext>
            </a:extLst>
          </p:cNvPr>
          <p:cNvSpPr/>
          <p:nvPr/>
        </p:nvSpPr>
        <p:spPr>
          <a:xfrm>
            <a:off x="812800" y="4114800"/>
            <a:ext cx="5969000" cy="342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17C889-4B54-1824-8203-E66B7ECD530E}"/>
              </a:ext>
            </a:extLst>
          </p:cNvPr>
          <p:cNvSpPr txBox="1"/>
          <p:nvPr/>
        </p:nvSpPr>
        <p:spPr>
          <a:xfrm>
            <a:off x="965200" y="41148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분기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C3FD05D-FD71-4D10-7B2F-CF5B727B0D76}"/>
              </a:ext>
            </a:extLst>
          </p:cNvPr>
          <p:cNvSpPr txBox="1"/>
          <p:nvPr/>
        </p:nvSpPr>
        <p:spPr>
          <a:xfrm>
            <a:off x="2489200" y="41148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315A2C1-9FCB-CBAD-805A-CC048ED58C56}"/>
              </a:ext>
            </a:extLst>
          </p:cNvPr>
          <p:cNvSpPr txBox="1"/>
          <p:nvPr/>
        </p:nvSpPr>
        <p:spPr>
          <a:xfrm>
            <a:off x="4013200" y="41148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215259F9-60F4-4C83-FD34-D6F167868D65}"/>
              </a:ext>
            </a:extLst>
          </p:cNvPr>
          <p:cNvSpPr/>
          <p:nvPr/>
        </p:nvSpPr>
        <p:spPr>
          <a:xfrm>
            <a:off x="812800" y="4457700"/>
            <a:ext cx="5969000" cy="3429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712447-F5F5-BB7A-06B6-8698DFBA0956}"/>
              </a:ext>
            </a:extLst>
          </p:cNvPr>
          <p:cNvSpPr txBox="1"/>
          <p:nvPr/>
        </p:nvSpPr>
        <p:spPr>
          <a:xfrm>
            <a:off x="965200" y="44577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2025 Q3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2E6E76-EEEB-41A4-CFF1-E6EABC975952}"/>
              </a:ext>
            </a:extLst>
          </p:cNvPr>
          <p:cNvSpPr txBox="1"/>
          <p:nvPr/>
        </p:nvSpPr>
        <p:spPr>
          <a:xfrm>
            <a:off x="2489200" y="44577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11.4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6D66CD-64C8-A529-439E-6F64C1BCF038}"/>
              </a:ext>
            </a:extLst>
          </p:cNvPr>
          <p:cNvSpPr txBox="1"/>
          <p:nvPr/>
        </p:nvSpPr>
        <p:spPr>
          <a:xfrm>
            <a:off x="4013200" y="44577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첫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E347F657-CF3E-A7FF-9887-B6C03C90BF28}"/>
              </a:ext>
            </a:extLst>
          </p:cNvPr>
          <p:cNvSpPr/>
          <p:nvPr/>
        </p:nvSpPr>
        <p:spPr>
          <a:xfrm>
            <a:off x="812800" y="4800600"/>
            <a:ext cx="5969000" cy="342900"/>
          </a:xfrm>
          <a:prstGeom prst="rect">
            <a:avLst/>
          </a:prstGeom>
          <a:solidFill>
            <a:srgbClr val="FAF7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F49AED-B825-5539-201A-B18F2E3FFECD}"/>
              </a:ext>
            </a:extLst>
          </p:cNvPr>
          <p:cNvSpPr txBox="1"/>
          <p:nvPr/>
        </p:nvSpPr>
        <p:spPr>
          <a:xfrm>
            <a:off x="965200" y="48006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2025 Q4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5E7DF0-57F6-A7D5-489D-CC2C7304BE77}"/>
              </a:ext>
            </a:extLst>
          </p:cNvPr>
          <p:cNvSpPr txBox="1"/>
          <p:nvPr/>
        </p:nvSpPr>
        <p:spPr>
          <a:xfrm>
            <a:off x="2489200" y="48006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19.2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6B21A01-5727-76E1-0BED-875F172048F2}"/>
              </a:ext>
            </a:extLst>
          </p:cNvPr>
          <p:cNvSpPr txBox="1"/>
          <p:nvPr/>
        </p:nvSpPr>
        <p:spPr>
          <a:xfrm>
            <a:off x="4013200" y="48006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+68% QoQ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174CB671-F75E-EEDF-D996-3C5C6608FDBC}"/>
              </a:ext>
            </a:extLst>
          </p:cNvPr>
          <p:cNvSpPr/>
          <p:nvPr/>
        </p:nvSpPr>
        <p:spPr>
          <a:xfrm>
            <a:off x="812800" y="5143500"/>
            <a:ext cx="5969000" cy="3429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60C3B5F-8F04-A4F5-29A2-F9383DB8C064}"/>
              </a:ext>
            </a:extLst>
          </p:cNvPr>
          <p:cNvSpPr txBox="1"/>
          <p:nvPr/>
        </p:nvSpPr>
        <p:spPr>
          <a:xfrm>
            <a:off x="965200" y="51435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2026 Q1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2A6716-6A64-8D6E-C793-0CF932B18D0B}"/>
              </a:ext>
            </a:extLst>
          </p:cNvPr>
          <p:cNvSpPr txBox="1"/>
          <p:nvPr/>
        </p:nvSpPr>
        <p:spPr>
          <a:xfrm>
            <a:off x="2489200" y="51435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37.6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59EFE2-BCE6-89DF-3077-43CEF689B4D3}"/>
              </a:ext>
            </a:extLst>
          </p:cNvPr>
          <p:cNvSpPr txBox="1"/>
          <p:nvPr/>
        </p:nvSpPr>
        <p:spPr>
          <a:xfrm>
            <a:off x="4013200" y="51435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이익률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72%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9090DCD-CF59-D810-2998-472526B01161}"/>
              </a:ext>
            </a:extLst>
          </p:cNvPr>
          <p:cNvSpPr/>
          <p:nvPr/>
        </p:nvSpPr>
        <p:spPr>
          <a:xfrm>
            <a:off x="812800" y="5486400"/>
            <a:ext cx="59690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FBF87385-9C0A-CF69-E5BC-F4FA0FAAB7BB}"/>
              </a:ext>
            </a:extLst>
          </p:cNvPr>
          <p:cNvSpPr/>
          <p:nvPr/>
        </p:nvSpPr>
        <p:spPr>
          <a:xfrm>
            <a:off x="7162800" y="2235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15F5457-00AF-C325-B749-C19F52E3D72E}"/>
              </a:ext>
            </a:extLst>
          </p:cNvPr>
          <p:cNvSpPr txBox="1"/>
          <p:nvPr/>
        </p:nvSpPr>
        <p:spPr>
          <a:xfrm>
            <a:off x="7162800" y="2349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97.1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D5E9E3-AB46-3986-2786-1262716BD1E9}"/>
              </a:ext>
            </a:extLst>
          </p:cNvPr>
          <p:cNvSpPr txBox="1"/>
          <p:nvPr/>
        </p:nvSpPr>
        <p:spPr>
          <a:xfrm>
            <a:off x="7162800" y="2768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BFAF3F37-DB4D-BCAC-0039-2126DBE0E6B3}"/>
              </a:ext>
            </a:extLst>
          </p:cNvPr>
          <p:cNvSpPr/>
          <p:nvPr/>
        </p:nvSpPr>
        <p:spPr>
          <a:xfrm>
            <a:off x="7162800" y="3124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3C53238-7692-3A03-A224-195DA48C9829}"/>
              </a:ext>
            </a:extLst>
          </p:cNvPr>
          <p:cNvSpPr txBox="1"/>
          <p:nvPr/>
        </p:nvSpPr>
        <p:spPr>
          <a:xfrm>
            <a:off x="7162800" y="3238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A972F84-2C72-3C95-FB2A-9A3A3CA293D8}"/>
              </a:ext>
            </a:extLst>
          </p:cNvPr>
          <p:cNvSpPr txBox="1"/>
          <p:nvPr/>
        </p:nvSpPr>
        <p:spPr>
          <a:xfrm>
            <a:off x="7162800" y="3657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1C7C6497-9B82-9605-D2AE-DD6355DCDDEA}"/>
              </a:ext>
            </a:extLst>
          </p:cNvPr>
          <p:cNvSpPr/>
          <p:nvPr/>
        </p:nvSpPr>
        <p:spPr>
          <a:xfrm>
            <a:off x="7162800" y="4013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C8ECD20-FD65-54C1-B1D6-243DF3D2EDC5}"/>
              </a:ext>
            </a:extLst>
          </p:cNvPr>
          <p:cNvSpPr txBox="1"/>
          <p:nvPr/>
        </p:nvSpPr>
        <p:spPr>
          <a:xfrm>
            <a:off x="7162800" y="4127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37.6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702530-8A3A-02C3-C963-CF3268763F86}"/>
              </a:ext>
            </a:extLst>
          </p:cNvPr>
          <p:cNvSpPr txBox="1"/>
          <p:nvPr/>
        </p:nvSpPr>
        <p:spPr>
          <a:xfrm>
            <a:off x="7162800" y="4546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0C2CF3D5-E977-7318-4142-42B3CFB6A8E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EC157E1-D686-A9D0-91F1-81DDBC67A71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597D784-8F9E-A807-515B-BFB86BC71947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25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1151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5F0DEC9-CAE9-54D9-2E2F-C77D07088030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8D4856-713C-5BAA-648E-BB26B6E58A02}"/>
              </a:ext>
            </a:extLst>
          </p:cNvPr>
          <p:cNvSpPr txBox="1"/>
          <p:nvPr/>
        </p:nvSpPr>
        <p:spPr>
          <a:xfrm>
            <a:off x="977900" y="609600"/>
            <a:ext cx="1439497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APPENDIX · BUSINESS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BEFDFA-D6BD-FF5A-64B2-BB1BDC8DB93D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사업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시장 요약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95BFF1D-F1BE-EDB2-31EA-9E245EA59C7B}"/>
              </a:ext>
            </a:extLst>
          </p:cNvPr>
          <p:cNvSpPr/>
          <p:nvPr/>
        </p:nvSpPr>
        <p:spPr>
          <a:xfrm>
            <a:off x="812800" y="2235200"/>
            <a:ext cx="5969000" cy="3810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92D11-EB96-15F8-F1C7-75281BB5D4B9}"/>
              </a:ext>
            </a:extLst>
          </p:cNvPr>
          <p:cNvSpPr txBox="1"/>
          <p:nvPr/>
        </p:nvSpPr>
        <p:spPr>
          <a:xfrm>
            <a:off x="965200" y="2235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항목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A8243-F3B3-162F-82E8-A5A8C935DBFE}"/>
              </a:ext>
            </a:extLst>
          </p:cNvPr>
          <p:cNvSpPr txBox="1"/>
          <p:nvPr/>
        </p:nvSpPr>
        <p:spPr>
          <a:xfrm>
            <a:off x="2870200" y="2235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값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24298E-6C0E-8198-557E-B6E0CCA60D48}"/>
              </a:ext>
            </a:extLst>
          </p:cNvPr>
          <p:cNvSpPr txBox="1"/>
          <p:nvPr/>
        </p:nvSpPr>
        <p:spPr>
          <a:xfrm>
            <a:off x="4267200" y="2235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B361222-DFA4-B7F9-75A2-9A79BB9D5A8B}"/>
              </a:ext>
            </a:extLst>
          </p:cNvPr>
          <p:cNvSpPr/>
          <p:nvPr/>
        </p:nvSpPr>
        <p:spPr>
          <a:xfrm>
            <a:off x="812800" y="2616200"/>
            <a:ext cx="5969000" cy="381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A091C8-0BC4-5CBD-42A0-538638A63B56}"/>
              </a:ext>
            </a:extLst>
          </p:cNvPr>
          <p:cNvSpPr txBox="1"/>
          <p:nvPr/>
        </p:nvSpPr>
        <p:spPr>
          <a:xfrm>
            <a:off x="965200" y="2616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DRAM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FD19F5-3D9C-7E17-9B05-C82C9BB6DDE4}"/>
              </a:ext>
            </a:extLst>
          </p:cNvPr>
          <p:cNvSpPr txBox="1"/>
          <p:nvPr/>
        </p:nvSpPr>
        <p:spPr>
          <a:xfrm>
            <a:off x="2870200" y="2616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30%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987245-7C14-62B2-3335-AE2340FD69B5}"/>
              </a:ext>
            </a:extLst>
          </p:cNvPr>
          <p:cNvSpPr txBox="1"/>
          <p:nvPr/>
        </p:nvSpPr>
        <p:spPr>
          <a:xfrm>
            <a:off x="4267200" y="2616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(2024)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BE6BE06-705E-511D-5261-DA1228141B65}"/>
              </a:ext>
            </a:extLst>
          </p:cNvPr>
          <p:cNvSpPr/>
          <p:nvPr/>
        </p:nvSpPr>
        <p:spPr>
          <a:xfrm>
            <a:off x="812800" y="2997200"/>
            <a:ext cx="5969000" cy="381000"/>
          </a:xfrm>
          <a:prstGeom prst="rect">
            <a:avLst/>
          </a:prstGeom>
          <a:solidFill>
            <a:srgbClr val="FAF7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BCFCC5-CE65-4078-E1F5-473CDFAE6A92}"/>
              </a:ext>
            </a:extLst>
          </p:cNvPr>
          <p:cNvSpPr txBox="1"/>
          <p:nvPr/>
        </p:nvSpPr>
        <p:spPr>
          <a:xfrm>
            <a:off x="965200" y="2997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NAND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0A3D47-B5A4-3D13-712B-2FA0FD0F1861}"/>
              </a:ext>
            </a:extLst>
          </p:cNvPr>
          <p:cNvSpPr txBox="1"/>
          <p:nvPr/>
        </p:nvSpPr>
        <p:spPr>
          <a:xfrm>
            <a:off x="2870200" y="2997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6C3A7E-31F7-0B86-7E9C-5076806CCBC9}"/>
              </a:ext>
            </a:extLst>
          </p:cNvPr>
          <p:cNvSpPr txBox="1"/>
          <p:nvPr/>
        </p:nvSpPr>
        <p:spPr>
          <a:xfrm>
            <a:off x="4267200" y="2997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(2024)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5AF2464-936B-1F08-4FA7-9B044BE96DEF}"/>
              </a:ext>
            </a:extLst>
          </p:cNvPr>
          <p:cNvSpPr/>
          <p:nvPr/>
        </p:nvSpPr>
        <p:spPr>
          <a:xfrm>
            <a:off x="812800" y="3378200"/>
            <a:ext cx="5969000" cy="381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0A3730-7527-D9D2-6B65-3E7B17809161}"/>
              </a:ext>
            </a:extLst>
          </p:cNvPr>
          <p:cNvSpPr txBox="1"/>
          <p:nvPr/>
        </p:nvSpPr>
        <p:spPr>
          <a:xfrm>
            <a:off x="965200" y="3378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점유율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F2A56B-01A8-AC58-CB3C-0626E1087BC9}"/>
              </a:ext>
            </a:extLst>
          </p:cNvPr>
          <p:cNvSpPr txBox="1"/>
          <p:nvPr/>
        </p:nvSpPr>
        <p:spPr>
          <a:xfrm>
            <a:off x="2870200" y="3378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55~62%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DC43F2-8A10-2572-934C-8E058C03B7C3}"/>
              </a:ext>
            </a:extLst>
          </p:cNvPr>
          <p:cNvSpPr txBox="1"/>
          <p:nvPr/>
        </p:nvSpPr>
        <p:spPr>
          <a:xfrm>
            <a:off x="4267200" y="3378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043AC46-B5F2-AF91-4D42-31403832ECFB}"/>
              </a:ext>
            </a:extLst>
          </p:cNvPr>
          <p:cNvSpPr/>
          <p:nvPr/>
        </p:nvSpPr>
        <p:spPr>
          <a:xfrm>
            <a:off x="812800" y="3759200"/>
            <a:ext cx="5969000" cy="381000"/>
          </a:xfrm>
          <a:prstGeom prst="rect">
            <a:avLst/>
          </a:prstGeom>
          <a:solidFill>
            <a:srgbClr val="FAF7F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56ABAB-06DC-2743-3105-6CBA92E6B70A}"/>
              </a:ext>
            </a:extLst>
          </p:cNvPr>
          <p:cNvSpPr txBox="1"/>
          <p:nvPr/>
        </p:nvSpPr>
        <p:spPr>
          <a:xfrm>
            <a:off x="965200" y="3759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엔비디아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HBM4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D8B0C2-1DAE-F310-F162-CF4D97FCA696}"/>
              </a:ext>
            </a:extLst>
          </p:cNvPr>
          <p:cNvSpPr txBox="1"/>
          <p:nvPr/>
        </p:nvSpPr>
        <p:spPr>
          <a:xfrm>
            <a:off x="2870200" y="3759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54~70%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BB4CCF7-045A-2208-3D8F-C8CB739D423E}"/>
              </a:ext>
            </a:extLst>
          </p:cNvPr>
          <p:cNvSpPr txBox="1"/>
          <p:nvPr/>
        </p:nvSpPr>
        <p:spPr>
          <a:xfrm>
            <a:off x="4267200" y="3759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전망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DD851DEF-460A-6619-4CBD-CF73F4B9A29C}"/>
              </a:ext>
            </a:extLst>
          </p:cNvPr>
          <p:cNvSpPr/>
          <p:nvPr/>
        </p:nvSpPr>
        <p:spPr>
          <a:xfrm>
            <a:off x="812800" y="4140200"/>
            <a:ext cx="5969000" cy="381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35BC51-1A9A-C38B-DC4E-A29F0CE79ABE}"/>
              </a:ext>
            </a:extLst>
          </p:cNvPr>
          <p:cNvSpPr txBox="1"/>
          <p:nvPr/>
        </p:nvSpPr>
        <p:spPr>
          <a:xfrm>
            <a:off x="965200" y="4140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임직원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7F54FF-D7C3-D574-72DF-5EDA50F202AA}"/>
              </a:ext>
            </a:extLst>
          </p:cNvPr>
          <p:cNvSpPr txBox="1"/>
          <p:nvPr/>
        </p:nvSpPr>
        <p:spPr>
          <a:xfrm>
            <a:off x="2870200" y="4140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46,863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0A4EAE3-0439-2C19-6A8A-4181E4EC2666}"/>
              </a:ext>
            </a:extLst>
          </p:cNvPr>
          <p:cNvSpPr txBox="1"/>
          <p:nvPr/>
        </p:nvSpPr>
        <p:spPr>
          <a:xfrm>
            <a:off x="4267200" y="4140200"/>
            <a:ext cx="241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2024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5AC1001-ADC5-33D7-5E31-F52E5246C66D}"/>
              </a:ext>
            </a:extLst>
          </p:cNvPr>
          <p:cNvSpPr/>
          <p:nvPr/>
        </p:nvSpPr>
        <p:spPr>
          <a:xfrm>
            <a:off x="812800" y="4521200"/>
            <a:ext cx="59690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B8FA53A6-2359-BF31-E050-8B52836EF068}"/>
              </a:ext>
            </a:extLst>
          </p:cNvPr>
          <p:cNvSpPr/>
          <p:nvPr/>
        </p:nvSpPr>
        <p:spPr>
          <a:xfrm>
            <a:off x="7162800" y="2235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FEFF38-1970-4DCE-1C71-AD8FFB689C7A}"/>
              </a:ext>
            </a:extLst>
          </p:cNvPr>
          <p:cNvSpPr txBox="1"/>
          <p:nvPr/>
        </p:nvSpPr>
        <p:spPr>
          <a:xfrm>
            <a:off x="7162800" y="2349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2829CB4-B19D-E26D-0C17-43C594D1E981}"/>
              </a:ext>
            </a:extLst>
          </p:cNvPr>
          <p:cNvSpPr txBox="1"/>
          <p:nvPr/>
        </p:nvSpPr>
        <p:spPr>
          <a:xfrm>
            <a:off x="7162800" y="2768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시가총액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(₩)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E631BE3B-1A9F-2F40-9FA1-48128705D369}"/>
              </a:ext>
            </a:extLst>
          </p:cNvPr>
          <p:cNvSpPr/>
          <p:nvPr/>
        </p:nvSpPr>
        <p:spPr>
          <a:xfrm>
            <a:off x="7162800" y="3124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AF5D5BB-6DAA-05DB-9478-206C0DA7B80E}"/>
              </a:ext>
            </a:extLst>
          </p:cNvPr>
          <p:cNvSpPr txBox="1"/>
          <p:nvPr/>
        </p:nvSpPr>
        <p:spPr>
          <a:xfrm>
            <a:off x="7162800" y="3238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100" b="1">
                <a:solidFill>
                  <a:srgbClr val="241A14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2100" b="1">
                <a:solidFill>
                  <a:srgbClr val="241A14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2100" b="1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EF3FCDE-7911-B24F-ACBD-BD9711B55097}"/>
              </a:ext>
            </a:extLst>
          </p:cNvPr>
          <p:cNvSpPr txBox="1"/>
          <p:nvPr/>
        </p:nvSpPr>
        <p:spPr>
          <a:xfrm>
            <a:off x="7162800" y="3657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글로벌 시총 순위</a:t>
            </a: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CFFB48E8-9A4E-23E5-FD7B-584739F85771}"/>
              </a:ext>
            </a:extLst>
          </p:cNvPr>
          <p:cNvSpPr/>
          <p:nvPr/>
        </p:nvSpPr>
        <p:spPr>
          <a:xfrm>
            <a:off x="7162800" y="4013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D7593B0-3E4A-1883-15A9-66DA7143C0C3}"/>
              </a:ext>
            </a:extLst>
          </p:cNvPr>
          <p:cNvSpPr txBox="1"/>
          <p:nvPr/>
        </p:nvSpPr>
        <p:spPr>
          <a:xfrm>
            <a:off x="7162800" y="4127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3,000</a:t>
            </a:r>
            <a:r>
              <a:rPr lang="ko-KR" altLang="en-US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원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E77F725-AC1E-790A-07EC-D86B7B6F7ACB}"/>
              </a:ext>
            </a:extLst>
          </p:cNvPr>
          <p:cNvSpPr txBox="1"/>
          <p:nvPr/>
        </p:nvSpPr>
        <p:spPr>
          <a:xfrm>
            <a:off x="7162800" y="4546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주당배당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F2D187AA-B89A-206C-B9FB-2135AE1BED27}"/>
              </a:ext>
            </a:extLst>
          </p:cNvPr>
          <p:cNvSpPr/>
          <p:nvPr/>
        </p:nvSpPr>
        <p:spPr>
          <a:xfrm>
            <a:off x="7162800" y="4902200"/>
            <a:ext cx="421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48D7623-7589-88F9-1411-F6D442367684}"/>
              </a:ext>
            </a:extLst>
          </p:cNvPr>
          <p:cNvSpPr txBox="1"/>
          <p:nvPr/>
        </p:nvSpPr>
        <p:spPr>
          <a:xfrm>
            <a:off x="7162800" y="5016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12.2</a:t>
            </a:r>
            <a:r>
              <a:rPr lang="ko-KR" altLang="en-US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35408E-6C45-F59D-BC50-89D362CDE2B4}"/>
              </a:ext>
            </a:extLst>
          </p:cNvPr>
          <p:cNvSpPr txBox="1"/>
          <p:nvPr/>
        </p:nvSpPr>
        <p:spPr>
          <a:xfrm>
            <a:off x="7162800" y="5435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자사주 매입</a:t>
            </a: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0E3466A5-ADAB-E6F2-FC7D-3A717466186F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906B37B-940A-0285-75A4-9F9FCBB5A2E4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6FCBDE-2D15-E758-6773-46DF347984D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26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38242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F5422AA-EFF5-DC1D-65A1-E545636A0BC4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906D29-75CA-7524-8CD5-AD7CACC49D90}"/>
              </a:ext>
            </a:extLst>
          </p:cNvPr>
          <p:cNvSpPr txBox="1"/>
          <p:nvPr/>
        </p:nvSpPr>
        <p:spPr>
          <a:xfrm>
            <a:off x="977900" y="609600"/>
            <a:ext cx="984244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DATA QUALITY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267953-EDCA-5AE2-1832-B289CC63CB4F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데이터 검증 상태와 한계를 명시한다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0AA4C05-7EA1-0B7E-9E15-717DA750FF62}"/>
              </a:ext>
            </a:extLst>
          </p:cNvPr>
          <p:cNvSpPr/>
          <p:nvPr/>
        </p:nvSpPr>
        <p:spPr>
          <a:xfrm>
            <a:off x="812800" y="2032000"/>
            <a:ext cx="3369733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E24DB8D-AFFD-205B-852F-F8C83D51C032}"/>
              </a:ext>
            </a:extLst>
          </p:cNvPr>
          <p:cNvSpPr/>
          <p:nvPr/>
        </p:nvSpPr>
        <p:spPr>
          <a:xfrm>
            <a:off x="812800" y="2032000"/>
            <a:ext cx="3369733" cy="508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11140B-F150-2243-9A46-3E049B42903D}"/>
              </a:ext>
            </a:extLst>
          </p:cNvPr>
          <p:cNvSpPr txBox="1"/>
          <p:nvPr/>
        </p:nvSpPr>
        <p:spPr>
          <a:xfrm>
            <a:off x="1016000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E7D32"/>
                </a:solidFill>
                <a:latin typeface="맑은 고딕" panose="020B0503020000020004" pitchFamily="50" charset="-127"/>
              </a:rPr>
              <a:t>교차확인 </a:t>
            </a:r>
            <a:r>
              <a:rPr lang="en-US" altLang="ko-KR" sz="1200" b="1">
                <a:solidFill>
                  <a:srgbClr val="2E7D32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E7D32"/>
                </a:solidFill>
                <a:latin typeface="맑은 고딕" panose="020B0503020000020004" pitchFamily="50" charset="-127"/>
              </a:rPr>
              <a:t>핵심</a:t>
            </a:r>
            <a:r>
              <a:rPr lang="en-US" altLang="ko-KR" sz="1200" b="1">
                <a:solidFill>
                  <a:srgbClr val="2E7D32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46A46A-EBB2-84FF-FE8B-1224F49FD720}"/>
              </a:ext>
            </a:extLst>
          </p:cNvPr>
          <p:cNvSpPr txBox="1"/>
          <p:nvPr/>
        </p:nvSpPr>
        <p:spPr>
          <a:xfrm>
            <a:off x="1016000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FY2025 97.1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/47.2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분기 영업이익 합치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·2026 Q1 37.6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다수 매체 일치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1F926B2-383C-51AF-1B50-0952543F5437}"/>
              </a:ext>
            </a:extLst>
          </p:cNvPr>
          <p:cNvSpPr/>
          <p:nvPr/>
        </p:nvSpPr>
        <p:spPr>
          <a:xfrm>
            <a:off x="4411133" y="2032000"/>
            <a:ext cx="3369734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088A17E-A7E5-D006-5F50-92D3FDF7E288}"/>
              </a:ext>
            </a:extLst>
          </p:cNvPr>
          <p:cNvSpPr/>
          <p:nvPr/>
        </p:nvSpPr>
        <p:spPr>
          <a:xfrm>
            <a:off x="4411133" y="2032000"/>
            <a:ext cx="3369734" cy="50800"/>
          </a:xfrm>
          <a:prstGeom prst="rect">
            <a:avLst/>
          </a:prstGeom>
          <a:solidFill>
            <a:srgbClr val="F47C2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C1C09A-EC57-9C69-1C7B-9BF2EB3758B8}"/>
              </a:ext>
            </a:extLst>
          </p:cNvPr>
          <p:cNvSpPr txBox="1"/>
          <p:nvPr/>
        </p:nvSpPr>
        <p:spPr>
          <a:xfrm>
            <a:off x="4614333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점유율 추정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5CBB0A-0F5D-008C-2195-8EAD3F74F139}"/>
              </a:ext>
            </a:extLst>
          </p:cNvPr>
          <p:cNvSpPr txBox="1"/>
          <p:nvPr/>
        </p:nvSpPr>
        <p:spPr>
          <a:xfrm>
            <a:off x="4614333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전체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55~62%·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엔비디아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HBM4 54~70% —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증권가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리서치 추정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편차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1648F1F-A559-1077-DB4E-2A7401F58039}"/>
              </a:ext>
            </a:extLst>
          </p:cNvPr>
          <p:cNvSpPr/>
          <p:nvPr/>
        </p:nvSpPr>
        <p:spPr>
          <a:xfrm>
            <a:off x="8009467" y="2032000"/>
            <a:ext cx="3369733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29190216-F160-7E79-239B-96C9C53CDFD3}"/>
              </a:ext>
            </a:extLst>
          </p:cNvPr>
          <p:cNvSpPr/>
          <p:nvPr/>
        </p:nvSpPr>
        <p:spPr>
          <a:xfrm>
            <a:off x="8009467" y="2032000"/>
            <a:ext cx="3369733" cy="50800"/>
          </a:xfrm>
          <a:prstGeom prst="rect">
            <a:avLst/>
          </a:prstGeom>
          <a:solidFill>
            <a:srgbClr val="F47C2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BAE745-2808-2122-63FA-419DB7954772}"/>
              </a:ext>
            </a:extLst>
          </p:cNvPr>
          <p:cNvSpPr txBox="1"/>
          <p:nvPr/>
        </p:nvSpPr>
        <p:spPr>
          <a:xfrm>
            <a:off x="8212667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주가</a:t>
            </a:r>
            <a:r>
              <a:rPr lang="en-US" altLang="ko-KR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시총 변동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F41E52-C8D5-0F6C-4334-0305F5EA030D}"/>
              </a:ext>
            </a:extLst>
          </p:cNvPr>
          <p:cNvSpPr txBox="1"/>
          <p:nvPr/>
        </p:nvSpPr>
        <p:spPr>
          <a:xfrm>
            <a:off x="8212667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160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만원대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·1,000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·$1T·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세계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시점별 변동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기록 시점 기준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F6A8CB5-0358-D1EC-094E-A285B27F04FB}"/>
              </a:ext>
            </a:extLst>
          </p:cNvPr>
          <p:cNvSpPr/>
          <p:nvPr/>
        </p:nvSpPr>
        <p:spPr>
          <a:xfrm>
            <a:off x="812800" y="3683000"/>
            <a:ext cx="3369733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CD380D36-38EE-A59D-7A4F-6023A6D295B0}"/>
              </a:ext>
            </a:extLst>
          </p:cNvPr>
          <p:cNvSpPr/>
          <p:nvPr/>
        </p:nvSpPr>
        <p:spPr>
          <a:xfrm>
            <a:off x="812800" y="3683000"/>
            <a:ext cx="3369733" cy="50800"/>
          </a:xfrm>
          <a:prstGeom prst="rect">
            <a:avLst/>
          </a:prstGeom>
          <a:solidFill>
            <a:srgbClr val="8C7B6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9E85CA-DA65-9A24-EC2D-DFA3F6588EB8}"/>
              </a:ext>
            </a:extLst>
          </p:cNvPr>
          <p:cNvSpPr txBox="1"/>
          <p:nvPr/>
        </p:nvSpPr>
        <p:spPr>
          <a:xfrm>
            <a:off x="1016000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C7B6B"/>
                </a:solidFill>
                <a:latin typeface="맑은 고딕" panose="020B0503020000020004" pitchFamily="50" charset="-127"/>
              </a:rPr>
              <a:t>원자료 보정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4F0410-A0F8-5130-C88B-91BE1E933F4F}"/>
              </a:ext>
            </a:extLst>
          </p:cNvPr>
          <p:cNvSpPr txBox="1"/>
          <p:nvPr/>
        </p:nvSpPr>
        <p:spPr>
          <a:xfrm>
            <a:off x="1016000" y="421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일부 분기 순이익 원자료 파싱오류분은 폐기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 중심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77EE0689-DFE4-74EF-A2B0-8DCB1BA7A042}"/>
              </a:ext>
            </a:extLst>
          </p:cNvPr>
          <p:cNvSpPr/>
          <p:nvPr/>
        </p:nvSpPr>
        <p:spPr>
          <a:xfrm>
            <a:off x="4411133" y="3683000"/>
            <a:ext cx="3369734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309A45D-9C39-8889-AA47-73E2D77BE6FE}"/>
              </a:ext>
            </a:extLst>
          </p:cNvPr>
          <p:cNvSpPr/>
          <p:nvPr/>
        </p:nvSpPr>
        <p:spPr>
          <a:xfrm>
            <a:off x="4411133" y="3683000"/>
            <a:ext cx="3369734" cy="50800"/>
          </a:xfrm>
          <a:prstGeom prst="rect">
            <a:avLst/>
          </a:prstGeom>
          <a:solidFill>
            <a:srgbClr val="F47C2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574347-4354-9319-FBFA-D62227D38378}"/>
              </a:ext>
            </a:extLst>
          </p:cNvPr>
          <p:cNvSpPr txBox="1"/>
          <p:nvPr/>
        </p:nvSpPr>
        <p:spPr>
          <a:xfrm>
            <a:off x="4614333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7C20"/>
                </a:solidFill>
                <a:latin typeface="맑은 고딕" panose="020B0503020000020004" pitchFamily="50" charset="-127"/>
              </a:rPr>
              <a:t>경쟁 점유율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C6BA33-B78E-60CC-CA49-3E157787F23F}"/>
              </a:ext>
            </a:extLst>
          </p:cNvPr>
          <p:cNvSpPr txBox="1"/>
          <p:nvPr/>
        </p:nvSpPr>
        <p:spPr>
          <a:xfrm>
            <a:off x="4614333" y="421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SK62/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마이크론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21/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17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Astute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등 추정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— '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'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표기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AE8F5518-6B82-42DF-35CE-BBC03ECFE615}"/>
              </a:ext>
            </a:extLst>
          </p:cNvPr>
          <p:cNvSpPr/>
          <p:nvPr/>
        </p:nvSpPr>
        <p:spPr>
          <a:xfrm>
            <a:off x="8009467" y="3683000"/>
            <a:ext cx="3369733" cy="14732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F64F40E8-3C62-842E-6EBC-3223F3D7C5B3}"/>
              </a:ext>
            </a:extLst>
          </p:cNvPr>
          <p:cNvSpPr/>
          <p:nvPr/>
        </p:nvSpPr>
        <p:spPr>
          <a:xfrm>
            <a:off x="8009467" y="3683000"/>
            <a:ext cx="3369733" cy="50800"/>
          </a:xfrm>
          <a:prstGeom prst="rect">
            <a:avLst/>
          </a:prstGeom>
          <a:solidFill>
            <a:srgbClr val="2E7D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EA749B-B97F-55BC-352F-00C8A5CEF2D4}"/>
              </a:ext>
            </a:extLst>
          </p:cNvPr>
          <p:cNvSpPr txBox="1"/>
          <p:nvPr/>
        </p:nvSpPr>
        <p:spPr>
          <a:xfrm>
            <a:off x="8212667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E7D32"/>
                </a:solidFill>
                <a:latin typeface="맑은 고딕" panose="020B0503020000020004" pitchFamily="50" charset="-127"/>
              </a:rPr>
              <a:t>회사 발표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0A79B9-30CE-845A-6D7B-C5E23C6F35DD}"/>
              </a:ext>
            </a:extLst>
          </p:cNvPr>
          <p:cNvSpPr txBox="1"/>
          <p:nvPr/>
        </p:nvSpPr>
        <p:spPr>
          <a:xfrm>
            <a:off x="8212667" y="421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재무는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SK hynix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공식 실적발표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(K-IFRS)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11C9424A-8A24-8636-E256-72A85575300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D3FF5-93F2-BD1B-AB85-8E41AC12FC27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459935-01D2-3DCF-468E-0D0DA52C93F8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27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65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42F3ECA-047A-7F5E-8A26-B09CA2CE4613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0950C4-FE85-DDA3-99D9-5B135C591A76}"/>
              </a:ext>
            </a:extLst>
          </p:cNvPr>
          <p:cNvSpPr txBox="1"/>
          <p:nvPr/>
        </p:nvSpPr>
        <p:spPr>
          <a:xfrm>
            <a:off x="977900" y="609600"/>
            <a:ext cx="205985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METHODOLOGY &amp; DISCLAIMER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B46975-346E-8E93-71C7-9FADBFEA3638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방법론과 면책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D18E80B-325E-9BAA-8BBC-DD44974973D9}"/>
              </a:ext>
            </a:extLst>
          </p:cNvPr>
          <p:cNvSpPr/>
          <p:nvPr/>
        </p:nvSpPr>
        <p:spPr>
          <a:xfrm>
            <a:off x="812800" y="21336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C6BF30-8114-8601-D407-B73444AD6DD0}"/>
              </a:ext>
            </a:extLst>
          </p:cNvPr>
          <p:cNvSpPr txBox="1"/>
          <p:nvPr/>
        </p:nvSpPr>
        <p:spPr>
          <a:xfrm>
            <a:off x="812800" y="23368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데이터 출처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F8DC2-7908-9B0F-B1DA-CCDDD5D74781}"/>
              </a:ext>
            </a:extLst>
          </p:cNvPr>
          <p:cNvSpPr txBox="1"/>
          <p:nvPr/>
        </p:nvSpPr>
        <p:spPr>
          <a:xfrm>
            <a:off x="3098800" y="2336800"/>
            <a:ext cx="82804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SK hynix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공식 실적발표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뉴스룸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(K-IFRS), CNBC·TrendForce·Korea Times(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), Seoul Economic Daily·companiesmarketcap(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주가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시총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), Counterpoint·UBS·Astute(HBM).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14CC80-FE00-5BF4-6E57-F1DCB72DB311}"/>
              </a:ext>
            </a:extLst>
          </p:cNvPr>
          <p:cNvSpPr txBox="1"/>
          <p:nvPr/>
        </p:nvSpPr>
        <p:spPr>
          <a:xfrm>
            <a:off x="812800" y="32512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교차검증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7EF7F6-AEB4-E0DC-3313-9E30BBDB064A}"/>
              </a:ext>
            </a:extLst>
          </p:cNvPr>
          <p:cNvSpPr txBox="1"/>
          <p:nvPr/>
        </p:nvSpPr>
        <p:spPr>
          <a:xfrm>
            <a:off x="3098800" y="32512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핵심 수치는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개 이상 출처 교차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불일치는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출처 편차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로 표면화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회사발표는 별도 표기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01705A-2868-929E-0A01-11BEFC581924}"/>
              </a:ext>
            </a:extLst>
          </p:cNvPr>
          <p:cNvSpPr txBox="1"/>
          <p:nvPr/>
        </p:nvSpPr>
        <p:spPr>
          <a:xfrm>
            <a:off x="812800" y="41656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통화</a:t>
            </a:r>
            <a:r>
              <a:rPr lang="en-US" altLang="ko-KR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기준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A4B7FD-29AE-483D-2322-BA6124869630}"/>
              </a:ext>
            </a:extLst>
          </p:cNvPr>
          <p:cNvSpPr txBox="1"/>
          <p:nvPr/>
        </p:nvSpPr>
        <p:spPr>
          <a:xfrm>
            <a:off x="3098800" y="41656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금액은 원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(₩)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조 단위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K-IFRS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연결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2026-06-15.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주가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시총은 기록 시점 기준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43D6C1-6AD9-C849-C491-66E04AC44A7C}"/>
              </a:ext>
            </a:extLst>
          </p:cNvPr>
          <p:cNvSpPr txBox="1"/>
          <p:nvPr/>
        </p:nvSpPr>
        <p:spPr>
          <a:xfrm>
            <a:off x="812800" y="50800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A002C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24098A-BB4D-7AA1-7FC6-734EA2ABF106}"/>
              </a:ext>
            </a:extLst>
          </p:cNvPr>
          <p:cNvSpPr txBox="1"/>
          <p:nvPr/>
        </p:nvSpPr>
        <p:spPr>
          <a:xfrm>
            <a:off x="3098800" y="50800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본 자료는 공개 정보 기반 분석으로 투자 권유가 아니며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투자 판단과 책임은 이용자에게 있습니다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AD5A5C8-5383-022D-EA20-D79CF74E70B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D0D7DE-AFCE-E86C-89F0-BEEA6EBE524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E9C1C5-4CC0-2EEA-0441-1730075140A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28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71292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5D0F798-8880-7202-C4DC-BAA0C10A7BBB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5B650A-D44F-F499-1AB1-4E2AC06583A2}"/>
              </a:ext>
            </a:extLst>
          </p:cNvPr>
          <p:cNvSpPr txBox="1"/>
          <p:nvPr/>
        </p:nvSpPr>
        <p:spPr>
          <a:xfrm>
            <a:off x="977900" y="609600"/>
            <a:ext cx="42479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RECAP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E20438-71CE-5E0E-1B9B-446B10C674E8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한 장 요약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219BA97-5CD4-E19C-A381-23C15F462C40}"/>
              </a:ext>
            </a:extLst>
          </p:cNvPr>
          <p:cNvSpPr/>
          <p:nvPr/>
        </p:nvSpPr>
        <p:spPr>
          <a:xfrm>
            <a:off x="812800" y="2032000"/>
            <a:ext cx="10566400" cy="863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46897D6-C388-30AA-263C-76C194FC74AF}"/>
              </a:ext>
            </a:extLst>
          </p:cNvPr>
          <p:cNvSpPr/>
          <p:nvPr/>
        </p:nvSpPr>
        <p:spPr>
          <a:xfrm>
            <a:off x="812800" y="2032000"/>
            <a:ext cx="50800" cy="8636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3E7E18-CE9F-AF68-92E4-11775BCD59B5}"/>
              </a:ext>
            </a:extLst>
          </p:cNvPr>
          <p:cNvSpPr txBox="1"/>
          <p:nvPr/>
        </p:nvSpPr>
        <p:spPr>
          <a:xfrm>
            <a:off x="1066800" y="2209800"/>
            <a:ext cx="1905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기록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BC0E87-1EB9-8299-9483-41147E099844}"/>
              </a:ext>
            </a:extLst>
          </p:cNvPr>
          <p:cNvSpPr txBox="1"/>
          <p:nvPr/>
        </p:nvSpPr>
        <p:spPr>
          <a:xfrm>
            <a:off x="3225800" y="2184400"/>
            <a:ext cx="7899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97.1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이익률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49%) —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삼성 상회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49D5F06-BA69-852D-F47D-971F65765BB2}"/>
              </a:ext>
            </a:extLst>
          </p:cNvPr>
          <p:cNvSpPr/>
          <p:nvPr/>
        </p:nvSpPr>
        <p:spPr>
          <a:xfrm>
            <a:off x="812800" y="3048000"/>
            <a:ext cx="10566400" cy="863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079A5B9-EFD3-C851-3D70-D865D9FC7E06}"/>
              </a:ext>
            </a:extLst>
          </p:cNvPr>
          <p:cNvSpPr/>
          <p:nvPr/>
        </p:nvSpPr>
        <p:spPr>
          <a:xfrm>
            <a:off x="812800" y="3048000"/>
            <a:ext cx="50800" cy="8636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71370E-1D76-7D02-A5A8-B09DA467CBF5}"/>
              </a:ext>
            </a:extLst>
          </p:cNvPr>
          <p:cNvSpPr txBox="1"/>
          <p:nvPr/>
        </p:nvSpPr>
        <p:spPr>
          <a:xfrm>
            <a:off x="1066800" y="3225800"/>
            <a:ext cx="1905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동력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C6F275-B1C1-4318-6033-F3F1FBC4479D}"/>
              </a:ext>
            </a:extLst>
          </p:cNvPr>
          <p:cNvSpPr txBox="1"/>
          <p:nvPr/>
        </p:nvSpPr>
        <p:spPr>
          <a:xfrm>
            <a:off x="3225800" y="3200400"/>
            <a:ext cx="7899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HBM 1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엔비디아 다수 공급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. 2026 Q1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영업이익률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72%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로 가속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22E40440-3FAD-DB86-1196-E38CCC66DE42}"/>
              </a:ext>
            </a:extLst>
          </p:cNvPr>
          <p:cNvSpPr/>
          <p:nvPr/>
        </p:nvSpPr>
        <p:spPr>
          <a:xfrm>
            <a:off x="812800" y="4064000"/>
            <a:ext cx="10566400" cy="863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9E6A494-7BD2-99B9-F76D-AE1879B10236}"/>
              </a:ext>
            </a:extLst>
          </p:cNvPr>
          <p:cNvSpPr/>
          <p:nvPr/>
        </p:nvSpPr>
        <p:spPr>
          <a:xfrm>
            <a:off x="812800" y="4064000"/>
            <a:ext cx="50800" cy="8636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D528C3-FA76-F60A-2C9C-AF4C07314779}"/>
              </a:ext>
            </a:extLst>
          </p:cNvPr>
          <p:cNvSpPr txBox="1"/>
          <p:nvPr/>
        </p:nvSpPr>
        <p:spPr>
          <a:xfrm>
            <a:off x="1066800" y="4241800"/>
            <a:ext cx="1905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가치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811D9E-9019-7FDA-5DEA-5E6DBBAF3B1F}"/>
              </a:ext>
            </a:extLst>
          </p:cNvPr>
          <p:cNvSpPr txBox="1"/>
          <p:nvPr/>
        </p:nvSpPr>
        <p:spPr>
          <a:xfrm>
            <a:off x="3225800" y="4216400"/>
            <a:ext cx="7899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1,000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(~$1T,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세계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16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가격은 슈퍼사이클 지속을 선반영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F8C70F1-05E5-4879-1ECC-D816A46F2651}"/>
              </a:ext>
            </a:extLst>
          </p:cNvPr>
          <p:cNvSpPr/>
          <p:nvPr/>
        </p:nvSpPr>
        <p:spPr>
          <a:xfrm>
            <a:off x="812800" y="5080000"/>
            <a:ext cx="10566400" cy="863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86F26B2-8264-BB44-F20F-763744DDB6DA}"/>
              </a:ext>
            </a:extLst>
          </p:cNvPr>
          <p:cNvSpPr/>
          <p:nvPr/>
        </p:nvSpPr>
        <p:spPr>
          <a:xfrm>
            <a:off x="812800" y="5080000"/>
            <a:ext cx="50800" cy="8636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D9703A-C4DB-3B55-C75E-D6EC5684E510}"/>
              </a:ext>
            </a:extLst>
          </p:cNvPr>
          <p:cNvSpPr txBox="1"/>
          <p:nvPr/>
        </p:nvSpPr>
        <p:spPr>
          <a:xfrm>
            <a:off x="1066800" y="5257800"/>
            <a:ext cx="1905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EA002C"/>
                </a:solidFill>
                <a:latin typeface="맑은 고딕" panose="020B0503020000020004" pitchFamily="50" charset="-127"/>
              </a:rPr>
              <a:t>관점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EEB74F-1BDB-1C2F-AC50-E34B45EB2A43}"/>
              </a:ext>
            </a:extLst>
          </p:cNvPr>
          <p:cNvSpPr txBox="1"/>
          <p:nvPr/>
        </p:nvSpPr>
        <p:spPr>
          <a:xfrm>
            <a:off x="3225800" y="5232400"/>
            <a:ext cx="7899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메모리 대표 수혜주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단 사이클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경쟁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밸류에이션이 변수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02626CC-D399-EF65-384C-E62125B1A1DD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E0D59C-F7AD-B366-0B8C-2736604B08B9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C3994D-E1DE-E3E7-41B4-C2BD5F8636B2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29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191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A848F17-D887-F39A-5C2C-811C7F4B600E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E5CE5A-D1EF-1302-B7B1-AF230C0CE78D}"/>
              </a:ext>
            </a:extLst>
          </p:cNvPr>
          <p:cNvSpPr txBox="1"/>
          <p:nvPr/>
        </p:nvSpPr>
        <p:spPr>
          <a:xfrm>
            <a:off x="977900" y="609600"/>
            <a:ext cx="142987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COMPANY OVERVIEW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DD75B0-95D0-6CCF-0A37-AD4D2DA25AAB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글로벌 메모리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Big 3 — DRAM·NAND·HBM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의 강자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14BA824-D32F-99A1-24CD-46C1A494AC45}"/>
              </a:ext>
            </a:extLst>
          </p:cNvPr>
          <p:cNvSpPr/>
          <p:nvPr/>
        </p:nvSpPr>
        <p:spPr>
          <a:xfrm>
            <a:off x="812800" y="2032000"/>
            <a:ext cx="2328672" cy="10668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CB2EE6-8ABE-F81C-CB2C-0609677660C0}"/>
              </a:ext>
            </a:extLst>
          </p:cNvPr>
          <p:cNvSpPr txBox="1"/>
          <p:nvPr/>
        </p:nvSpPr>
        <p:spPr>
          <a:xfrm>
            <a:off x="1016000" y="22098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EA002C"/>
                </a:solidFill>
                <a:latin typeface="맑은 고딕" panose="020B0503020000020004" pitchFamily="50" charset="-127"/>
              </a:rPr>
              <a:t>1983</a:t>
            </a:r>
            <a:endParaRPr lang="ko-KR" altLang="en-US" sz="22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A6139B-CA71-C896-9DDD-7BCE16F92D2E}"/>
              </a:ext>
            </a:extLst>
          </p:cNvPr>
          <p:cNvSpPr txBox="1"/>
          <p:nvPr/>
        </p:nvSpPr>
        <p:spPr>
          <a:xfrm>
            <a:off x="1016000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설립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현대전자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81F0B8E-A46A-51E0-D5D7-FC7BD88A0565}"/>
              </a:ext>
            </a:extLst>
          </p:cNvPr>
          <p:cNvSpPr/>
          <p:nvPr/>
        </p:nvSpPr>
        <p:spPr>
          <a:xfrm>
            <a:off x="3344672" y="2032000"/>
            <a:ext cx="2328672" cy="10668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E30BB8-C9CF-BE14-318B-327080BB849A}"/>
              </a:ext>
            </a:extLst>
          </p:cNvPr>
          <p:cNvSpPr txBox="1"/>
          <p:nvPr/>
        </p:nvSpPr>
        <p:spPr>
          <a:xfrm>
            <a:off x="3547872" y="22098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EA002C"/>
                </a:solidFill>
                <a:latin typeface="맑은 고딕" panose="020B0503020000020004" pitchFamily="50" charset="-127"/>
              </a:rPr>
              <a:t>곽노정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5A639A-B39E-06B8-CCB8-28D0A6AF40AD}"/>
              </a:ext>
            </a:extLst>
          </p:cNvPr>
          <p:cNvSpPr txBox="1"/>
          <p:nvPr/>
        </p:nvSpPr>
        <p:spPr>
          <a:xfrm>
            <a:off x="3547872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대표이사 사장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F44BBEC-DABC-7269-76C6-B271A96992F4}"/>
              </a:ext>
            </a:extLst>
          </p:cNvPr>
          <p:cNvSpPr/>
          <p:nvPr/>
        </p:nvSpPr>
        <p:spPr>
          <a:xfrm>
            <a:off x="812800" y="3276600"/>
            <a:ext cx="2328672" cy="10668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0EFEA-08E9-B3EF-ADA7-0D3585754047}"/>
              </a:ext>
            </a:extLst>
          </p:cNvPr>
          <p:cNvSpPr txBox="1"/>
          <p:nvPr/>
        </p:nvSpPr>
        <p:spPr>
          <a:xfrm>
            <a:off x="1016000" y="34544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EA002C"/>
                </a:solidFill>
                <a:latin typeface="맑은 고딕" panose="020B0503020000020004" pitchFamily="50" charset="-127"/>
              </a:rPr>
              <a:t>이천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143187-D62C-4B90-F61B-5FF7604A7E0C}"/>
              </a:ext>
            </a:extLst>
          </p:cNvPr>
          <p:cNvSpPr txBox="1"/>
          <p:nvPr/>
        </p:nvSpPr>
        <p:spPr>
          <a:xfrm>
            <a:off x="1016000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본사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9149139-994C-5774-0D4D-D5EF9B297C87}"/>
              </a:ext>
            </a:extLst>
          </p:cNvPr>
          <p:cNvSpPr/>
          <p:nvPr/>
        </p:nvSpPr>
        <p:spPr>
          <a:xfrm>
            <a:off x="3344672" y="3276600"/>
            <a:ext cx="2328672" cy="10668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77AF8A-F330-8924-3CAF-9F44D6DC3450}"/>
              </a:ext>
            </a:extLst>
          </p:cNvPr>
          <p:cNvSpPr txBox="1"/>
          <p:nvPr/>
        </p:nvSpPr>
        <p:spPr>
          <a:xfrm>
            <a:off x="3547872" y="34544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EA002C"/>
                </a:solidFill>
                <a:latin typeface="맑은 고딕" panose="020B0503020000020004" pitchFamily="50" charset="-127"/>
              </a:rPr>
              <a:t>46,863</a:t>
            </a:r>
            <a:endParaRPr lang="ko-KR" altLang="en-US" sz="22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993F03-99D8-2DDA-4043-1CB69BA7DDE3}"/>
              </a:ext>
            </a:extLst>
          </p:cNvPr>
          <p:cNvSpPr txBox="1"/>
          <p:nvPr/>
        </p:nvSpPr>
        <p:spPr>
          <a:xfrm>
            <a:off x="3547872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임직원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(2024)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B900CC-AAC3-D0C6-4B3E-877308364D38}"/>
              </a:ext>
            </a:extLst>
          </p:cNvPr>
          <p:cNvSpPr txBox="1"/>
          <p:nvPr/>
        </p:nvSpPr>
        <p:spPr>
          <a:xfrm>
            <a:off x="6248400" y="2006600"/>
            <a:ext cx="51308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241A14"/>
                </a:solidFill>
                <a:latin typeface="맑은 고딕" panose="020B0503020000020004" pitchFamily="50" charset="-127"/>
              </a:rPr>
              <a:t>사업</a:t>
            </a:r>
            <a:r>
              <a:rPr lang="en-US" altLang="ko-KR" sz="13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 b="1">
                <a:solidFill>
                  <a:srgbClr val="241A14"/>
                </a:solidFill>
                <a:latin typeface="맑은 고딕" panose="020B0503020000020004" pitchFamily="50" charset="-127"/>
              </a:rPr>
              <a:t>포지션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D590B81A-C421-BB21-6FEF-1274F40E4F31}"/>
              </a:ext>
            </a:extLst>
          </p:cNvPr>
          <p:cNvSpPr/>
          <p:nvPr/>
        </p:nvSpPr>
        <p:spPr>
          <a:xfrm>
            <a:off x="6248400" y="2476500"/>
            <a:ext cx="88900" cy="88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515A74-F4DA-537A-C0CF-F71B2D48B050}"/>
              </a:ext>
            </a:extLst>
          </p:cNvPr>
          <p:cNvSpPr txBox="1"/>
          <p:nvPr/>
        </p:nvSpPr>
        <p:spPr>
          <a:xfrm>
            <a:off x="6451600" y="24130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DRAM —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점유율 약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30%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B40D014-B19D-F765-2702-594875979572}"/>
              </a:ext>
            </a:extLst>
          </p:cNvPr>
          <p:cNvSpPr/>
          <p:nvPr/>
        </p:nvSpPr>
        <p:spPr>
          <a:xfrm>
            <a:off x="6248400" y="2882900"/>
            <a:ext cx="88900" cy="88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6CFE5E-FD20-2659-F8B2-596840CB4E7C}"/>
              </a:ext>
            </a:extLst>
          </p:cNvPr>
          <p:cNvSpPr txBox="1"/>
          <p:nvPr/>
        </p:nvSpPr>
        <p:spPr>
          <a:xfrm>
            <a:off x="6451600" y="28194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NAND —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점유율 약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20%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D06CEB31-FA9A-CBA6-C1CB-22457413F48C}"/>
              </a:ext>
            </a:extLst>
          </p:cNvPr>
          <p:cNvSpPr/>
          <p:nvPr/>
        </p:nvSpPr>
        <p:spPr>
          <a:xfrm>
            <a:off x="6248400" y="3289300"/>
            <a:ext cx="88900" cy="88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F0E3D2-CBEA-0681-1C81-9A2B5E0D7A1E}"/>
              </a:ext>
            </a:extLst>
          </p:cNvPr>
          <p:cNvSpPr txBox="1"/>
          <p:nvPr/>
        </p:nvSpPr>
        <p:spPr>
          <a:xfrm>
            <a:off x="6451600" y="32258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HBM —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(AI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메모리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1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C154E29-BCB7-E5B4-1A5E-4AE65A10D821}"/>
              </a:ext>
            </a:extLst>
          </p:cNvPr>
          <p:cNvSpPr/>
          <p:nvPr/>
        </p:nvSpPr>
        <p:spPr>
          <a:xfrm>
            <a:off x="6248400" y="3695700"/>
            <a:ext cx="88900" cy="88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F8248A-3567-C503-E95D-1196D628AD96}"/>
              </a:ext>
            </a:extLst>
          </p:cNvPr>
          <p:cNvSpPr txBox="1"/>
          <p:nvPr/>
        </p:nvSpPr>
        <p:spPr>
          <a:xfrm>
            <a:off x="6451600" y="36322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2012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그룹 편입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DBD41E13-AB02-E1D8-E0F0-0C4778142BB3}"/>
              </a:ext>
            </a:extLst>
          </p:cNvPr>
          <p:cNvSpPr/>
          <p:nvPr/>
        </p:nvSpPr>
        <p:spPr>
          <a:xfrm>
            <a:off x="6248400" y="4102100"/>
            <a:ext cx="88900" cy="889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ADE26F-6273-30A6-D9C6-E69D701483A1}"/>
              </a:ext>
            </a:extLst>
          </p:cNvPr>
          <p:cNvSpPr txBox="1"/>
          <p:nvPr/>
        </p:nvSpPr>
        <p:spPr>
          <a:xfrm>
            <a:off x="6451600" y="4038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Big 3: 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·SK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하이닉스</a:t>
            </a:r>
            <a:r>
              <a:rPr lang="en-US" altLang="ko-KR" sz="1150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241A14"/>
                </a:solidFill>
                <a:latin typeface="맑은 고딕" panose="020B0503020000020004" pitchFamily="50" charset="-127"/>
              </a:rPr>
              <a:t>마이크론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16044E07-C323-C6ED-3B42-9EB639CD75E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D381D5D-6224-BB59-926F-1C7C1C08E942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89F1894-A62A-2850-1F91-12926CB2F903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03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28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85D1CF4-0349-C5A1-F7B1-75052A7B5B6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5A0E1C"/>
              </a:gs>
              <a:gs pos="100000">
                <a:srgbClr val="360810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78C9B989-DC5F-1BE4-5DE3-42643F7C939F}"/>
              </a:ext>
            </a:extLst>
          </p:cNvPr>
          <p:cNvSpPr/>
          <p:nvPr/>
        </p:nvSpPr>
        <p:spPr>
          <a:xfrm>
            <a:off x="812800" y="1917700"/>
            <a:ext cx="50800" cy="241300"/>
          </a:xfrm>
          <a:prstGeom prst="rect">
            <a:avLst/>
          </a:prstGeom>
          <a:solidFill>
            <a:srgbClr val="FF738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18B4A7-A218-3570-9249-0E5EE15CC9DD}"/>
              </a:ext>
            </a:extLst>
          </p:cNvPr>
          <p:cNvSpPr txBox="1"/>
          <p:nvPr/>
        </p:nvSpPr>
        <p:spPr>
          <a:xfrm>
            <a:off x="977900" y="1905000"/>
            <a:ext cx="58349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FF7385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FF738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B384F-4AE8-A09E-B29E-476F90D0D800}"/>
              </a:ext>
            </a:extLst>
          </p:cNvPr>
          <p:cNvSpPr txBox="1"/>
          <p:nvPr/>
        </p:nvSpPr>
        <p:spPr>
          <a:xfrm>
            <a:off x="812800" y="2489200"/>
            <a:ext cx="10566400" cy="76944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하이닉스는 </a:t>
            </a:r>
            <a:r>
              <a:rPr lang="en-US" altLang="ko-KR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메모리의 현재</a:t>
            </a:r>
            <a:r>
              <a:rPr lang="en-US" altLang="ko-KR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를 지배하고 있다 </a:t>
            </a:r>
            <a:r>
              <a:rPr lang="en-US" altLang="ko-KR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관건은 이 슈퍼사이클을 얼마나 오래 끌고 가느냐다</a:t>
            </a:r>
            <a:r>
              <a:rPr lang="en-US" altLang="ko-KR" sz="25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25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02E662C-0154-4E13-EC07-6288F81601EE}"/>
              </a:ext>
            </a:extLst>
          </p:cNvPr>
          <p:cNvSpPr/>
          <p:nvPr/>
        </p:nvSpPr>
        <p:spPr>
          <a:xfrm>
            <a:off x="812800" y="4851400"/>
            <a:ext cx="10566400" cy="12700"/>
          </a:xfrm>
          <a:prstGeom prst="rect">
            <a:avLst/>
          </a:prstGeom>
          <a:solidFill>
            <a:srgbClr val="6E263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1C7B5C-A98A-9867-4EAB-03E741272583}"/>
              </a:ext>
            </a:extLst>
          </p:cNvPr>
          <p:cNvSpPr txBox="1"/>
          <p:nvPr/>
        </p:nvSpPr>
        <p:spPr>
          <a:xfrm>
            <a:off x="812800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FF7385"/>
                </a:solidFill>
                <a:latin typeface="맑은 고딕" panose="020B0503020000020004" pitchFamily="50" charset="-127"/>
              </a:rPr>
              <a:t>기준일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C9D793-2F46-CCA0-F127-E2B52C5E1C7B}"/>
              </a:ext>
            </a:extLst>
          </p:cNvPr>
          <p:cNvSpPr txBox="1"/>
          <p:nvPr/>
        </p:nvSpPr>
        <p:spPr>
          <a:xfrm>
            <a:off x="812800" y="5334000"/>
            <a:ext cx="33697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E8C2C7"/>
                </a:solidFill>
                <a:latin typeface="맑은 고딕" panose="020B0503020000020004" pitchFamily="50" charset="-127"/>
              </a:rPr>
              <a:t>2026-06-15 · FY2025 + 2026 Q1</a:t>
            </a:r>
            <a:endParaRPr lang="ko-KR" altLang="en-US" sz="1050">
              <a:solidFill>
                <a:srgbClr val="E8C2C7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F09F45-1BF0-C8A5-4B68-7FA09CB6A11F}"/>
              </a:ext>
            </a:extLst>
          </p:cNvPr>
          <p:cNvSpPr txBox="1"/>
          <p:nvPr/>
        </p:nvSpPr>
        <p:spPr>
          <a:xfrm>
            <a:off x="4411133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FF7385"/>
                </a:solidFill>
                <a:latin typeface="맑은 고딕" panose="020B0503020000020004" pitchFamily="50" charset="-127"/>
              </a:rPr>
              <a:t>자료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5194BD-5122-0B49-8A90-CB819097CA44}"/>
              </a:ext>
            </a:extLst>
          </p:cNvPr>
          <p:cNvSpPr txBox="1"/>
          <p:nvPr/>
        </p:nvSpPr>
        <p:spPr>
          <a:xfrm>
            <a:off x="4411133" y="5334000"/>
            <a:ext cx="33697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E8C2C7"/>
                </a:solidFill>
                <a:latin typeface="맑은 고딕" panose="020B0503020000020004" pitchFamily="50" charset="-127"/>
              </a:rPr>
              <a:t>SK hynix </a:t>
            </a:r>
            <a:r>
              <a:rPr lang="ko-KR" altLang="en-US" sz="1050">
                <a:solidFill>
                  <a:srgbClr val="E8C2C7"/>
                </a:solidFill>
                <a:latin typeface="맑은 고딕" panose="020B0503020000020004" pitchFamily="50" charset="-127"/>
              </a:rPr>
              <a:t>실적발표 </a:t>
            </a:r>
            <a:r>
              <a:rPr lang="en-US" altLang="ko-KR" sz="1050">
                <a:solidFill>
                  <a:srgbClr val="E8C2C7"/>
                </a:solidFill>
                <a:latin typeface="맑은 고딕" panose="020B0503020000020004" pitchFamily="50" charset="-127"/>
              </a:rPr>
              <a:t>· CNBC·TrendForce · </a:t>
            </a:r>
            <a:r>
              <a:rPr lang="ko-KR" altLang="en-US" sz="1050">
                <a:solidFill>
                  <a:srgbClr val="E8C2C7"/>
                </a:solidFill>
                <a:latin typeface="맑은 고딕" panose="020B0503020000020004" pitchFamily="50" charset="-127"/>
              </a:rPr>
              <a:t>서울경제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7657F1-EAAC-03B6-2C5A-A520175B485C}"/>
              </a:ext>
            </a:extLst>
          </p:cNvPr>
          <p:cNvSpPr txBox="1"/>
          <p:nvPr/>
        </p:nvSpPr>
        <p:spPr>
          <a:xfrm>
            <a:off x="8009467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FF7385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CE2D7D-15D1-50C7-CD4B-28F89E3D5484}"/>
              </a:ext>
            </a:extLst>
          </p:cNvPr>
          <p:cNvSpPr txBox="1"/>
          <p:nvPr/>
        </p:nvSpPr>
        <p:spPr>
          <a:xfrm>
            <a:off x="8009467" y="5334000"/>
            <a:ext cx="33697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E8C2C7"/>
                </a:solidFill>
                <a:latin typeface="맑은 고딕" panose="020B0503020000020004" pitchFamily="50" charset="-127"/>
              </a:rPr>
              <a:t>공개 정보 기반 분석 </a:t>
            </a:r>
            <a:r>
              <a:rPr lang="en-US" altLang="ko-KR" sz="1050">
                <a:solidFill>
                  <a:srgbClr val="E8C2C7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>
                <a:solidFill>
                  <a:srgbClr val="E8C2C7"/>
                </a:solidFill>
                <a:latin typeface="맑은 고딕" panose="020B0503020000020004" pitchFamily="50" charset="-127"/>
              </a:rPr>
              <a:t>투자 권유 아님</a:t>
            </a:r>
          </a:p>
        </p:txBody>
      </p:sp>
    </p:spTree>
    <p:extLst>
      <p:ext uri="{BB962C8B-B14F-4D97-AF65-F5344CB8AC3E}">
        <p14:creationId xmlns:p14="http://schemas.microsoft.com/office/powerpoint/2010/main" val="213890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29D65E4-090B-9260-798D-B75460C1A5EB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55703-92C1-F4F6-FC30-C097FCFADBD2}"/>
              </a:ext>
            </a:extLst>
          </p:cNvPr>
          <p:cNvSpPr txBox="1"/>
          <p:nvPr/>
        </p:nvSpPr>
        <p:spPr>
          <a:xfrm>
            <a:off x="977900" y="609600"/>
            <a:ext cx="63639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BUSINESS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50000-EE7D-2107-2F91-69293F7FC058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이 이익을 견인하고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DRAM·NAND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가 토대를 이룬다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9B54465-FDFF-904D-EC9A-C656F7374CCA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43713B5-10F9-F8CA-17C9-6EFD96C7F909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3EA18-8CBB-C047-2683-B8A27C17BB95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HBM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EF6C5D-9F54-4124-9910-39BFCA9C02D8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(1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25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0EACF7-2AD3-B6C5-EF2F-26E5CE2FD293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엔비디아 가속기향 고대역폭 메모리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2025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이익의 핵심 동력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91F22F2-614B-7C52-B2D5-1F89FD302633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D727851A-7266-391B-7F6A-A35DC92252EA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4D8A88-D084-680E-52D8-6BEE74A6A3FB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DRAM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2151CD-FCBC-9FDC-C1F4-4290F3B79E42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범용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서버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30%)</a:t>
            </a:r>
            <a:endParaRPr lang="ko-KR" altLang="en-US" sz="125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93B3C2-7060-69C9-8A43-74F7642250D0}"/>
              </a:ext>
            </a:extLst>
          </p:cNvPr>
          <p:cNvSpPr txBox="1"/>
          <p:nvPr/>
        </p:nvSpPr>
        <p:spPr>
          <a:xfrm>
            <a:off x="4639733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1cnm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공정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·DDR5·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서버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램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 HBM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의 기반 기술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14D677E-C538-F9EE-3A02-26B4C9F4E4FE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934CFFC-AD5D-4768-E093-B2AD121F29FA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BA1BA8-4D02-890E-DCB1-3E846ED994D2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NAND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C2B246-8F5E-B111-6457-5FF7B91B5C7B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낸드 플래시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점유율 </a:t>
            </a:r>
            <a:r>
              <a:rPr lang="en-US" altLang="ko-KR" sz="1250" b="1">
                <a:solidFill>
                  <a:srgbClr val="241A14"/>
                </a:solidFill>
                <a:latin typeface="맑은 고딕" panose="020B0503020000020004" pitchFamily="50" charset="-127"/>
              </a:rPr>
              <a:t>20%)</a:t>
            </a:r>
            <a:endParaRPr lang="ko-KR" altLang="en-US" sz="125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E750DD-0137-43BD-5078-9B6C29B3EDE9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321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QLC.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데이터센터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SSD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수요 대응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하반기 회복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433AEB-C027-C3DB-CF23-A95DBB000D91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가속기 수요가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HBM·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고부가 메모리를 끌어올리고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그 위에 범용 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DRAM·NAND </a:t>
            </a:r>
            <a:r>
              <a:rPr lang="ko-KR" altLang="en-US" sz="1200">
                <a:solidFill>
                  <a:srgbClr val="8C7B6B"/>
                </a:solidFill>
                <a:latin typeface="맑은 고딕" panose="020B0503020000020004" pitchFamily="50" charset="-127"/>
              </a:rPr>
              <a:t>사이클이 더해지는 구조다</a:t>
            </a:r>
            <a:r>
              <a:rPr lang="en-US" altLang="ko-KR" sz="12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F096720-7BB0-AC42-3AEF-9644EAB6175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ECA326-DB96-E740-25DC-20052E29DCD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BDA0F3-E231-BB62-8444-090B6C440A68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04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1356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8C3DCF9-9F54-1114-3FF9-3088DE876BFA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14B2F-95F1-5ABF-CBAE-873208A5F9AE}"/>
              </a:ext>
            </a:extLst>
          </p:cNvPr>
          <p:cNvSpPr txBox="1"/>
          <p:nvPr/>
        </p:nvSpPr>
        <p:spPr>
          <a:xfrm>
            <a:off x="977900" y="609600"/>
            <a:ext cx="1330492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FY2025 HIGHLIGHTS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B11AF-7F05-26D1-311B-8611E50C0912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모든 지표가 사상 최대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역사상 최고의 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89F5B4E-47B3-347B-849D-55E9E235560A}"/>
              </a:ext>
            </a:extLst>
          </p:cNvPr>
          <p:cNvSpPr/>
          <p:nvPr/>
        </p:nvSpPr>
        <p:spPr>
          <a:xfrm>
            <a:off x="8128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0D330-F42F-F9F6-D6A7-9B397C238877}"/>
              </a:ext>
            </a:extLst>
          </p:cNvPr>
          <p:cNvSpPr txBox="1"/>
          <p:nvPr/>
        </p:nvSpPr>
        <p:spPr>
          <a:xfrm>
            <a:off x="1016000" y="23876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EA002C"/>
                </a:solidFill>
                <a:latin typeface="맑은 고딕" panose="020B0503020000020004" pitchFamily="50" charset="-127"/>
              </a:rPr>
              <a:t>97.1</a:t>
            </a:r>
            <a:r>
              <a:rPr lang="ko-KR" altLang="en-US" sz="27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275F8F-285A-4CB7-87BC-E3698879C80A}"/>
              </a:ext>
            </a:extLst>
          </p:cNvPr>
          <p:cNvSpPr txBox="1"/>
          <p:nvPr/>
        </p:nvSpPr>
        <p:spPr>
          <a:xfrm>
            <a:off x="10160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(+47%)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F611AD0-D26C-FA60-3BEA-E0B9E9D1E731}"/>
              </a:ext>
            </a:extLst>
          </p:cNvPr>
          <p:cNvSpPr/>
          <p:nvPr/>
        </p:nvSpPr>
        <p:spPr>
          <a:xfrm>
            <a:off x="35052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F76F8E-8827-0292-290D-A1173ED01109}"/>
              </a:ext>
            </a:extLst>
          </p:cNvPr>
          <p:cNvSpPr txBox="1"/>
          <p:nvPr/>
        </p:nvSpPr>
        <p:spPr>
          <a:xfrm>
            <a:off x="3708400" y="23876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EA002C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27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04E4A6-65F0-D950-53C0-284D864D7692}"/>
              </a:ext>
            </a:extLst>
          </p:cNvPr>
          <p:cNvSpPr txBox="1"/>
          <p:nvPr/>
        </p:nvSpPr>
        <p:spPr>
          <a:xfrm>
            <a:off x="37084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(+101%)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72946EC-3735-0453-A8D6-AD680E352F60}"/>
              </a:ext>
            </a:extLst>
          </p:cNvPr>
          <p:cNvSpPr/>
          <p:nvPr/>
        </p:nvSpPr>
        <p:spPr>
          <a:xfrm>
            <a:off x="61976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9E68C0-6D48-7F40-1BCD-BBA354412AD0}"/>
              </a:ext>
            </a:extLst>
          </p:cNvPr>
          <p:cNvSpPr txBox="1"/>
          <p:nvPr/>
        </p:nvSpPr>
        <p:spPr>
          <a:xfrm>
            <a:off x="6400800" y="23876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F47C20"/>
                </a:solidFill>
                <a:latin typeface="맑은 고딕" panose="020B0503020000020004" pitchFamily="50" charset="-127"/>
              </a:rPr>
              <a:t>49%</a:t>
            </a:r>
            <a:endParaRPr lang="ko-KR" altLang="en-US" sz="2700" b="1">
              <a:solidFill>
                <a:srgbClr val="F47C2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B0AE68-9BD2-05C6-1288-E06F74E48E18}"/>
              </a:ext>
            </a:extLst>
          </p:cNvPr>
          <p:cNvSpPr txBox="1"/>
          <p:nvPr/>
        </p:nvSpPr>
        <p:spPr>
          <a:xfrm>
            <a:off x="64008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D27F56C-B707-6913-7BEC-316AB4C6285D}"/>
              </a:ext>
            </a:extLst>
          </p:cNvPr>
          <p:cNvSpPr/>
          <p:nvPr/>
        </p:nvSpPr>
        <p:spPr>
          <a:xfrm>
            <a:off x="88900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639E67-CFC9-0137-26A8-3B5B9DC23F30}"/>
              </a:ext>
            </a:extLst>
          </p:cNvPr>
          <p:cNvSpPr txBox="1"/>
          <p:nvPr/>
        </p:nvSpPr>
        <p:spPr>
          <a:xfrm>
            <a:off x="9093200" y="23876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241A14"/>
                </a:solidFill>
                <a:latin typeface="맑은 고딕" panose="020B0503020000020004" pitchFamily="50" charset="-127"/>
              </a:rPr>
              <a:t>42.9</a:t>
            </a:r>
            <a:r>
              <a:rPr lang="ko-KR" altLang="en-US" sz="2700" b="1">
                <a:solidFill>
                  <a:srgbClr val="241A14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F660AA-D290-F9CB-1ED9-BCB874B1DDC8}"/>
              </a:ext>
            </a:extLst>
          </p:cNvPr>
          <p:cNvSpPr txBox="1"/>
          <p:nvPr/>
        </p:nvSpPr>
        <p:spPr>
          <a:xfrm>
            <a:off x="90932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순이익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09479076-98F8-7577-529E-4C44440DA404}"/>
              </a:ext>
            </a:extLst>
          </p:cNvPr>
          <p:cNvSpPr/>
          <p:nvPr/>
        </p:nvSpPr>
        <p:spPr>
          <a:xfrm>
            <a:off x="812800" y="38608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30C4C6-F383-BA4E-B7D7-D7952E51D29D}"/>
              </a:ext>
            </a:extLst>
          </p:cNvPr>
          <p:cNvSpPr txBox="1"/>
          <p:nvPr/>
        </p:nvSpPr>
        <p:spPr>
          <a:xfrm>
            <a:off x="812800" y="4038600"/>
            <a:ext cx="105664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47.2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조는 전년의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배로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같은 해 삼성전자 영업이익을 넘어섰다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HBM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매출이 두 배로 뛰며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메모리 중심 수요 구조가 실적을 견인했다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A0588D1E-25F8-83B5-DE1D-8789E233730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9282D7-A067-6245-81CB-F18EFFD8B43F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8BB71B-93CC-CF39-4598-E83890546A37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05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3716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A2A3141-3B60-C98C-A5C6-83752A0828BF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27CB32-0758-D008-0086-C34CA62D1005}"/>
              </a:ext>
            </a:extLst>
          </p:cNvPr>
          <p:cNvSpPr txBox="1"/>
          <p:nvPr/>
        </p:nvSpPr>
        <p:spPr>
          <a:xfrm>
            <a:off x="977900" y="609600"/>
            <a:ext cx="1178208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ANNUAL RESULTS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21B92-B8BC-2FF7-0AF6-D97E305A5AF1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매출은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+47%,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영업이익은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년 만의 도약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91E05-359C-D0F2-59F6-7081B00A83DC}"/>
              </a:ext>
            </a:extLst>
          </p:cNvPr>
          <p:cNvSpPr txBox="1"/>
          <p:nvPr/>
        </p:nvSpPr>
        <p:spPr>
          <a:xfrm>
            <a:off x="812800" y="19304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연간 매출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8D6D9A5-C99F-986C-0162-7CD4F7519E72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73C2F2-6FE3-0773-E820-4FACD0E4EC6F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+47%</a:t>
            </a:r>
            <a:endParaRPr lang="ko-KR" altLang="en-US" sz="21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A51F4-BA11-7F9D-5715-C41A4E5B27CF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6BC7BDA-3794-28AD-6F03-29416B22AB77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FBF25D-8D50-B6D2-9D6F-D37331458B14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+101%</a:t>
            </a:r>
            <a:endParaRPr lang="ko-KR" altLang="en-US" sz="21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5FA6A3-8D22-0CE6-94BC-98DF55C607F2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0667712-C77D-81D1-7888-7556F8EF58ED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521223-7268-EC6D-B2E1-C3831AB55DC4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49%</a:t>
            </a:r>
            <a:endParaRPr lang="ko-KR" altLang="en-US" sz="21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E0D1BB-2147-2A47-FF84-865BA00E0F2B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635015-DD81-3E4B-6C85-DE168B110A6F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* K-IFRS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연결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 2026-01-28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발표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9C854BE-1945-C107-AF24-25A7779A1018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FAC207-500C-94F7-3BE8-2A398A89ABA8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84EDA-F6F2-F5BD-0C0A-B700287B977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06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66A14BA5-8B7B-1939-24A1-5269981E8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126954"/>
              </p:ext>
            </p:extLst>
          </p:nvPr>
        </p:nvGraphicFramePr>
        <p:xfrm>
          <a:off x="812800" y="2260600"/>
          <a:ext cx="6604000" cy="33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55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9D18FB7-83F1-AFEA-71A3-64BB645B9789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D7316C-F280-F657-140A-1C47AEAC457F}"/>
              </a:ext>
            </a:extLst>
          </p:cNvPr>
          <p:cNvSpPr txBox="1"/>
          <p:nvPr/>
        </p:nvSpPr>
        <p:spPr>
          <a:xfrm>
            <a:off x="977900" y="609600"/>
            <a:ext cx="167193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QUARTERLY MOMENTUM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81343-90E3-DAD5-23FC-2BD894B60778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분기 영업이익이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분기 만에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7.4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조에서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37.6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조로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7D669-B5C0-FA7B-3197-3F4412E64E59}"/>
              </a:ext>
            </a:extLst>
          </p:cNvPr>
          <p:cNvSpPr txBox="1"/>
          <p:nvPr/>
        </p:nvSpPr>
        <p:spPr>
          <a:xfrm>
            <a:off x="812800" y="19304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분기 영업이익 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916A30C-791D-5B3C-699F-4CF81D375E83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D3E1EC-2F31-C7D0-1106-662B80B3C777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52.6</a:t>
            </a:r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DE5EF8-5C92-E605-1511-A14D572F6132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첫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50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C56E0D61-8740-0F63-12DF-50D409EE827C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7115BA-7E84-001D-F0E9-EC1AF6CB4F6D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72%</a:t>
            </a:r>
            <a:endParaRPr lang="ko-KR" altLang="en-US" sz="21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A270DB-B5F9-7DBA-FB18-382D20C76A08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96C970C-6709-88AD-899B-69243B72FC64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C3B276-14C1-B7D1-C3C3-C889CEED28AB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+198%</a:t>
            </a:r>
            <a:endParaRPr lang="ko-KR" altLang="en-US" sz="21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ED1797-82D0-23FB-9B9E-DE29B0B0DAE2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7F6124-02C4-86B6-1403-82D146B0B4FD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2025 Q3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분기 영업이익 첫 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조 돌파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 2026 Q1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DD7572E-8C06-C6B1-EC1B-B6473153C20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E8DEDE-0CA2-3112-40C7-FFBC4BD47B4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62DC5C-6702-CC24-2352-CBC23905F497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07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38D8630F-9377-7FF0-B042-1EF0788D91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5168189"/>
              </p:ext>
            </p:extLst>
          </p:nvPr>
        </p:nvGraphicFramePr>
        <p:xfrm>
          <a:off x="812800" y="2260600"/>
          <a:ext cx="6604000" cy="33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820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9D85F1B-9566-9261-1835-C2886A199F9F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1D8518-C760-C959-AF89-875FE8AF543F}"/>
              </a:ext>
            </a:extLst>
          </p:cNvPr>
          <p:cNvSpPr txBox="1"/>
          <p:nvPr/>
        </p:nvSpPr>
        <p:spPr>
          <a:xfrm>
            <a:off x="977900" y="609600"/>
            <a:ext cx="96019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PROFITABILITY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63BDA6-82AA-9C67-B172-C3A9101849A4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영업이익률이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35% → 72%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로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 회사의 이례적 수익성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2187016-0359-9364-7603-4FF7B0E62687}"/>
              </a:ext>
            </a:extLst>
          </p:cNvPr>
          <p:cNvSpPr/>
          <p:nvPr/>
        </p:nvSpPr>
        <p:spPr>
          <a:xfrm>
            <a:off x="8128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BAF0E4-31E0-E95B-4834-0172C4CDB9E8}"/>
              </a:ext>
            </a:extLst>
          </p:cNvPr>
          <p:cNvSpPr txBox="1"/>
          <p:nvPr/>
        </p:nvSpPr>
        <p:spPr>
          <a:xfrm>
            <a:off x="1016000" y="2387600"/>
            <a:ext cx="2082800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8C7B6B"/>
                </a:solidFill>
                <a:latin typeface="맑은 고딕" panose="020B0503020000020004" pitchFamily="50" charset="-127"/>
              </a:rPr>
              <a:t>35%</a:t>
            </a:r>
            <a:endParaRPr lang="ko-KR" altLang="en-US" sz="2800" b="1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A62DFC-ABD5-568A-A0AF-DEBCBBBC564D}"/>
              </a:ext>
            </a:extLst>
          </p:cNvPr>
          <p:cNvSpPr txBox="1"/>
          <p:nvPr/>
        </p:nvSpPr>
        <p:spPr>
          <a:xfrm>
            <a:off x="10160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FY2024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8E24C0E-B2D8-F446-A242-5B5534792DF6}"/>
              </a:ext>
            </a:extLst>
          </p:cNvPr>
          <p:cNvSpPr/>
          <p:nvPr/>
        </p:nvSpPr>
        <p:spPr>
          <a:xfrm>
            <a:off x="35052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963D5A-40A3-BD97-7B9A-F4EF58F996AD}"/>
              </a:ext>
            </a:extLst>
          </p:cNvPr>
          <p:cNvSpPr txBox="1"/>
          <p:nvPr/>
        </p:nvSpPr>
        <p:spPr>
          <a:xfrm>
            <a:off x="3708400" y="2387600"/>
            <a:ext cx="2082800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F47C20"/>
                </a:solidFill>
                <a:latin typeface="맑은 고딕" panose="020B0503020000020004" pitchFamily="50" charset="-127"/>
              </a:rPr>
              <a:t>49%</a:t>
            </a:r>
            <a:endParaRPr lang="ko-KR" altLang="en-US" sz="2800" b="1">
              <a:solidFill>
                <a:srgbClr val="F47C2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46FEF2-0744-25C1-69FE-07109BAC92A2}"/>
              </a:ext>
            </a:extLst>
          </p:cNvPr>
          <p:cNvSpPr txBox="1"/>
          <p:nvPr/>
        </p:nvSpPr>
        <p:spPr>
          <a:xfrm>
            <a:off x="37084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영업이익률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5D0D252-2882-63E7-EA38-4DC21D99292C}"/>
              </a:ext>
            </a:extLst>
          </p:cNvPr>
          <p:cNvSpPr/>
          <p:nvPr/>
        </p:nvSpPr>
        <p:spPr>
          <a:xfrm>
            <a:off x="61976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E3CCA2-DD97-CF2B-EDBF-2DBC9FE30BCC}"/>
              </a:ext>
            </a:extLst>
          </p:cNvPr>
          <p:cNvSpPr txBox="1"/>
          <p:nvPr/>
        </p:nvSpPr>
        <p:spPr>
          <a:xfrm>
            <a:off x="6400800" y="2387600"/>
            <a:ext cx="2082800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EA002C"/>
                </a:solidFill>
                <a:latin typeface="맑은 고딕" panose="020B0503020000020004" pitchFamily="50" charset="-127"/>
              </a:rPr>
              <a:t>58%</a:t>
            </a:r>
            <a:endParaRPr lang="ko-KR" altLang="en-US" sz="28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F52F61-5E93-F305-8CD4-6CB53CDB3F1B}"/>
              </a:ext>
            </a:extLst>
          </p:cNvPr>
          <p:cNvSpPr txBox="1"/>
          <p:nvPr/>
        </p:nvSpPr>
        <p:spPr>
          <a:xfrm>
            <a:off x="64008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2025 Q4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730EE26B-AC52-BEE8-611F-58863A774F0D}"/>
              </a:ext>
            </a:extLst>
          </p:cNvPr>
          <p:cNvSpPr/>
          <p:nvPr/>
        </p:nvSpPr>
        <p:spPr>
          <a:xfrm>
            <a:off x="8890000" y="2133600"/>
            <a:ext cx="2489200" cy="1371600"/>
          </a:xfrm>
          <a:prstGeom prst="rect">
            <a:avLst/>
          </a:prstGeom>
          <a:solidFill>
            <a:srgbClr val="F1E9D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E1AD05-F0F4-61FC-8414-1BFC4B05FA2F}"/>
              </a:ext>
            </a:extLst>
          </p:cNvPr>
          <p:cNvSpPr txBox="1"/>
          <p:nvPr/>
        </p:nvSpPr>
        <p:spPr>
          <a:xfrm>
            <a:off x="9093200" y="2387600"/>
            <a:ext cx="2082800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EA002C"/>
                </a:solidFill>
                <a:latin typeface="맑은 고딕" panose="020B0503020000020004" pitchFamily="50" charset="-127"/>
              </a:rPr>
              <a:t>72%</a:t>
            </a:r>
            <a:endParaRPr lang="ko-KR" altLang="en-US" sz="280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C9DFC4-2201-1805-4EC4-6AE09D4E7689}"/>
              </a:ext>
            </a:extLst>
          </p:cNvPr>
          <p:cNvSpPr txBox="1"/>
          <p:nvPr/>
        </p:nvSpPr>
        <p:spPr>
          <a:xfrm>
            <a:off x="90932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2026 Q1 (</a:t>
            </a:r>
            <a:r>
              <a:rPr lang="ko-KR" altLang="en-US" sz="1050">
                <a:solidFill>
                  <a:srgbClr val="8C7B6B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050">
                <a:solidFill>
                  <a:srgbClr val="8C7B6B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E3E59F2-1344-5F83-CC27-4CD364FC4DD5}"/>
              </a:ext>
            </a:extLst>
          </p:cNvPr>
          <p:cNvSpPr/>
          <p:nvPr/>
        </p:nvSpPr>
        <p:spPr>
          <a:xfrm>
            <a:off x="812800" y="3860800"/>
            <a:ext cx="10566400" cy="1524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08C487-F1E1-1C06-D3DA-E2B6A1E88BCF}"/>
              </a:ext>
            </a:extLst>
          </p:cNvPr>
          <p:cNvSpPr txBox="1"/>
          <p:nvPr/>
        </p:nvSpPr>
        <p:spPr>
          <a:xfrm>
            <a:off x="812800" y="40386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HBM·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고부가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램 가격 강세로 매출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원당 이익이 급격히 커졌다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 2026 Q1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영업이익률 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72%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는 메모리 산업에서 유례를 찾기 어려운 수준으로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241A14"/>
                </a:solidFill>
                <a:latin typeface="맑은 고딕" panose="020B0503020000020004" pitchFamily="50" charset="-127"/>
              </a:rPr>
              <a:t>슈퍼사이클의 강도를 보여준다</a:t>
            </a:r>
            <a:r>
              <a:rPr lang="en-US" altLang="ko-KR" sz="125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35795522-00DC-BE88-94F5-E144C31D1A6F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7BCE3-6FB5-5DEB-8508-C9FB4BCD43D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A15535-5A4E-68A4-DAF7-F958393EE09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08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191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20AB2A8-0FEF-3B7B-BDCB-0F47A623FD34}"/>
              </a:ext>
            </a:extLst>
          </p:cNvPr>
          <p:cNvSpPr/>
          <p:nvPr/>
        </p:nvSpPr>
        <p:spPr>
          <a:xfrm>
            <a:off x="812800" y="622300"/>
            <a:ext cx="50800" cy="2413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7DE6E7-F489-54DB-5BBC-5D5554980FC4}"/>
              </a:ext>
            </a:extLst>
          </p:cNvPr>
          <p:cNvSpPr txBox="1"/>
          <p:nvPr/>
        </p:nvSpPr>
        <p:spPr>
          <a:xfrm>
            <a:off x="977900" y="609600"/>
            <a:ext cx="117179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EA002C"/>
                </a:solidFill>
                <a:latin typeface="맑은 고딕" panose="020B0503020000020004" pitchFamily="50" charset="-127"/>
              </a:rPr>
              <a:t>HBM LEADERSHIP</a:t>
            </a:r>
            <a:endParaRPr lang="ko-KR" altLang="en-US" sz="10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F2BD14-21E6-749B-86EB-357652D6DAF0}"/>
              </a:ext>
            </a:extLst>
          </p:cNvPr>
          <p:cNvSpPr txBox="1"/>
          <p:nvPr/>
        </p:nvSpPr>
        <p:spPr>
          <a:xfrm>
            <a:off x="812800" y="939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시장은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하이닉스가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— AI </a:t>
            </a:r>
            <a:r>
              <a:rPr lang="ko-KR" altLang="en-US" sz="2500" b="1">
                <a:solidFill>
                  <a:srgbClr val="241A14"/>
                </a:solidFill>
                <a:latin typeface="맑은 고딕" panose="020B0503020000020004" pitchFamily="50" charset="-127"/>
              </a:rPr>
              <a:t>메모리의 표준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442D09-BFA0-756A-E2DC-ADEFA70E394F}"/>
              </a:ext>
            </a:extLst>
          </p:cNvPr>
          <p:cNvSpPr txBox="1"/>
          <p:nvPr/>
        </p:nvSpPr>
        <p:spPr>
          <a:xfrm>
            <a:off x="812800" y="20066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시장 점유율 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200" b="1">
                <a:solidFill>
                  <a:srgbClr val="241A14"/>
                </a:solidFill>
                <a:latin typeface="맑은 고딕" panose="020B0503020000020004" pitchFamily="50" charset="-127"/>
              </a:rPr>
              <a:t>, %)</a:t>
            </a:r>
            <a:endParaRPr lang="ko-KR" altLang="en-US" sz="12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023CD7-E497-B6EA-F8BB-7FCB344917F7}"/>
              </a:ext>
            </a:extLst>
          </p:cNvPr>
          <p:cNvSpPr txBox="1"/>
          <p:nvPr/>
        </p:nvSpPr>
        <p:spPr>
          <a:xfrm>
            <a:off x="812800" y="2628900"/>
            <a:ext cx="1676400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50">
                <a:solidFill>
                  <a:srgbClr val="241A14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하이닉스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EEA4C8B-0262-1952-EF89-D6AAF21A7B22}"/>
              </a:ext>
            </a:extLst>
          </p:cNvPr>
          <p:cNvSpPr/>
          <p:nvPr/>
        </p:nvSpPr>
        <p:spPr>
          <a:xfrm>
            <a:off x="2590800" y="2641600"/>
            <a:ext cx="3644537" cy="330200"/>
          </a:xfrm>
          <a:prstGeom prst="rect">
            <a:avLst/>
          </a:prstGeom>
          <a:solidFill>
            <a:srgbClr val="EA00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08FBA5-C87E-5C86-FB71-AEA246C2220C}"/>
              </a:ext>
            </a:extLst>
          </p:cNvPr>
          <p:cNvSpPr txBox="1"/>
          <p:nvPr/>
        </p:nvSpPr>
        <p:spPr>
          <a:xfrm>
            <a:off x="6311537" y="2628900"/>
            <a:ext cx="762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 b="1">
                <a:solidFill>
                  <a:srgbClr val="241A14"/>
                </a:solidFill>
                <a:latin typeface="맑은 고딕" panose="020B0503020000020004" pitchFamily="50" charset="-127"/>
              </a:rPr>
              <a:t>62%</a:t>
            </a:r>
            <a:endParaRPr lang="ko-KR" altLang="en-US" sz="10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F04F0B-CD15-A8BE-325A-0B38F6D03BC0}"/>
              </a:ext>
            </a:extLst>
          </p:cNvPr>
          <p:cNvSpPr txBox="1"/>
          <p:nvPr/>
        </p:nvSpPr>
        <p:spPr>
          <a:xfrm>
            <a:off x="812800" y="3517900"/>
            <a:ext cx="1676400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마이크론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00D9270-E4FE-95BE-9C23-FB09898D6878}"/>
              </a:ext>
            </a:extLst>
          </p:cNvPr>
          <p:cNvSpPr/>
          <p:nvPr/>
        </p:nvSpPr>
        <p:spPr>
          <a:xfrm>
            <a:off x="2590800" y="3530600"/>
            <a:ext cx="1234440" cy="330200"/>
          </a:xfrm>
          <a:prstGeom prst="rect">
            <a:avLst/>
          </a:prstGeom>
          <a:solidFill>
            <a:srgbClr val="B6A9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C14CB0-1639-0F98-940D-138255D48872}"/>
              </a:ext>
            </a:extLst>
          </p:cNvPr>
          <p:cNvSpPr txBox="1"/>
          <p:nvPr/>
        </p:nvSpPr>
        <p:spPr>
          <a:xfrm>
            <a:off x="3901440" y="3517900"/>
            <a:ext cx="762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 b="1">
                <a:solidFill>
                  <a:srgbClr val="241A14"/>
                </a:solidFill>
                <a:latin typeface="맑은 고딕" panose="020B0503020000020004" pitchFamily="50" charset="-127"/>
              </a:rPr>
              <a:t>21%</a:t>
            </a:r>
            <a:endParaRPr lang="ko-KR" altLang="en-US" sz="10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C6CD1F-2D14-2571-133A-436C3C26CE30}"/>
              </a:ext>
            </a:extLst>
          </p:cNvPr>
          <p:cNvSpPr txBox="1"/>
          <p:nvPr/>
        </p:nvSpPr>
        <p:spPr>
          <a:xfrm>
            <a:off x="812800" y="4406900"/>
            <a:ext cx="1676400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50">
                <a:solidFill>
                  <a:srgbClr val="241A14"/>
                </a:solidFill>
                <a:latin typeface="맑은 고딕" panose="020B0503020000020004" pitchFamily="50" charset="-127"/>
              </a:rPr>
              <a:t>삼성전자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D1342CA-F177-687F-F021-16ED52CC921F}"/>
              </a:ext>
            </a:extLst>
          </p:cNvPr>
          <p:cNvSpPr/>
          <p:nvPr/>
        </p:nvSpPr>
        <p:spPr>
          <a:xfrm>
            <a:off x="2590800" y="4419600"/>
            <a:ext cx="999309" cy="330200"/>
          </a:xfrm>
          <a:prstGeom prst="rect">
            <a:avLst/>
          </a:prstGeom>
          <a:solidFill>
            <a:srgbClr val="B6A9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69D13B-C71C-CA10-D978-C450C70047C7}"/>
              </a:ext>
            </a:extLst>
          </p:cNvPr>
          <p:cNvSpPr txBox="1"/>
          <p:nvPr/>
        </p:nvSpPr>
        <p:spPr>
          <a:xfrm>
            <a:off x="3666308" y="4406900"/>
            <a:ext cx="762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 b="1">
                <a:solidFill>
                  <a:srgbClr val="241A14"/>
                </a:solidFill>
                <a:latin typeface="맑은 고딕" panose="020B0503020000020004" pitchFamily="50" charset="-127"/>
              </a:rPr>
              <a:t>17%</a:t>
            </a:r>
            <a:endParaRPr lang="ko-KR" altLang="en-US" sz="1000" b="1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63C1CBFD-ABA7-4950-49D4-26AA49DB0E32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737C93-9361-06AC-A14D-527BC74CB59B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최초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6570E82-B930-C892-6C96-E73FC2B1E9BB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HBM3E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양산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0A141AC-E204-B7FA-0535-10AA1D876BB5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5558CC-B4AF-460A-8635-23E0E3F5B560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100" b="1">
                <a:solidFill>
                  <a:srgbClr val="EA002C"/>
                </a:solidFill>
                <a:latin typeface="맑은 고딕" panose="020B0503020000020004" pitchFamily="50" charset="-127"/>
              </a:rPr>
              <a:t>최초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2BF2BA-6A4A-A821-8B01-7BD0A51DC911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양산능력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BDEA89D-43BA-3877-1EBA-F750A13E11B9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76A355-9468-C81E-2B84-A4D0CF026557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2100" b="1">
                <a:solidFill>
                  <a:srgbClr val="2E7D32"/>
                </a:solidFill>
                <a:latin typeface="맑은 고딕" panose="020B0503020000020004" pitchFamily="50" charset="-127"/>
              </a:rPr>
              <a:t>+</a:t>
            </a:r>
            <a:endParaRPr lang="ko-KR" altLang="en-US" sz="2100" b="1">
              <a:solidFill>
                <a:srgbClr val="2E7D3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E24519-6E45-9292-BFE3-CE395EFD2871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C7B6B"/>
                </a:solidFill>
                <a:latin typeface="맑은 고딕" panose="020B0503020000020004" pitchFamily="50" charset="-127"/>
              </a:rPr>
              <a:t>2025 HBM </a:t>
            </a:r>
            <a:r>
              <a:rPr lang="ko-KR" altLang="en-US" sz="1000">
                <a:solidFill>
                  <a:srgbClr val="8C7B6B"/>
                </a:solidFill>
                <a:latin typeface="맑은 고딕" panose="020B0503020000020004" pitchFamily="50" charset="-127"/>
              </a:rPr>
              <a:t>매출 성장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BC737B-4A0F-CBFE-F23E-1A69C32D2A51}"/>
              </a:ext>
            </a:extLst>
          </p:cNvPr>
          <p:cNvSpPr txBox="1"/>
          <p:nvPr/>
        </p:nvSpPr>
        <p:spPr>
          <a:xfrm>
            <a:off x="812800" y="5207000"/>
            <a:ext cx="10566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HBM3E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를 가장 먼저 양산해 엔비디아 공급의 다수를 확보했고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, HBM4</a:t>
            </a:r>
            <a:r>
              <a:rPr lang="ko-KR" altLang="en-US" sz="1100">
                <a:solidFill>
                  <a:srgbClr val="241A14"/>
                </a:solidFill>
                <a:latin typeface="맑은 고딕" panose="020B0503020000020004" pitchFamily="50" charset="-127"/>
              </a:rPr>
              <a:t>도 업계 최초로 양산능력을 갖췄다</a:t>
            </a:r>
            <a:r>
              <a:rPr lang="en-US" altLang="ko-KR" sz="1100">
                <a:solidFill>
                  <a:srgbClr val="241A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241A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AE690A-753A-5299-3423-5B77B6B81426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* 점유율은 증권가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리서치 추정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(Astute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등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) — </a:t>
            </a:r>
            <a:r>
              <a:rPr lang="ko-KR" altLang="en-US" sz="900">
                <a:solidFill>
                  <a:srgbClr val="8C7B6B"/>
                </a:solidFill>
                <a:latin typeface="맑은 고딕" panose="020B0503020000020004" pitchFamily="50" charset="-127"/>
              </a:rPr>
              <a:t>출처별 편차</a:t>
            </a:r>
            <a:r>
              <a:rPr lang="en-US" altLang="ko-KR" sz="900">
                <a:solidFill>
                  <a:srgbClr val="8C7B6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EA3112F-0636-AF41-96E5-5E309A0D7D4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E3D8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AAFA8F-6153-4FA9-22AE-95E734716AF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: SK hynix 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실적발표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뉴스룸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· CNBC·TrendForce · Seoul Economic Daily (</a:t>
            </a:r>
            <a:r>
              <a:rPr lang="ko-KR" altLang="en-US" sz="850">
                <a:solidFill>
                  <a:srgbClr val="8C7B6B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C7B6B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C7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8DB7746-C3B1-0D61-4D09-EE74D8FCA332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EA002C"/>
                </a:solidFill>
                <a:latin typeface="맑은 고딕" panose="020B0503020000020004" pitchFamily="50" charset="-127"/>
              </a:rPr>
              <a:t>09 / 30</a:t>
            </a:r>
            <a:endParaRPr lang="ko-KR" altLang="en-US" sz="850" b="1">
              <a:solidFill>
                <a:srgbClr val="EA002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1999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2800</Words>
  <Application>Microsoft Office PowerPoint</Application>
  <PresentationFormat>와이드스크린</PresentationFormat>
  <Paragraphs>454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3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62</cp:revision>
  <dcterms:created xsi:type="dcterms:W3CDTF">2026-06-15T01:59:37Z</dcterms:created>
  <dcterms:modified xsi:type="dcterms:W3CDTF">2026-06-15T02:03:04Z</dcterms:modified>
</cp:coreProperties>
</file>