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매출</c:v>
          </c:tx>
          <c:spPr>
            <a:solidFill>
              <a:srgbClr val="1E276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3"/>
              <c:pt idx="0">
                <c:v>FY2023</c:v>
              </c:pt>
              <c:pt idx="1">
                <c:v>FY2024</c:v>
              </c:pt>
              <c:pt idx="2">
                <c:v>FY2025</c:v>
              </c:pt>
            </c:strLit>
          </c:cat>
          <c:val>
            <c:numLit>
              <c:formatCode>General</c:formatCode>
              <c:ptCount val="3"/>
              <c:pt idx="0">
                <c:v>258.94</c:v>
              </c:pt>
              <c:pt idx="1">
                <c:v>300.89999999999998</c:v>
              </c:pt>
              <c:pt idx="2">
                <c:v>333.61</c:v>
              </c:pt>
            </c:numLit>
          </c:val>
          <c:extLst>
            <c:ext xmlns:c16="http://schemas.microsoft.com/office/drawing/2014/chart" uri="{C3380CC4-5D6E-409C-BE32-E72D297353CC}">
              <c16:uniqueId val="{00000000-C27C-4F42-83CA-2B3EC6F7DECE}"/>
            </c:ext>
          </c:extLst>
        </c:ser>
        <c:ser>
          <c:idx val="1"/>
          <c:order val="1"/>
          <c:tx>
            <c:v>영업이익</c:v>
          </c:tx>
          <c:spPr>
            <a:solidFill>
              <a:srgbClr val="6E84C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3"/>
              <c:pt idx="0">
                <c:v>FY2023</c:v>
              </c:pt>
              <c:pt idx="1">
                <c:v>FY2024</c:v>
              </c:pt>
              <c:pt idx="2">
                <c:v>FY2025</c:v>
              </c:pt>
            </c:strLit>
          </c:cat>
          <c:val>
            <c:numLit>
              <c:formatCode>General</c:formatCode>
              <c:ptCount val="3"/>
              <c:pt idx="0">
                <c:v>6.57</c:v>
              </c:pt>
              <c:pt idx="1">
                <c:v>32.700000000000003</c:v>
              </c:pt>
              <c:pt idx="2">
                <c:v>43.6</c:v>
              </c:pt>
            </c:numLit>
          </c:val>
          <c:extLst>
            <c:ext xmlns:c16="http://schemas.microsoft.com/office/drawing/2014/chart" uri="{C3380CC4-5D6E-409C-BE32-E72D297353CC}">
              <c16:uniqueId val="{00000001-C27C-4F42-83CA-2B3EC6F7DE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66518959"/>
        <c:axId val="866502639"/>
      </c:barChart>
      <c:catAx>
        <c:axId val="8665189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866502639"/>
        <c:crosses val="autoZero"/>
        <c:auto val="1"/>
        <c:lblAlgn val="ctr"/>
        <c:lblOffset val="100"/>
        <c:noMultiLvlLbl val="0"/>
      </c:catAx>
      <c:valAx>
        <c:axId val="8665026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8665189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매출</c:v>
          </c:tx>
          <c:spPr>
            <a:solidFill>
              <a:srgbClr val="1E276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5"/>
              <c:pt idx="0">
                <c:v>25 Q1</c:v>
              </c:pt>
              <c:pt idx="1">
                <c:v>25 Q2</c:v>
              </c:pt>
              <c:pt idx="2">
                <c:v>25 Q3</c:v>
              </c:pt>
              <c:pt idx="3">
                <c:v>25 Q4</c:v>
              </c:pt>
              <c:pt idx="4">
                <c:v>26 Q1*</c:v>
              </c:pt>
            </c:strLit>
          </c:cat>
          <c:val>
            <c:numLit>
              <c:formatCode>General</c:formatCode>
              <c:ptCount val="5"/>
              <c:pt idx="0">
                <c:v>79.14</c:v>
              </c:pt>
              <c:pt idx="1">
                <c:v>74.599999999999994</c:v>
              </c:pt>
              <c:pt idx="2">
                <c:v>86.1</c:v>
              </c:pt>
              <c:pt idx="3">
                <c:v>93.8</c:v>
              </c:pt>
              <c:pt idx="4">
                <c:v>133</c:v>
              </c:pt>
            </c:numLit>
          </c:val>
          <c:extLst>
            <c:ext xmlns:c16="http://schemas.microsoft.com/office/drawing/2014/chart" uri="{C3380CC4-5D6E-409C-BE32-E72D297353CC}">
              <c16:uniqueId val="{00000000-316E-44EB-8D50-FAA654FF4EBD}"/>
            </c:ext>
          </c:extLst>
        </c:ser>
        <c:ser>
          <c:idx val="1"/>
          <c:order val="1"/>
          <c:tx>
            <c:v>영업이익</c:v>
          </c:tx>
          <c:spPr>
            <a:solidFill>
              <a:srgbClr val="6E84C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5"/>
              <c:pt idx="0">
                <c:v>25 Q1</c:v>
              </c:pt>
              <c:pt idx="1">
                <c:v>25 Q2</c:v>
              </c:pt>
              <c:pt idx="2">
                <c:v>25 Q3</c:v>
              </c:pt>
              <c:pt idx="3">
                <c:v>25 Q4</c:v>
              </c:pt>
              <c:pt idx="4">
                <c:v>26 Q1*</c:v>
              </c:pt>
            </c:strLit>
          </c:cat>
          <c:val>
            <c:numLit>
              <c:formatCode>General</c:formatCode>
              <c:ptCount val="5"/>
              <c:pt idx="0">
                <c:v>6.7</c:v>
              </c:pt>
              <c:pt idx="1">
                <c:v>4.7</c:v>
              </c:pt>
              <c:pt idx="2">
                <c:v>12.2</c:v>
              </c:pt>
              <c:pt idx="3">
                <c:v>20.100000000000001</c:v>
              </c:pt>
              <c:pt idx="4">
                <c:v>57.2</c:v>
              </c:pt>
            </c:numLit>
          </c:val>
          <c:extLst>
            <c:ext xmlns:c16="http://schemas.microsoft.com/office/drawing/2014/chart" uri="{C3380CC4-5D6E-409C-BE32-E72D297353CC}">
              <c16:uniqueId val="{00000001-316E-44EB-8D50-FAA654FF4E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66507439"/>
        <c:axId val="866503599"/>
      </c:barChart>
      <c:catAx>
        <c:axId val="8665074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866503599"/>
        <c:crosses val="autoZero"/>
        <c:auto val="1"/>
        <c:lblAlgn val="ctr"/>
        <c:lblOffset val="100"/>
        <c:noMultiLvlLbl val="0"/>
      </c:catAx>
      <c:valAx>
        <c:axId val="8665035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8665074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영업이익</c:v>
          </c:tx>
          <c:spPr>
            <a:solidFill>
              <a:srgbClr val="1E276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2"/>
              <c:pt idx="0">
                <c:v>2024 Q4</c:v>
              </c:pt>
              <c:pt idx="1">
                <c:v>2025 Q4</c:v>
              </c:pt>
            </c:strLit>
          </c:cat>
          <c:val>
            <c:numLit>
              <c:formatCode>General</c:formatCode>
              <c:ptCount val="2"/>
              <c:pt idx="0">
                <c:v>2.9</c:v>
              </c:pt>
              <c:pt idx="1">
                <c:v>16.399999999999999</c:v>
              </c:pt>
            </c:numLit>
          </c:val>
          <c:extLst>
            <c:ext xmlns:c16="http://schemas.microsoft.com/office/drawing/2014/chart" uri="{C3380CC4-5D6E-409C-BE32-E72D297353CC}">
              <c16:uniqueId val="{00000000-79B9-4184-8706-9F47978A98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66524719"/>
        <c:axId val="866521359"/>
      </c:barChart>
      <c:catAx>
        <c:axId val="8665247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866521359"/>
        <c:crosses val="autoZero"/>
        <c:auto val="1"/>
        <c:lblAlgn val="ctr"/>
        <c:lblOffset val="100"/>
        <c:noMultiLvlLbl val="0"/>
      </c:catAx>
      <c:valAx>
        <c:axId val="8665213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8665247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2FA6FE9-28CC-1BD2-C6F7-9317261BF9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014A8C8-8FDD-F919-1F07-D0F5D2E112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C3101CD-78B3-D74C-2A73-F32B62196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D1D5C-22CE-4FB3-8C9E-DB035C940A41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977DF54-F081-71BC-5DD9-9BEB1910C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59FB3A6-A755-166D-4EBA-247C13575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D3C27-8214-4832-A4C1-60617F5AA3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3064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38BEA00-4CB5-567C-5FE4-11E450DAB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5267DD5-F18F-5A4E-8FEA-DFE41FAC37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707283-1EB7-C851-2F09-70B648844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D1D5C-22CE-4FB3-8C9E-DB035C940A41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B9644A-99BA-8672-F8EA-B867E6FB8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93372F2-7AFA-54F4-5D23-72E3FA450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D3C27-8214-4832-A4C1-60617F5AA3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4593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E9D959C-405F-6914-5CD4-18EC331672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F3960C4-9BC8-3ABE-F055-EFCDA6E6E5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0941589-5703-14FA-A6E1-C11E4CD2A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D1D5C-22CE-4FB3-8C9E-DB035C940A41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41B62A8-CDFF-D496-EF58-BB4B4DF2B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2BC6D93-9B40-8F19-5905-50A446618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D3C27-8214-4832-A4C1-60617F5AA3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7821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D6B4DB6-5C68-01CC-3703-5087088FE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C1FC96B-EEEC-1CC2-86F4-7ED715DA50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BE6B24-716C-9FBF-8B68-E5CD639E1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D1D5C-22CE-4FB3-8C9E-DB035C940A41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6A608CC-62E5-EA65-73ED-0D2868942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20F7767-230B-63D0-7E86-4175034E1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D3C27-8214-4832-A4C1-60617F5AA3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0419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CC8F297-932C-81D9-E810-B1893B56C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5F2E7E9-86A1-FD07-869F-00C605C99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10AD456-BFCC-ED28-BF10-8340EF5AF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D1D5C-22CE-4FB3-8C9E-DB035C940A41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0930741-4796-72F0-BDF8-AFB55322E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E61182C-931E-058F-335E-2DFFF2C79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D3C27-8214-4832-A4C1-60617F5AA3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0497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AD9F7F8-FBD9-1912-9E10-88E0BF749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AA23B31-484F-613E-2CC7-6531856175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4672AD2-13D7-87F5-741C-A12D4BFB7F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323CFB4-F202-AF0B-5670-7268BE051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D1D5C-22CE-4FB3-8C9E-DB035C940A41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400D824-A08B-F583-5C22-903152CE7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F170577-3608-92B5-9509-114E58F11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D3C27-8214-4832-A4C1-60617F5AA3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960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DD6BCAC-E2FE-487D-B679-0ABAB94EB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79340F1-1924-8772-BC72-BDCA21FA2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D02D1B7-383C-0B37-F66E-737AC42BC0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95ED357D-27C1-A36E-453E-E781188CA6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88781D21-DA5B-E8D8-9FE9-7D1A34DA93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1C1960BB-EB3C-41A4-8112-3CA37FEB3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D1D5C-22CE-4FB3-8C9E-DB035C940A41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0CCF260-7A67-2E71-9C58-FFF943872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3ECB126-6017-E089-A594-3B31C4AAA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D3C27-8214-4832-A4C1-60617F5AA3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7670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A3CAD70-5FAA-CF23-021B-12D757D9C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A539EE33-DF2B-8905-6C22-60BB3D221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D1D5C-22CE-4FB3-8C9E-DB035C940A41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371F1A9-7219-AA8D-3510-A8BF76493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AB677CCE-88FA-9A12-C39B-5EE59BE4B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D3C27-8214-4832-A4C1-60617F5AA3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0585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6E5B90E-E558-EA11-DBB7-81F46AADD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D1D5C-22CE-4FB3-8C9E-DB035C940A41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970FEA8-2F3B-385D-97A5-099C96C25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3613199-6C07-52D0-125B-582C2A842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D3C27-8214-4832-A4C1-60617F5AA3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2241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55EC58B-57D0-CD62-0D0F-744E93382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F4DD5D1-BB72-8F9A-0B2F-C17DB685C3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9852CAD-FF6A-30B8-3A3D-AD529D9493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3343A4F-14EA-8A08-0EDD-3B2E14909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D1D5C-22CE-4FB3-8C9E-DB035C940A41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DFDBEFE-3AF9-B2C3-1E0C-839F71F12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F7DB763-BC13-DC57-C947-D792D0F1A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D3C27-8214-4832-A4C1-60617F5AA3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7485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14948F3-8B1B-B9E2-7DCE-773C21135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94DEFC5-9DBD-2C7D-EA8C-96EA96B789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F4B3E83-EE16-66FC-F994-C296FC5432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619BC26-1C53-F57B-49C4-C9CA3B66F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D1D5C-22CE-4FB3-8C9E-DB035C940A41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6FDB437-2398-93A9-F1FF-8835A1247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ECE3F7D-04D5-1111-D75A-31E182B9F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D3C27-8214-4832-A4C1-60617F5AA3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906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4DA9FDF-53C4-DB38-40D1-12E4F694E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2D785BC-1074-3C62-223D-DBA8764507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07C323-03EC-CE3B-3185-744D2A8609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0D1D5C-22CE-4FB3-8C9E-DB035C940A41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E0BA220-E361-11A2-EA09-505EF89DB3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1EAD62F-59ED-A69A-8AB4-D50775E3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3D3C27-8214-4832-A4C1-60617F5AA3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4725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13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C72B4C49-DB44-F901-1C04-147A25078E1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1E2761"/>
              </a:gs>
              <a:gs pos="100000">
                <a:srgbClr val="0E1330"/>
              </a:gs>
            </a:gsLst>
            <a:path path="rect">
              <a:fillToRect r="100000" b="100000"/>
            </a:path>
            <a:tileRect l="-100000" t="-100000"/>
          </a:gra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ECB4A182-5A29-9F3A-0D9F-2DA8F6B3B078}"/>
              </a:ext>
            </a:extLst>
          </p:cNvPr>
          <p:cNvSpPr/>
          <p:nvPr/>
        </p:nvSpPr>
        <p:spPr>
          <a:xfrm>
            <a:off x="0" y="3175000"/>
            <a:ext cx="76200" cy="1168400"/>
          </a:xfrm>
          <a:prstGeom prst="rect">
            <a:avLst/>
          </a:prstGeom>
          <a:solidFill>
            <a:srgbClr val="CADC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E85E7E-A4EE-5082-44A7-D70189BC5922}"/>
              </a:ext>
            </a:extLst>
          </p:cNvPr>
          <p:cNvSpPr txBox="1"/>
          <p:nvPr/>
        </p:nvSpPr>
        <p:spPr>
          <a:xfrm>
            <a:off x="812800" y="1905000"/>
            <a:ext cx="2213748" cy="161583"/>
          </a:xfrm>
          <a:prstGeom prst="rect">
            <a:avLst/>
          </a:prstGeom>
          <a:solidFill>
            <a:srgbClr val="CADCFC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1E2761"/>
                </a:solidFill>
                <a:latin typeface="맑은 고딕" panose="020B0503020000020004" pitchFamily="50" charset="-127"/>
              </a:rPr>
              <a:t>EQUITY BRIEFING · 005930.KS</a:t>
            </a:r>
            <a:endParaRPr lang="ko-KR" altLang="en-US" sz="1050" b="1">
              <a:solidFill>
                <a:srgbClr val="1E2761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D6829D-9D2D-8CC7-42E5-A0C3C0328FB4}"/>
              </a:ext>
            </a:extLst>
          </p:cNvPr>
          <p:cNvSpPr txBox="1"/>
          <p:nvPr/>
        </p:nvSpPr>
        <p:spPr>
          <a:xfrm>
            <a:off x="812800" y="3048000"/>
            <a:ext cx="9652000" cy="83099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5400" b="1">
                <a:solidFill>
                  <a:srgbClr val="FFFFFF"/>
                </a:solidFill>
                <a:latin typeface="맑은 고딕" panose="020B0503020000020004" pitchFamily="50" charset="-127"/>
              </a:rPr>
              <a:t>삼성전자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A3F728-7574-FA90-84AC-65CF1F84F80A}"/>
              </a:ext>
            </a:extLst>
          </p:cNvPr>
          <p:cNvSpPr txBox="1"/>
          <p:nvPr/>
        </p:nvSpPr>
        <p:spPr>
          <a:xfrm>
            <a:off x="812800" y="4216400"/>
            <a:ext cx="10160000" cy="2769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>
                <a:solidFill>
                  <a:srgbClr val="CADCFC"/>
                </a:solidFill>
                <a:latin typeface="맑은 고딕" panose="020B0503020000020004" pitchFamily="50" charset="-127"/>
              </a:rPr>
              <a:t>메모리 슈퍼사이클이 이끈 사상 최대 실적</a:t>
            </a:r>
            <a:r>
              <a:rPr lang="en-US" altLang="ko-KR">
                <a:solidFill>
                  <a:srgbClr val="CADCFC"/>
                </a:solidFill>
                <a:latin typeface="맑은 고딕" panose="020B0503020000020004" pitchFamily="50" charset="-127"/>
              </a:rPr>
              <a:t>, AI </a:t>
            </a:r>
            <a:r>
              <a:rPr lang="ko-KR" altLang="en-US">
                <a:solidFill>
                  <a:srgbClr val="CADCFC"/>
                </a:solidFill>
                <a:latin typeface="맑은 고딕" panose="020B0503020000020004" pitchFamily="50" charset="-127"/>
              </a:rPr>
              <a:t>메모리 변곡점에 서다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381CB2-92D4-8D54-2387-043E36A9BB54}"/>
              </a:ext>
            </a:extLst>
          </p:cNvPr>
          <p:cNvSpPr txBox="1"/>
          <p:nvPr/>
        </p:nvSpPr>
        <p:spPr>
          <a:xfrm>
            <a:off x="812800" y="5054600"/>
            <a:ext cx="66040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9FB3FF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1050">
                <a:solidFill>
                  <a:srgbClr val="9FB3FF"/>
                </a:solidFill>
                <a:latin typeface="맑은 고딕" panose="020B0503020000020004" pitchFamily="50" charset="-127"/>
              </a:rPr>
              <a:t>2026-06-14   ·   </a:t>
            </a:r>
            <a:r>
              <a:rPr lang="ko-KR" altLang="en-US" sz="1050">
                <a:solidFill>
                  <a:srgbClr val="9FB3FF"/>
                </a:solidFill>
                <a:latin typeface="맑은 고딕" panose="020B0503020000020004" pitchFamily="50" charset="-127"/>
              </a:rPr>
              <a:t>종가 </a:t>
            </a:r>
            <a:r>
              <a:rPr lang="en-US" altLang="ko-KR" sz="1050">
                <a:solidFill>
                  <a:srgbClr val="9FB3FF"/>
                </a:solidFill>
                <a:latin typeface="맑은 고딕" panose="020B0503020000020004" pitchFamily="50" charset="-127"/>
              </a:rPr>
              <a:t>2026-06-12   ·   KRX KOSPI</a:t>
            </a:r>
            <a:endParaRPr lang="ko-KR" altLang="en-US" sz="1050">
              <a:solidFill>
                <a:srgbClr val="9FB3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125A76A2-10EA-ED1E-356B-7E4E7EAA6E4A}"/>
              </a:ext>
            </a:extLst>
          </p:cNvPr>
          <p:cNvSpPr/>
          <p:nvPr/>
        </p:nvSpPr>
        <p:spPr>
          <a:xfrm>
            <a:off x="812800" y="5511800"/>
            <a:ext cx="10566400" cy="12700"/>
          </a:xfrm>
          <a:prstGeom prst="rect">
            <a:avLst/>
          </a:prstGeom>
          <a:solidFill>
            <a:srgbClr val="33406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46C3E96-B0BE-3AE2-DEE3-37600E45171C}"/>
              </a:ext>
            </a:extLst>
          </p:cNvPr>
          <p:cNvSpPr txBox="1"/>
          <p:nvPr/>
        </p:nvSpPr>
        <p:spPr>
          <a:xfrm>
            <a:off x="812800" y="5664200"/>
            <a:ext cx="2470150" cy="35394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300" b="1">
                <a:solidFill>
                  <a:srgbClr val="FFFFFF"/>
                </a:solidFill>
                <a:latin typeface="맑은 고딕" panose="020B0503020000020004" pitchFamily="50" charset="-127"/>
              </a:rPr>
              <a:t>333.6</a:t>
            </a:r>
            <a:r>
              <a:rPr lang="ko-KR" altLang="en-US" sz="2300" b="1">
                <a:solidFill>
                  <a:srgbClr val="FFFFFF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6B811F8-B337-550F-D5C7-C8638365565A}"/>
              </a:ext>
            </a:extLst>
          </p:cNvPr>
          <p:cNvSpPr txBox="1"/>
          <p:nvPr/>
        </p:nvSpPr>
        <p:spPr>
          <a:xfrm>
            <a:off x="812800" y="6070600"/>
            <a:ext cx="247015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9FB3FF"/>
                </a:solidFill>
                <a:latin typeface="맑은 고딕" panose="020B0503020000020004" pitchFamily="50" charset="-127"/>
              </a:rPr>
              <a:t>FY2025 </a:t>
            </a:r>
            <a:r>
              <a:rPr lang="ko-KR" altLang="en-US" sz="1000">
                <a:solidFill>
                  <a:srgbClr val="9FB3FF"/>
                </a:solidFill>
                <a:latin typeface="맑은 고딕" panose="020B0503020000020004" pitchFamily="50" charset="-127"/>
              </a:rPr>
              <a:t>매출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BBC4D5-CA29-7689-37C0-DA8652617505}"/>
              </a:ext>
            </a:extLst>
          </p:cNvPr>
          <p:cNvSpPr txBox="1"/>
          <p:nvPr/>
        </p:nvSpPr>
        <p:spPr>
          <a:xfrm>
            <a:off x="3511550" y="5664200"/>
            <a:ext cx="2470150" cy="35394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300" b="1">
                <a:solidFill>
                  <a:srgbClr val="FFFFFF"/>
                </a:solidFill>
                <a:latin typeface="맑은 고딕" panose="020B0503020000020004" pitchFamily="50" charset="-127"/>
              </a:rPr>
              <a:t>43.6</a:t>
            </a:r>
            <a:r>
              <a:rPr lang="ko-KR" altLang="en-US" sz="2300" b="1">
                <a:solidFill>
                  <a:srgbClr val="FFFFFF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5D0A783-AFAB-DD62-6838-096FF1824FBA}"/>
              </a:ext>
            </a:extLst>
          </p:cNvPr>
          <p:cNvSpPr txBox="1"/>
          <p:nvPr/>
        </p:nvSpPr>
        <p:spPr>
          <a:xfrm>
            <a:off x="3511550" y="6070600"/>
            <a:ext cx="247015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9FB3FF"/>
                </a:solidFill>
                <a:latin typeface="맑은 고딕" panose="020B0503020000020004" pitchFamily="50" charset="-127"/>
              </a:rPr>
              <a:t>FY2025 </a:t>
            </a:r>
            <a:r>
              <a:rPr lang="ko-KR" altLang="en-US" sz="1000">
                <a:solidFill>
                  <a:srgbClr val="9FB3FF"/>
                </a:solidFill>
                <a:latin typeface="맑은 고딕" panose="020B0503020000020004" pitchFamily="50" charset="-127"/>
              </a:rPr>
              <a:t>영업이익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92E3F54-F4A9-7ED1-7DA9-84266D176414}"/>
              </a:ext>
            </a:extLst>
          </p:cNvPr>
          <p:cNvSpPr txBox="1"/>
          <p:nvPr/>
        </p:nvSpPr>
        <p:spPr>
          <a:xfrm>
            <a:off x="6210300" y="5664200"/>
            <a:ext cx="2470150" cy="35394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300" b="1">
                <a:solidFill>
                  <a:srgbClr val="FFFFFF"/>
                </a:solidFill>
                <a:latin typeface="맑은 고딕" panose="020B0503020000020004" pitchFamily="50" charset="-127"/>
              </a:rPr>
              <a:t>322,500</a:t>
            </a:r>
            <a:r>
              <a:rPr lang="ko-KR" altLang="en-US" sz="2300" b="1">
                <a:solidFill>
                  <a:srgbClr val="FFFFFF"/>
                </a:solidFill>
                <a:latin typeface="맑은 고딕" panose="020B0503020000020004" pitchFamily="50" charset="-127"/>
              </a:rPr>
              <a:t>원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29C5CD4-CE99-36A3-FAF1-788D510F8496}"/>
              </a:ext>
            </a:extLst>
          </p:cNvPr>
          <p:cNvSpPr txBox="1"/>
          <p:nvPr/>
        </p:nvSpPr>
        <p:spPr>
          <a:xfrm>
            <a:off x="6210300" y="6070600"/>
            <a:ext cx="247015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9FB3FF"/>
                </a:solidFill>
                <a:latin typeface="맑은 고딕" panose="020B0503020000020004" pitchFamily="50" charset="-127"/>
              </a:rPr>
              <a:t>종가 </a:t>
            </a:r>
            <a:r>
              <a:rPr lang="en-US" altLang="ko-KR" sz="1000">
                <a:solidFill>
                  <a:srgbClr val="9FB3FF"/>
                </a:solidFill>
                <a:latin typeface="맑은 고딕" panose="020B0503020000020004" pitchFamily="50" charset="-127"/>
              </a:rPr>
              <a:t>(2026-06-12)</a:t>
            </a:r>
            <a:endParaRPr lang="ko-KR" altLang="en-US" sz="1000">
              <a:solidFill>
                <a:srgbClr val="9FB3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A14C1EC-C6F4-F3B5-461F-7370ED1EB221}"/>
              </a:ext>
            </a:extLst>
          </p:cNvPr>
          <p:cNvSpPr txBox="1"/>
          <p:nvPr/>
        </p:nvSpPr>
        <p:spPr>
          <a:xfrm>
            <a:off x="8909050" y="5664200"/>
            <a:ext cx="2470150" cy="35394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300" b="1">
                <a:solidFill>
                  <a:srgbClr val="FFFFFF"/>
                </a:solidFill>
                <a:latin typeface="맑은 고딕" panose="020B0503020000020004" pitchFamily="50" charset="-127"/>
              </a:rPr>
              <a:t>약 </a:t>
            </a:r>
            <a:r>
              <a:rPr lang="en-US" altLang="ko-KR" sz="2300" b="1">
                <a:solidFill>
                  <a:srgbClr val="FFFFFF"/>
                </a:solidFill>
                <a:latin typeface="맑은 고딕" panose="020B0503020000020004" pitchFamily="50" charset="-127"/>
              </a:rPr>
              <a:t>1,885</a:t>
            </a:r>
            <a:r>
              <a:rPr lang="ko-KR" altLang="en-US" sz="2300" b="1">
                <a:solidFill>
                  <a:srgbClr val="FFFFFF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0F42B00-F977-7DBC-D22E-56695D3C4F7E}"/>
              </a:ext>
            </a:extLst>
          </p:cNvPr>
          <p:cNvSpPr txBox="1"/>
          <p:nvPr/>
        </p:nvSpPr>
        <p:spPr>
          <a:xfrm>
            <a:off x="8909050" y="6070600"/>
            <a:ext cx="247015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9FB3FF"/>
                </a:solidFill>
                <a:latin typeface="맑은 고딕" panose="020B0503020000020004" pitchFamily="50" charset="-127"/>
              </a:rPr>
              <a:t>시가총액</a:t>
            </a:r>
          </a:p>
        </p:txBody>
      </p:sp>
    </p:spTree>
    <p:extLst>
      <p:ext uri="{BB962C8B-B14F-4D97-AF65-F5344CB8AC3E}">
        <p14:creationId xmlns:p14="http://schemas.microsoft.com/office/powerpoint/2010/main" val="254563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C35BC31-7753-16C4-02C9-6F2BB2830A6E}"/>
              </a:ext>
            </a:extLst>
          </p:cNvPr>
          <p:cNvSpPr txBox="1"/>
          <p:nvPr/>
        </p:nvSpPr>
        <p:spPr>
          <a:xfrm>
            <a:off x="812800" y="584200"/>
            <a:ext cx="2362826" cy="161583"/>
          </a:xfrm>
          <a:prstGeom prst="rect">
            <a:avLst/>
          </a:prstGeom>
          <a:solidFill>
            <a:srgbClr val="1E2761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FFFFFF"/>
                </a:solidFill>
                <a:latin typeface="맑은 고딕" panose="020B0503020000020004" pitchFamily="50" charset="-127"/>
              </a:rPr>
              <a:t>HBM COMPETITIVE LANDSCAPE</a:t>
            </a:r>
            <a:endParaRPr lang="ko-KR" altLang="en-US" sz="105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0055BD-B03F-AAB6-5004-42AC86E11292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HBM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에서는 </a:t>
            </a:r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SK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하이닉스가 독주</a:t>
            </a:r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삼성은 </a:t>
            </a:r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HBM4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로 추격하는 단계다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546F9B-438E-51C5-7F54-C062C9C0A970}"/>
              </a:ext>
            </a:extLst>
          </p:cNvPr>
          <p:cNvSpPr txBox="1"/>
          <p:nvPr/>
        </p:nvSpPr>
        <p:spPr>
          <a:xfrm>
            <a:off x="812800" y="2006600"/>
            <a:ext cx="6604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HBM </a:t>
            </a:r>
            <a:r>
              <a:rPr lang="ko-KR" altLang="en-US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시장 점유율 </a:t>
            </a:r>
            <a:r>
              <a:rPr lang="en-US" altLang="ko-KR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추정</a:t>
            </a:r>
            <a:r>
              <a:rPr lang="en-US" altLang="ko-KR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, %)</a:t>
            </a:r>
            <a:endParaRPr lang="ko-KR" altLang="en-US" sz="1200" b="1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EBCECF-5FCA-0E67-2925-FC754FF6B768}"/>
              </a:ext>
            </a:extLst>
          </p:cNvPr>
          <p:cNvSpPr txBox="1"/>
          <p:nvPr/>
        </p:nvSpPr>
        <p:spPr>
          <a:xfrm>
            <a:off x="812800" y="2654300"/>
            <a:ext cx="16764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000">
                <a:solidFill>
                  <a:srgbClr val="15193B"/>
                </a:solidFill>
                <a:latin typeface="맑은 고딕" panose="020B0503020000020004" pitchFamily="50" charset="-127"/>
              </a:rPr>
              <a:t>SK</a:t>
            </a:r>
            <a:r>
              <a:rPr lang="ko-KR" altLang="en-US" sz="1000">
                <a:solidFill>
                  <a:srgbClr val="15193B"/>
                </a:solidFill>
                <a:latin typeface="맑은 고딕" panose="020B0503020000020004" pitchFamily="50" charset="-127"/>
              </a:rPr>
              <a:t>하이닉스</a:t>
            </a: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293CFAC0-760B-19B1-6CF1-47942ECEF99E}"/>
              </a:ext>
            </a:extLst>
          </p:cNvPr>
          <p:cNvSpPr/>
          <p:nvPr/>
        </p:nvSpPr>
        <p:spPr>
          <a:xfrm>
            <a:off x="2590800" y="2667000"/>
            <a:ext cx="3712028" cy="279400"/>
          </a:xfrm>
          <a:prstGeom prst="rect">
            <a:avLst/>
          </a:prstGeom>
          <a:solidFill>
            <a:srgbClr val="A9B2C3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5D76E0-5847-6B0F-8DB6-B36D5FD767AE}"/>
              </a:ext>
            </a:extLst>
          </p:cNvPr>
          <p:cNvSpPr txBox="1"/>
          <p:nvPr/>
        </p:nvSpPr>
        <p:spPr>
          <a:xfrm>
            <a:off x="6353628" y="2654300"/>
            <a:ext cx="584200" cy="1384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900" b="1">
                <a:solidFill>
                  <a:srgbClr val="15193B"/>
                </a:solidFill>
                <a:latin typeface="맑은 고딕" panose="020B0503020000020004" pitchFamily="50" charset="-127"/>
              </a:rPr>
              <a:t>62%</a:t>
            </a:r>
            <a:endParaRPr lang="ko-KR" altLang="en-US" sz="900" b="1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509442-001C-4608-9336-735BD9A008DC}"/>
              </a:ext>
            </a:extLst>
          </p:cNvPr>
          <p:cNvSpPr txBox="1"/>
          <p:nvPr/>
        </p:nvSpPr>
        <p:spPr>
          <a:xfrm>
            <a:off x="812800" y="3543300"/>
            <a:ext cx="16764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000">
                <a:solidFill>
                  <a:srgbClr val="15193B"/>
                </a:solidFill>
                <a:latin typeface="맑은 고딕" panose="020B0503020000020004" pitchFamily="50" charset="-127"/>
              </a:rPr>
              <a:t>마이크론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43C1204F-E7FE-4176-5E2F-567391CFFBA7}"/>
              </a:ext>
            </a:extLst>
          </p:cNvPr>
          <p:cNvSpPr/>
          <p:nvPr/>
        </p:nvSpPr>
        <p:spPr>
          <a:xfrm>
            <a:off x="2590800" y="3556000"/>
            <a:ext cx="1257300" cy="279400"/>
          </a:xfrm>
          <a:prstGeom prst="rect">
            <a:avLst/>
          </a:prstGeom>
          <a:solidFill>
            <a:srgbClr val="A9B2C3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95137D5-C6ED-DE14-726A-086792E00F89}"/>
              </a:ext>
            </a:extLst>
          </p:cNvPr>
          <p:cNvSpPr txBox="1"/>
          <p:nvPr/>
        </p:nvSpPr>
        <p:spPr>
          <a:xfrm>
            <a:off x="3898900" y="3543300"/>
            <a:ext cx="584200" cy="1384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900" b="1">
                <a:solidFill>
                  <a:srgbClr val="15193B"/>
                </a:solidFill>
                <a:latin typeface="맑은 고딕" panose="020B0503020000020004" pitchFamily="50" charset="-127"/>
              </a:rPr>
              <a:t>21%</a:t>
            </a:r>
            <a:endParaRPr lang="ko-KR" altLang="en-US" sz="900" b="1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10C28D-AAD1-FEBD-BE27-702ABE4C0A8D}"/>
              </a:ext>
            </a:extLst>
          </p:cNvPr>
          <p:cNvSpPr txBox="1"/>
          <p:nvPr/>
        </p:nvSpPr>
        <p:spPr>
          <a:xfrm>
            <a:off x="812800" y="4432300"/>
            <a:ext cx="16764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000">
                <a:solidFill>
                  <a:srgbClr val="15193B"/>
                </a:solidFill>
                <a:latin typeface="맑은 고딕" panose="020B0503020000020004" pitchFamily="50" charset="-127"/>
              </a:rPr>
              <a:t>삼성전자</a:t>
            </a: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D00494C5-0A2D-1145-415F-A6EEF83DE3C4}"/>
              </a:ext>
            </a:extLst>
          </p:cNvPr>
          <p:cNvSpPr/>
          <p:nvPr/>
        </p:nvSpPr>
        <p:spPr>
          <a:xfrm>
            <a:off x="2590800" y="4445000"/>
            <a:ext cx="1017814" cy="2794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3B8F4C6-A744-4F78-705D-79FFFF5B26B7}"/>
              </a:ext>
            </a:extLst>
          </p:cNvPr>
          <p:cNvSpPr txBox="1"/>
          <p:nvPr/>
        </p:nvSpPr>
        <p:spPr>
          <a:xfrm>
            <a:off x="3659414" y="4432300"/>
            <a:ext cx="584200" cy="1384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900" b="1">
                <a:solidFill>
                  <a:srgbClr val="15193B"/>
                </a:solidFill>
                <a:latin typeface="맑은 고딕" panose="020B0503020000020004" pitchFamily="50" charset="-127"/>
              </a:rPr>
              <a:t>17%</a:t>
            </a:r>
            <a:endParaRPr lang="ko-KR" altLang="en-US" sz="900" b="1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941392B5-AAED-E22E-3376-45588FE31DFF}"/>
              </a:ext>
            </a:extLst>
          </p:cNvPr>
          <p:cNvSpPr/>
          <p:nvPr/>
        </p:nvSpPr>
        <p:spPr>
          <a:xfrm>
            <a:off x="7772400" y="2235200"/>
            <a:ext cx="36068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A435AF9-45C6-8B24-FCBD-A3D2DC99D8F3}"/>
              </a:ext>
            </a:extLst>
          </p:cNvPr>
          <p:cNvSpPr txBox="1"/>
          <p:nvPr/>
        </p:nvSpPr>
        <p:spPr>
          <a:xfrm>
            <a:off x="7772400" y="23495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5C6470"/>
                </a:solidFill>
                <a:latin typeface="맑은 고딕" panose="020B0503020000020004" pitchFamily="50" charset="-127"/>
              </a:rPr>
              <a:t>HBM3E</a:t>
            </a:r>
            <a:endParaRPr lang="ko-KR" altLang="en-US" sz="2100" b="1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FF7FDDA-270E-884C-00A3-83A3DC9806E0}"/>
              </a:ext>
            </a:extLst>
          </p:cNvPr>
          <p:cNvSpPr txBox="1"/>
          <p:nvPr/>
        </p:nvSpPr>
        <p:spPr>
          <a:xfrm>
            <a:off x="7772400" y="27686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엔비디아向 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SK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사실상 독점</a:t>
            </a: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EA2106DE-9579-38BB-2913-EBF8095D5D00}"/>
              </a:ext>
            </a:extLst>
          </p:cNvPr>
          <p:cNvSpPr/>
          <p:nvPr/>
        </p:nvSpPr>
        <p:spPr>
          <a:xfrm>
            <a:off x="7772400" y="3124200"/>
            <a:ext cx="36068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FDFF4BC-5886-297C-DA2D-DB76BFC32599}"/>
              </a:ext>
            </a:extLst>
          </p:cNvPr>
          <p:cNvSpPr txBox="1"/>
          <p:nvPr/>
        </p:nvSpPr>
        <p:spPr>
          <a:xfrm>
            <a:off x="7772400" y="32385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1E2761"/>
                </a:solidFill>
                <a:latin typeface="맑은 고딕" panose="020B0503020000020004" pitchFamily="50" charset="-127"/>
              </a:rPr>
              <a:t>HBM4</a:t>
            </a:r>
            <a:endParaRPr lang="ko-KR" altLang="en-US" sz="2100" b="1">
              <a:solidFill>
                <a:srgbClr val="1E2761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286BB5D-077D-3180-C532-E96478A24E8B}"/>
              </a:ext>
            </a:extLst>
          </p:cNvPr>
          <p:cNvSpPr txBox="1"/>
          <p:nvPr/>
        </p:nvSpPr>
        <p:spPr>
          <a:xfrm>
            <a:off x="7772400" y="36576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삼성 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2026 Q1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본격 출하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B449090A-DF0B-9AB3-7E2D-EBE74F67DDD7}"/>
              </a:ext>
            </a:extLst>
          </p:cNvPr>
          <p:cNvSpPr/>
          <p:nvPr/>
        </p:nvSpPr>
        <p:spPr>
          <a:xfrm>
            <a:off x="7772400" y="4013200"/>
            <a:ext cx="36068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3095E79-5B89-93B4-8256-EE3848D45F2E}"/>
              </a:ext>
            </a:extLst>
          </p:cNvPr>
          <p:cNvSpPr txBox="1"/>
          <p:nvPr/>
        </p:nvSpPr>
        <p:spPr>
          <a:xfrm>
            <a:off x="7772400" y="41275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0E7C4A"/>
                </a:solidFill>
                <a:latin typeface="맑은 고딕" panose="020B0503020000020004" pitchFamily="50" charset="-127"/>
              </a:rPr>
              <a:t>3</a:t>
            </a:r>
            <a:r>
              <a:rPr lang="ko-KR" altLang="en-US" sz="2100" b="1">
                <a:solidFill>
                  <a:srgbClr val="0E7C4A"/>
                </a:solidFill>
                <a:latin typeface="맑은 고딕" panose="020B0503020000020004" pitchFamily="50" charset="-127"/>
              </a:rPr>
              <a:t>배</a:t>
            </a:r>
            <a:r>
              <a:rPr lang="en-US" altLang="ko-KR" sz="2100" b="1">
                <a:solidFill>
                  <a:srgbClr val="0E7C4A"/>
                </a:solidFill>
                <a:latin typeface="맑은 고딕" panose="020B0503020000020004" pitchFamily="50" charset="-127"/>
              </a:rPr>
              <a:t>+</a:t>
            </a:r>
            <a:endParaRPr lang="ko-KR" altLang="en-US" sz="2100" b="1">
              <a:solidFill>
                <a:srgbClr val="0E7C4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0052B2E-6203-235A-7C87-418D200A67AC}"/>
              </a:ext>
            </a:extLst>
          </p:cNvPr>
          <p:cNvSpPr txBox="1"/>
          <p:nvPr/>
        </p:nvSpPr>
        <p:spPr>
          <a:xfrm>
            <a:off x="7772400" y="45466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2026 HBM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매출 목표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(YoY)</a:t>
            </a:r>
            <a:endParaRPr lang="ko-KR" altLang="en-US" sz="100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16A3FF6-7EAB-1DD2-24C3-4E0E4BE44605}"/>
              </a:ext>
            </a:extLst>
          </p:cNvPr>
          <p:cNvSpPr txBox="1"/>
          <p:nvPr/>
        </p:nvSpPr>
        <p:spPr>
          <a:xfrm>
            <a:off x="812800" y="5207000"/>
            <a:ext cx="105664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엔비디아 차세대 가속기향 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HBM3E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는 사실상 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SK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하이닉스 독점 공급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삼성은 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HBM4(6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세대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) 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양산 진입으로 점유율 반전을 노린다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EA9DAC6-00F4-6F90-CCD2-8C7F2B064B34}"/>
              </a:ext>
            </a:extLst>
          </p:cNvPr>
          <p:cNvSpPr txBox="1"/>
          <p:nvPr/>
        </p:nvSpPr>
        <p:spPr>
          <a:xfrm>
            <a:off x="812800" y="5969000"/>
            <a:ext cx="105664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00">
                <a:solidFill>
                  <a:srgbClr val="5C6470"/>
                </a:solidFill>
                <a:latin typeface="맑은 고딕" panose="020B0503020000020004" pitchFamily="50" charset="-127"/>
              </a:rPr>
              <a:t>* 점유율은 증권가 추정치</a:t>
            </a:r>
            <a:r>
              <a:rPr lang="en-US" altLang="ko-KR" sz="900">
                <a:solidFill>
                  <a:srgbClr val="5C647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900">
                <a:solidFill>
                  <a:srgbClr val="5C6470"/>
                </a:solidFill>
                <a:latin typeface="맑은 고딕" panose="020B0503020000020004" pitchFamily="50" charset="-127"/>
              </a:rPr>
              <a:t>출처별 편차 존재</a:t>
            </a:r>
            <a:r>
              <a:rPr lang="en-US" altLang="ko-KR" sz="900">
                <a:solidFill>
                  <a:srgbClr val="5C6470"/>
                </a:solidFill>
                <a:latin typeface="맑은 고딕" panose="020B0503020000020004" pitchFamily="50" charset="-127"/>
              </a:rPr>
              <a:t>)</a:t>
            </a:r>
            <a:endParaRPr lang="ko-KR" altLang="en-US" sz="90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2112C3A9-D404-23E3-5CE3-968328E3D4B4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8281A45-E851-E06B-BE9E-DEA65B2D201C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삼성전자 뉴스룸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·IR,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다음금융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·Investing.com (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2026-06-14)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DE07339-12B5-4AC1-2388-7F7884B158F0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10 / 20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40064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43B455F-FF31-7600-592A-D11A796189A1}"/>
              </a:ext>
            </a:extLst>
          </p:cNvPr>
          <p:cNvSpPr txBox="1"/>
          <p:nvPr/>
        </p:nvSpPr>
        <p:spPr>
          <a:xfrm>
            <a:off x="812800" y="584200"/>
            <a:ext cx="1425070" cy="161583"/>
          </a:xfrm>
          <a:prstGeom prst="rect">
            <a:avLst/>
          </a:prstGeom>
          <a:solidFill>
            <a:srgbClr val="1E2761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FFFFFF"/>
                </a:solidFill>
                <a:latin typeface="맑은 고딕" panose="020B0503020000020004" pitchFamily="50" charset="-127"/>
              </a:rPr>
              <a:t>HBM4 ROADMAP</a:t>
            </a:r>
            <a:endParaRPr lang="ko-KR" altLang="en-US" sz="105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5AA070-6DD2-2A97-7740-64FB4300D0AD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HBM4 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양산 진입으로 </a:t>
            </a:r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AI 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메모리 주도권 탈환을 노린다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A30198FE-5451-7BDA-A9EA-685808CDAD47}"/>
              </a:ext>
            </a:extLst>
          </p:cNvPr>
          <p:cNvSpPr/>
          <p:nvPr/>
        </p:nvSpPr>
        <p:spPr>
          <a:xfrm>
            <a:off x="812800" y="2133600"/>
            <a:ext cx="3369733" cy="16764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AA003BCB-9409-496B-A644-3EE873784498}"/>
              </a:ext>
            </a:extLst>
          </p:cNvPr>
          <p:cNvSpPr/>
          <p:nvPr/>
        </p:nvSpPr>
        <p:spPr>
          <a:xfrm>
            <a:off x="812800" y="2133600"/>
            <a:ext cx="3369733" cy="508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D054F0-6F22-7E92-6666-BAC0C144774B}"/>
              </a:ext>
            </a:extLst>
          </p:cNvPr>
          <p:cNvSpPr txBox="1"/>
          <p:nvPr/>
        </p:nvSpPr>
        <p:spPr>
          <a:xfrm>
            <a:off x="1041400" y="2336800"/>
            <a:ext cx="29125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1E2761"/>
                </a:solidFill>
                <a:latin typeface="맑은 고딕" panose="020B0503020000020004" pitchFamily="50" charset="-127"/>
              </a:rPr>
              <a:t>2026 Q1</a:t>
            </a:r>
            <a:endParaRPr lang="ko-KR" altLang="en-US" sz="2200" b="1">
              <a:solidFill>
                <a:srgbClr val="1E2761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F28F62-90A0-8113-F5A6-DFA50B20FA20}"/>
              </a:ext>
            </a:extLst>
          </p:cNvPr>
          <p:cNvSpPr txBox="1"/>
          <p:nvPr/>
        </p:nvSpPr>
        <p:spPr>
          <a:xfrm>
            <a:off x="1041400" y="28194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50" b="1">
                <a:solidFill>
                  <a:srgbClr val="15193B"/>
                </a:solidFill>
                <a:latin typeface="맑은 고딕" panose="020B0503020000020004" pitchFamily="50" charset="-127"/>
              </a:rPr>
              <a:t>HBM4 </a:t>
            </a:r>
            <a:r>
              <a:rPr lang="ko-KR" altLang="en-US" sz="1250" b="1">
                <a:solidFill>
                  <a:srgbClr val="15193B"/>
                </a:solidFill>
                <a:latin typeface="맑은 고딕" panose="020B0503020000020004" pitchFamily="50" charset="-127"/>
              </a:rPr>
              <a:t>본격 출하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A85F278-4DC6-7C28-7712-17E1EB7B0F3F}"/>
              </a:ext>
            </a:extLst>
          </p:cNvPr>
          <p:cNvSpPr txBox="1"/>
          <p:nvPr/>
        </p:nvSpPr>
        <p:spPr>
          <a:xfrm>
            <a:off x="1041400" y="31242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1c D</a:t>
            </a:r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램 </a:t>
            </a:r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+ 4</a:t>
            </a:r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나노 베이스다이 적용</a:t>
            </a:r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엔비디아 차세대 가속기향 공급 노림</a:t>
            </a:r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B1712480-517C-D87A-2C7B-E73AC61FC4E0}"/>
              </a:ext>
            </a:extLst>
          </p:cNvPr>
          <p:cNvSpPr/>
          <p:nvPr/>
        </p:nvSpPr>
        <p:spPr>
          <a:xfrm>
            <a:off x="4411133" y="2133600"/>
            <a:ext cx="3369734" cy="16764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03F136CB-579C-3C9B-3A1F-665893EBD903}"/>
              </a:ext>
            </a:extLst>
          </p:cNvPr>
          <p:cNvSpPr/>
          <p:nvPr/>
        </p:nvSpPr>
        <p:spPr>
          <a:xfrm>
            <a:off x="4411133" y="2133600"/>
            <a:ext cx="3369734" cy="508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64D0FC-ADCE-9D69-0815-5E2ED74EF2CC}"/>
              </a:ext>
            </a:extLst>
          </p:cNvPr>
          <p:cNvSpPr txBox="1"/>
          <p:nvPr/>
        </p:nvSpPr>
        <p:spPr>
          <a:xfrm>
            <a:off x="4639733" y="2336800"/>
            <a:ext cx="29125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1E2761"/>
                </a:solidFill>
                <a:latin typeface="맑은 고딕" panose="020B0503020000020004" pitchFamily="50" charset="-127"/>
              </a:rPr>
              <a:t>11.7 Gbps</a:t>
            </a:r>
            <a:endParaRPr lang="ko-KR" altLang="en-US" sz="2200" b="1">
              <a:solidFill>
                <a:srgbClr val="1E2761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A8B4EC1-F144-961D-A4A4-7ADB1ACCD550}"/>
              </a:ext>
            </a:extLst>
          </p:cNvPr>
          <p:cNvSpPr txBox="1"/>
          <p:nvPr/>
        </p:nvSpPr>
        <p:spPr>
          <a:xfrm>
            <a:off x="4639733" y="28194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50" b="1">
                <a:solidFill>
                  <a:srgbClr val="15193B"/>
                </a:solidFill>
                <a:latin typeface="맑은 고딕" panose="020B0503020000020004" pitchFamily="50" charset="-127"/>
              </a:rPr>
              <a:t>HBM4 </a:t>
            </a:r>
            <a:r>
              <a:rPr lang="ko-KR" altLang="en-US" sz="1250" b="1">
                <a:solidFill>
                  <a:srgbClr val="15193B"/>
                </a:solidFill>
                <a:latin typeface="맑은 고딕" panose="020B0503020000020004" pitchFamily="50" charset="-127"/>
              </a:rPr>
              <a:t>동작 속도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B6FE2A6-1B37-5FD4-01CA-F9988ABFF323}"/>
              </a:ext>
            </a:extLst>
          </p:cNvPr>
          <p:cNvSpPr txBox="1"/>
          <p:nvPr/>
        </p:nvSpPr>
        <p:spPr>
          <a:xfrm>
            <a:off x="4639733" y="31242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HBM3E 9.6Gbps </a:t>
            </a:r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대비 </a:t>
            </a:r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+22%, JEDEC </a:t>
            </a:r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규격 대비 </a:t>
            </a:r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+37% </a:t>
            </a:r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빠른 속도</a:t>
            </a:r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3AA13E62-963C-4BEF-F649-A52065EDC847}"/>
              </a:ext>
            </a:extLst>
          </p:cNvPr>
          <p:cNvSpPr/>
          <p:nvPr/>
        </p:nvSpPr>
        <p:spPr>
          <a:xfrm>
            <a:off x="8009467" y="2133600"/>
            <a:ext cx="3369733" cy="16764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1AE65874-9F51-D63C-F034-D4EFA8960C37}"/>
              </a:ext>
            </a:extLst>
          </p:cNvPr>
          <p:cNvSpPr/>
          <p:nvPr/>
        </p:nvSpPr>
        <p:spPr>
          <a:xfrm>
            <a:off x="8009467" y="2133600"/>
            <a:ext cx="3369733" cy="508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24B888F-796C-06B6-8BFB-241B09C77F03}"/>
              </a:ext>
            </a:extLst>
          </p:cNvPr>
          <p:cNvSpPr txBox="1"/>
          <p:nvPr/>
        </p:nvSpPr>
        <p:spPr>
          <a:xfrm>
            <a:off x="8238067" y="2336800"/>
            <a:ext cx="29125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1E2761"/>
                </a:solidFill>
                <a:latin typeface="맑은 고딕" panose="020B0503020000020004" pitchFamily="50" charset="-127"/>
              </a:rPr>
              <a:t>2026 </a:t>
            </a:r>
            <a:r>
              <a:rPr lang="ko-KR" altLang="en-US" sz="2200" b="1">
                <a:solidFill>
                  <a:srgbClr val="1E2761"/>
                </a:solidFill>
                <a:latin typeface="맑은 고딕" panose="020B0503020000020004" pitchFamily="50" charset="-127"/>
              </a:rPr>
              <a:t>하반기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527535F-475E-259F-0509-EA097A42058D}"/>
              </a:ext>
            </a:extLst>
          </p:cNvPr>
          <p:cNvSpPr txBox="1"/>
          <p:nvPr/>
        </p:nvSpPr>
        <p:spPr>
          <a:xfrm>
            <a:off x="8238067" y="28194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50" b="1">
                <a:solidFill>
                  <a:srgbClr val="15193B"/>
                </a:solidFill>
                <a:latin typeface="맑은 고딕" panose="020B0503020000020004" pitchFamily="50" charset="-127"/>
              </a:rPr>
              <a:t>HBM4E </a:t>
            </a:r>
            <a:r>
              <a:rPr lang="ko-KR" altLang="en-US" sz="1250" b="1">
                <a:solidFill>
                  <a:srgbClr val="15193B"/>
                </a:solidFill>
                <a:latin typeface="맑은 고딕" panose="020B0503020000020004" pitchFamily="50" charset="-127"/>
              </a:rPr>
              <a:t>샘플 출하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3454B9F-BC52-7EA1-BED8-20EBBAAF5BC5}"/>
              </a:ext>
            </a:extLst>
          </p:cNvPr>
          <p:cNvSpPr txBox="1"/>
          <p:nvPr/>
        </p:nvSpPr>
        <p:spPr>
          <a:xfrm>
            <a:off x="8238067" y="31242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차세대 확장 로드맵으로 기술 리더십 격차 축소 추진</a:t>
            </a:r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63E67DA8-9695-6BDF-37AA-5BED128716F0}"/>
              </a:ext>
            </a:extLst>
          </p:cNvPr>
          <p:cNvSpPr/>
          <p:nvPr/>
        </p:nvSpPr>
        <p:spPr>
          <a:xfrm>
            <a:off x="812800" y="4140200"/>
            <a:ext cx="10566400" cy="1524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12205A6-CA51-44E7-5DDC-A4280C6F9D39}"/>
              </a:ext>
            </a:extLst>
          </p:cNvPr>
          <p:cNvSpPr txBox="1"/>
          <p:nvPr/>
        </p:nvSpPr>
        <p:spPr>
          <a:xfrm>
            <a:off x="812800" y="4343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50">
                <a:solidFill>
                  <a:srgbClr val="15193B"/>
                </a:solidFill>
                <a:latin typeface="맑은 고딕" panose="020B0503020000020004" pitchFamily="50" charset="-127"/>
              </a:rPr>
              <a:t>2026</a:t>
            </a:r>
            <a:r>
              <a:rPr lang="ko-KR" altLang="en-US" sz="1250">
                <a:solidFill>
                  <a:srgbClr val="15193B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1250">
                <a:solidFill>
                  <a:srgbClr val="15193B"/>
                </a:solidFill>
                <a:latin typeface="맑은 고딕" panose="020B0503020000020004" pitchFamily="50" charset="-127"/>
              </a:rPr>
              <a:t>HBM </a:t>
            </a:r>
            <a:r>
              <a:rPr lang="ko-KR" altLang="en-US" sz="1250">
                <a:solidFill>
                  <a:srgbClr val="15193B"/>
                </a:solidFill>
                <a:latin typeface="맑은 고딕" panose="020B0503020000020004" pitchFamily="50" charset="-127"/>
              </a:rPr>
              <a:t>매출은 전년 대비 </a:t>
            </a:r>
            <a:r>
              <a:rPr lang="en-US" altLang="ko-KR" sz="1250">
                <a:solidFill>
                  <a:srgbClr val="15193B"/>
                </a:solidFill>
                <a:latin typeface="맑은 고딕" panose="020B0503020000020004" pitchFamily="50" charset="-127"/>
              </a:rPr>
              <a:t>3</a:t>
            </a:r>
            <a:r>
              <a:rPr lang="ko-KR" altLang="en-US" sz="1250">
                <a:solidFill>
                  <a:srgbClr val="15193B"/>
                </a:solidFill>
                <a:latin typeface="맑은 고딕" panose="020B0503020000020004" pitchFamily="50" charset="-127"/>
              </a:rPr>
              <a:t>배 이상 확대가 목표다</a:t>
            </a:r>
            <a:r>
              <a:rPr lang="en-US" altLang="ko-KR" sz="1250">
                <a:solidFill>
                  <a:srgbClr val="15193B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250">
                <a:solidFill>
                  <a:srgbClr val="15193B"/>
                </a:solidFill>
                <a:latin typeface="맑은 고딕" panose="020B0503020000020004" pitchFamily="50" charset="-127"/>
              </a:rPr>
              <a:t>일부 추정으로는 매출 약 </a:t>
            </a:r>
            <a:r>
              <a:rPr lang="en-US" altLang="ko-KR" sz="1250">
                <a:solidFill>
                  <a:srgbClr val="15193B"/>
                </a:solidFill>
                <a:latin typeface="맑은 고딕" panose="020B0503020000020004" pitchFamily="50" charset="-127"/>
              </a:rPr>
              <a:t>24</a:t>
            </a:r>
            <a:r>
              <a:rPr lang="ko-KR" altLang="en-US" sz="1250">
                <a:solidFill>
                  <a:srgbClr val="15193B"/>
                </a:solidFill>
                <a:latin typeface="맑은 고딕" panose="020B0503020000020004" pitchFamily="50" charset="-127"/>
              </a:rPr>
              <a:t>조원</a:t>
            </a:r>
            <a:r>
              <a:rPr lang="en-US" altLang="ko-KR" sz="1250">
                <a:solidFill>
                  <a:srgbClr val="15193B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250">
                <a:solidFill>
                  <a:srgbClr val="15193B"/>
                </a:solidFill>
                <a:latin typeface="맑은 고딕" panose="020B0503020000020004" pitchFamily="50" charset="-127"/>
              </a:rPr>
              <a:t>출하 </a:t>
            </a:r>
            <a:r>
              <a:rPr lang="en-US" altLang="ko-KR" sz="1250">
                <a:solidFill>
                  <a:srgbClr val="15193B"/>
                </a:solidFill>
                <a:latin typeface="맑은 고딕" panose="020B0503020000020004" pitchFamily="50" charset="-127"/>
              </a:rPr>
              <a:t>112</a:t>
            </a:r>
            <a:r>
              <a:rPr lang="ko-KR" altLang="en-US" sz="1250">
                <a:solidFill>
                  <a:srgbClr val="15193B"/>
                </a:solidFill>
                <a:latin typeface="맑은 고딕" panose="020B0503020000020004" pitchFamily="50" charset="-127"/>
              </a:rPr>
              <a:t>억</a:t>
            </a:r>
            <a:r>
              <a:rPr lang="en-US" altLang="ko-KR" sz="1250">
                <a:solidFill>
                  <a:srgbClr val="15193B"/>
                </a:solidFill>
                <a:latin typeface="맑은 고딕" panose="020B0503020000020004" pitchFamily="50" charset="-127"/>
              </a:rPr>
              <a:t>Gb, </a:t>
            </a:r>
            <a:r>
              <a:rPr lang="ko-KR" altLang="en-US" sz="1250">
                <a:solidFill>
                  <a:srgbClr val="15193B"/>
                </a:solidFill>
                <a:latin typeface="맑은 고딕" panose="020B0503020000020004" pitchFamily="50" charset="-127"/>
              </a:rPr>
              <a:t>매출 점유율 약 </a:t>
            </a:r>
            <a:r>
              <a:rPr lang="en-US" altLang="ko-KR" sz="1250">
                <a:solidFill>
                  <a:srgbClr val="15193B"/>
                </a:solidFill>
                <a:latin typeface="맑은 고딕" panose="020B0503020000020004" pitchFamily="50" charset="-127"/>
              </a:rPr>
              <a:t>29% </a:t>
            </a:r>
            <a:r>
              <a:rPr lang="ko-KR" altLang="en-US" sz="1250">
                <a:solidFill>
                  <a:srgbClr val="15193B"/>
                </a:solidFill>
                <a:latin typeface="맑은 고딕" panose="020B0503020000020004" pitchFamily="50" charset="-127"/>
              </a:rPr>
              <a:t>수준이며</a:t>
            </a:r>
            <a:r>
              <a:rPr lang="en-US" altLang="ko-KR" sz="1250">
                <a:solidFill>
                  <a:srgbClr val="15193B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250">
                <a:solidFill>
                  <a:srgbClr val="15193B"/>
                </a:solidFill>
                <a:latin typeface="맑은 고딕" panose="020B0503020000020004" pitchFamily="50" charset="-127"/>
              </a:rPr>
              <a:t>이는 증권가 추정치다</a:t>
            </a:r>
            <a:r>
              <a:rPr lang="en-US" altLang="ko-KR" sz="1250">
                <a:solidFill>
                  <a:srgbClr val="15193B"/>
                </a:solidFill>
                <a:latin typeface="맑은 고딕" panose="020B0503020000020004" pitchFamily="50" charset="-127"/>
              </a:rPr>
              <a:t>.</a:t>
            </a:r>
            <a:endParaRPr lang="ko-KR" altLang="en-US" sz="125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D7AD0C1D-A92E-447D-3881-17F693ABA9BE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AA2B6E6-730B-A69B-4250-89E7171F01B0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삼성전자 뉴스룸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·IR,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다음금융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·Investing.com (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2026-06-14)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1A830FD-EB0F-5BE0-E473-4E1AEF161B4B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11 / 20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035517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7D92F3A-2741-E523-06BF-7FE215F717A9}"/>
              </a:ext>
            </a:extLst>
          </p:cNvPr>
          <p:cNvSpPr txBox="1"/>
          <p:nvPr/>
        </p:nvSpPr>
        <p:spPr>
          <a:xfrm>
            <a:off x="812800" y="584200"/>
            <a:ext cx="1380186" cy="161583"/>
          </a:xfrm>
          <a:prstGeom prst="rect">
            <a:avLst/>
          </a:prstGeom>
          <a:solidFill>
            <a:srgbClr val="1E2761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FFFFFF"/>
                </a:solidFill>
                <a:latin typeface="맑은 고딕" panose="020B0503020000020004" pitchFamily="50" charset="-127"/>
              </a:rPr>
              <a:t>FOUNDRY · 2NM</a:t>
            </a:r>
            <a:endParaRPr lang="ko-KR" altLang="en-US" sz="105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0B6DB24-649D-4F68-C57A-2DBFCDE3ADC2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나노 수율 개선과 엔비디아 수주로 파운드리 턴어라운드를 노린다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CFE2A3-1C58-9973-E934-92992FC9B53E}"/>
              </a:ext>
            </a:extLst>
          </p:cNvPr>
          <p:cNvSpPr txBox="1"/>
          <p:nvPr/>
        </p:nvSpPr>
        <p:spPr>
          <a:xfrm>
            <a:off x="812800" y="2057400"/>
            <a:ext cx="5080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SF2(2</a:t>
            </a:r>
            <a:r>
              <a:rPr lang="ko-KR" altLang="en-US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나노</a:t>
            </a:r>
            <a:r>
              <a:rPr lang="en-US" altLang="ko-KR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) </a:t>
            </a:r>
            <a:r>
              <a:rPr lang="ko-KR" altLang="en-US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수율 개선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C317AE70-1B1C-29E1-B60B-B5218B21FFB3}"/>
              </a:ext>
            </a:extLst>
          </p:cNvPr>
          <p:cNvSpPr/>
          <p:nvPr/>
        </p:nvSpPr>
        <p:spPr>
          <a:xfrm>
            <a:off x="812800" y="2489200"/>
            <a:ext cx="4572000" cy="7112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B657D70C-6675-DFF9-1900-781DBC39602C}"/>
              </a:ext>
            </a:extLst>
          </p:cNvPr>
          <p:cNvSpPr/>
          <p:nvPr/>
        </p:nvSpPr>
        <p:spPr>
          <a:xfrm>
            <a:off x="812800" y="2489200"/>
            <a:ext cx="1143000" cy="711200"/>
          </a:xfrm>
          <a:prstGeom prst="rect">
            <a:avLst/>
          </a:prstGeom>
          <a:solidFill>
            <a:srgbClr val="A9B2C3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B690036-A0D5-BFA0-F34A-5483A0420D67}"/>
              </a:ext>
            </a:extLst>
          </p:cNvPr>
          <p:cNvSpPr txBox="1"/>
          <p:nvPr/>
        </p:nvSpPr>
        <p:spPr>
          <a:xfrm>
            <a:off x="990600" y="2489200"/>
            <a:ext cx="1524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 b="1">
                <a:solidFill>
                  <a:srgbClr val="15193B"/>
                </a:solidFill>
                <a:latin typeface="맑은 고딕" panose="020B0503020000020004" pitchFamily="50" charset="-127"/>
              </a:rPr>
              <a:t>2025</a:t>
            </a:r>
            <a:r>
              <a:rPr lang="ko-KR" altLang="en-US" sz="1100" b="1">
                <a:solidFill>
                  <a:srgbClr val="15193B"/>
                </a:solidFill>
                <a:latin typeface="맑은 고딕" panose="020B0503020000020004" pitchFamily="50" charset="-127"/>
              </a:rPr>
              <a:t>년 말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8E16A71-587D-5F60-7A8F-D075A4E1D3C8}"/>
              </a:ext>
            </a:extLst>
          </p:cNvPr>
          <p:cNvSpPr txBox="1"/>
          <p:nvPr/>
        </p:nvSpPr>
        <p:spPr>
          <a:xfrm>
            <a:off x="3987800" y="2489200"/>
            <a:ext cx="1219200" cy="2769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b="1">
                <a:solidFill>
                  <a:srgbClr val="15193B"/>
                </a:solidFill>
                <a:latin typeface="맑은 고딕" panose="020B0503020000020004" pitchFamily="50" charset="-127"/>
              </a:rPr>
              <a:t>20~30%</a:t>
            </a:r>
            <a:endParaRPr lang="ko-KR" altLang="en-US" b="1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6DFF24D2-C9E3-0A64-0CB9-A2F58646100E}"/>
              </a:ext>
            </a:extLst>
          </p:cNvPr>
          <p:cNvSpPr/>
          <p:nvPr/>
        </p:nvSpPr>
        <p:spPr>
          <a:xfrm>
            <a:off x="812800" y="3479800"/>
            <a:ext cx="4572000" cy="7112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561F2129-87DB-012B-1D73-44C5A14B2611}"/>
              </a:ext>
            </a:extLst>
          </p:cNvPr>
          <p:cNvSpPr/>
          <p:nvPr/>
        </p:nvSpPr>
        <p:spPr>
          <a:xfrm>
            <a:off x="812800" y="3479800"/>
            <a:ext cx="2628900" cy="7112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8FE0FBC-9E18-3231-1D31-4578CAB5A897}"/>
              </a:ext>
            </a:extLst>
          </p:cNvPr>
          <p:cNvSpPr txBox="1"/>
          <p:nvPr/>
        </p:nvSpPr>
        <p:spPr>
          <a:xfrm>
            <a:off x="990600" y="3479800"/>
            <a:ext cx="1524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 b="1">
                <a:solidFill>
                  <a:srgbClr val="FFFFFF"/>
                </a:solidFill>
                <a:latin typeface="맑은 고딕" panose="020B0503020000020004" pitchFamily="50" charset="-127"/>
              </a:rPr>
              <a:t>현재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4F399E7-7B56-5D21-6C67-F6DC987A65E1}"/>
              </a:ext>
            </a:extLst>
          </p:cNvPr>
          <p:cNvSpPr txBox="1"/>
          <p:nvPr/>
        </p:nvSpPr>
        <p:spPr>
          <a:xfrm>
            <a:off x="3987800" y="3479800"/>
            <a:ext cx="1219200" cy="2769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b="1">
                <a:solidFill>
                  <a:srgbClr val="15193B"/>
                </a:solidFill>
                <a:latin typeface="맑은 고딕" panose="020B0503020000020004" pitchFamily="50" charset="-127"/>
              </a:rPr>
              <a:t>55~60%</a:t>
            </a:r>
            <a:endParaRPr lang="ko-KR" altLang="en-US" b="1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BA179C4-4E1F-7A13-CF75-95C102F2949D}"/>
              </a:ext>
            </a:extLst>
          </p:cNvPr>
          <p:cNvSpPr txBox="1"/>
          <p:nvPr/>
        </p:nvSpPr>
        <p:spPr>
          <a:xfrm>
            <a:off x="6019800" y="2133600"/>
            <a:ext cx="5359400" cy="20005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300" b="1">
                <a:solidFill>
                  <a:srgbClr val="15193B"/>
                </a:solidFill>
                <a:latin typeface="맑은 고딕" panose="020B0503020000020004" pitchFamily="50" charset="-127"/>
              </a:rPr>
              <a:t>턴어라운드 동인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A97C7EE8-362B-A159-E9EB-2D4A46434776}"/>
              </a:ext>
            </a:extLst>
          </p:cNvPr>
          <p:cNvSpPr/>
          <p:nvPr/>
        </p:nvSpPr>
        <p:spPr>
          <a:xfrm>
            <a:off x="6019800" y="2565400"/>
            <a:ext cx="88900" cy="889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ACFE2D3-B604-9664-04E2-E9936BDBB707}"/>
              </a:ext>
            </a:extLst>
          </p:cNvPr>
          <p:cNvSpPr txBox="1"/>
          <p:nvPr/>
        </p:nvSpPr>
        <p:spPr>
          <a:xfrm>
            <a:off x="6223000" y="2514600"/>
            <a:ext cx="51562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엔비디아 추론칩을 삼성 파운드리 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4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나노 공정에서 양산 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(GTC 2026 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확인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).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3AE6E363-1E09-D6FD-B6DE-0CEC33036AFD}"/>
              </a:ext>
            </a:extLst>
          </p:cNvPr>
          <p:cNvSpPr/>
          <p:nvPr/>
        </p:nvSpPr>
        <p:spPr>
          <a:xfrm>
            <a:off x="6019800" y="3225800"/>
            <a:ext cx="88900" cy="889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AD2668A-7CC7-9B0A-C357-91C80D0B24B9}"/>
              </a:ext>
            </a:extLst>
          </p:cNvPr>
          <p:cNvSpPr txBox="1"/>
          <p:nvPr/>
        </p:nvSpPr>
        <p:spPr>
          <a:xfrm>
            <a:off x="6223000" y="3175000"/>
            <a:ext cx="51562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4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나노 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HBM 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베이스다이 출하 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— HBM+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파운드리 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AI 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동맹 확장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035999D6-C1F0-C5F1-C203-EA30C4AE3E51}"/>
              </a:ext>
            </a:extLst>
          </p:cNvPr>
          <p:cNvSpPr/>
          <p:nvPr/>
        </p:nvSpPr>
        <p:spPr>
          <a:xfrm>
            <a:off x="6019800" y="3886200"/>
            <a:ext cx="88900" cy="889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44303CD-F942-7242-7DEF-D639F235E3D6}"/>
              </a:ext>
            </a:extLst>
          </p:cNvPr>
          <p:cNvSpPr txBox="1"/>
          <p:nvPr/>
        </p:nvSpPr>
        <p:spPr>
          <a:xfrm>
            <a:off x="6223000" y="3835400"/>
            <a:ext cx="51562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2026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나노 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세대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모바일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) + 4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나노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메모리용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) 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양산 계획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C54EDFF9-3995-BCD4-E4CD-9EB753A82D31}"/>
              </a:ext>
            </a:extLst>
          </p:cNvPr>
          <p:cNvSpPr/>
          <p:nvPr/>
        </p:nvSpPr>
        <p:spPr>
          <a:xfrm>
            <a:off x="6019800" y="4546600"/>
            <a:ext cx="88900" cy="889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0E34A6E-AEF4-ACCC-D180-6FAF3B4E8803}"/>
              </a:ext>
            </a:extLst>
          </p:cNvPr>
          <p:cNvSpPr txBox="1"/>
          <p:nvPr/>
        </p:nvSpPr>
        <p:spPr>
          <a:xfrm>
            <a:off x="6223000" y="4495800"/>
            <a:ext cx="51562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단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, TSMC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와의 격차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가동률 안정화 전까지 적자 부담은 지속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B2789703-5BBA-FEF0-00E3-B7D0193B7091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134BBA6-23FC-5BB4-F652-37279F268939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삼성전자 뉴스룸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·IR,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다음금융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·Investing.com (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2026-06-14)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63A7A7E-7C62-8F2C-2DE9-5843F9B322A5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12 / 20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22192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DB83D71-5E8A-833A-9BDB-3F3251CC4589}"/>
              </a:ext>
            </a:extLst>
          </p:cNvPr>
          <p:cNvSpPr txBox="1"/>
          <p:nvPr/>
        </p:nvSpPr>
        <p:spPr>
          <a:xfrm>
            <a:off x="812800" y="584200"/>
            <a:ext cx="1142942" cy="161583"/>
          </a:xfrm>
          <a:prstGeom prst="rect">
            <a:avLst/>
          </a:prstGeom>
          <a:solidFill>
            <a:srgbClr val="1E2761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FFFFFF"/>
                </a:solidFill>
                <a:latin typeface="맑은 고딕" panose="020B0503020000020004" pitchFamily="50" charset="-127"/>
              </a:rPr>
              <a:t>DEVICES · DX</a:t>
            </a:r>
            <a:endParaRPr lang="ko-KR" altLang="en-US" sz="105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40BDE8-2999-2A3E-CC55-93EFD0ED2A4F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MX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는 두 자릿수 이익률</a:t>
            </a:r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, VD·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가전은 흑자 전환으로 체질을 개선한다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EB79F68E-16BE-0EAC-756A-7AE6A52E9348}"/>
              </a:ext>
            </a:extLst>
          </p:cNvPr>
          <p:cNvSpPr/>
          <p:nvPr/>
        </p:nvSpPr>
        <p:spPr>
          <a:xfrm>
            <a:off x="812800" y="2133600"/>
            <a:ext cx="3369733" cy="19050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95113EF6-8122-2766-EB25-9FC10DE7AE84}"/>
              </a:ext>
            </a:extLst>
          </p:cNvPr>
          <p:cNvSpPr/>
          <p:nvPr/>
        </p:nvSpPr>
        <p:spPr>
          <a:xfrm>
            <a:off x="812800" y="2133600"/>
            <a:ext cx="3369733" cy="508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563D66-3C5A-2393-D4CE-C96712537AFB}"/>
              </a:ext>
            </a:extLst>
          </p:cNvPr>
          <p:cNvSpPr txBox="1"/>
          <p:nvPr/>
        </p:nvSpPr>
        <p:spPr>
          <a:xfrm>
            <a:off x="1041400" y="2336800"/>
            <a:ext cx="29125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1E2761"/>
                </a:solidFill>
                <a:latin typeface="맑은 고딕" panose="020B0503020000020004" pitchFamily="50" charset="-127"/>
              </a:rPr>
              <a:t>MX</a:t>
            </a:r>
            <a:endParaRPr lang="ko-KR" altLang="en-US" sz="2200" b="1">
              <a:solidFill>
                <a:srgbClr val="1E2761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D61627-F955-AB52-B7B4-DBC2F8F8ACA0}"/>
              </a:ext>
            </a:extLst>
          </p:cNvPr>
          <p:cNvSpPr txBox="1"/>
          <p:nvPr/>
        </p:nvSpPr>
        <p:spPr>
          <a:xfrm>
            <a:off x="1041400" y="28194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15193B"/>
                </a:solidFill>
                <a:latin typeface="맑은 고딕" panose="020B0503020000020004" pitchFamily="50" charset="-127"/>
              </a:rPr>
              <a:t>갤럭시 모바일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699991-6A05-E9FC-ADC9-1057C01551B6}"/>
              </a:ext>
            </a:extLst>
          </p:cNvPr>
          <p:cNvSpPr txBox="1"/>
          <p:nvPr/>
        </p:nvSpPr>
        <p:spPr>
          <a:xfrm>
            <a:off x="1041400" y="31242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2025</a:t>
            </a:r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년 연간 두 자릿수 이익률 달성</a:t>
            </a:r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플래그십</a:t>
            </a:r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(S25 </a:t>
            </a:r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세대</a:t>
            </a:r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) + </a:t>
            </a:r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폴더블</a:t>
            </a:r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태블릿</a:t>
            </a:r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웨어러블</a:t>
            </a:r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3BA6635B-73B6-60F7-D0A0-38C261040EBA}"/>
              </a:ext>
            </a:extLst>
          </p:cNvPr>
          <p:cNvSpPr/>
          <p:nvPr/>
        </p:nvSpPr>
        <p:spPr>
          <a:xfrm>
            <a:off x="4411133" y="2133600"/>
            <a:ext cx="3369734" cy="19050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4ACB238B-4935-FE11-80B9-86EB7DDB1799}"/>
              </a:ext>
            </a:extLst>
          </p:cNvPr>
          <p:cNvSpPr/>
          <p:nvPr/>
        </p:nvSpPr>
        <p:spPr>
          <a:xfrm>
            <a:off x="4411133" y="2133600"/>
            <a:ext cx="3369734" cy="508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0B756B5-1C7F-5038-C867-4F398227AF5F}"/>
              </a:ext>
            </a:extLst>
          </p:cNvPr>
          <p:cNvSpPr txBox="1"/>
          <p:nvPr/>
        </p:nvSpPr>
        <p:spPr>
          <a:xfrm>
            <a:off x="4639733" y="2336800"/>
            <a:ext cx="29125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1E2761"/>
                </a:solidFill>
                <a:latin typeface="맑은 고딕" panose="020B0503020000020004" pitchFamily="50" charset="-127"/>
              </a:rPr>
              <a:t>VD·DA</a:t>
            </a:r>
            <a:endParaRPr lang="ko-KR" altLang="en-US" sz="2200" b="1">
              <a:solidFill>
                <a:srgbClr val="1E2761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3451745-35C5-1A36-9CB4-913880D93F10}"/>
              </a:ext>
            </a:extLst>
          </p:cNvPr>
          <p:cNvSpPr txBox="1"/>
          <p:nvPr/>
        </p:nvSpPr>
        <p:spPr>
          <a:xfrm>
            <a:off x="4639733" y="28194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15193B"/>
                </a:solidFill>
                <a:latin typeface="맑은 고딕" panose="020B0503020000020004" pitchFamily="50" charset="-127"/>
              </a:rPr>
              <a:t>영상</a:t>
            </a:r>
            <a:r>
              <a:rPr lang="en-US" altLang="ko-KR" sz="1250" b="1">
                <a:solidFill>
                  <a:srgbClr val="15193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50" b="1">
                <a:solidFill>
                  <a:srgbClr val="15193B"/>
                </a:solidFill>
                <a:latin typeface="맑은 고딕" panose="020B0503020000020004" pitchFamily="50" charset="-127"/>
              </a:rPr>
              <a:t>생활가전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49BE4F7-0EEC-F4D4-076A-8178470F288D}"/>
              </a:ext>
            </a:extLst>
          </p:cNvPr>
          <p:cNvSpPr txBox="1"/>
          <p:nvPr/>
        </p:nvSpPr>
        <p:spPr>
          <a:xfrm>
            <a:off x="4639733" y="31242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Q4 </a:t>
            </a:r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영업적자</a:t>
            </a:r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(0.6</a:t>
            </a:r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조</a:t>
            </a:r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)</a:t>
            </a:r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에서 </a:t>
            </a:r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2026 Q1 </a:t>
            </a:r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흑자 전환</a:t>
            </a:r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패널</a:t>
            </a:r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원가 부담 완화</a:t>
            </a:r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060CFE7B-3975-BCBA-7F9F-114E87CC0FEF}"/>
              </a:ext>
            </a:extLst>
          </p:cNvPr>
          <p:cNvSpPr/>
          <p:nvPr/>
        </p:nvSpPr>
        <p:spPr>
          <a:xfrm>
            <a:off x="8009467" y="2133600"/>
            <a:ext cx="3369733" cy="19050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7C2D8E2C-61A9-6DEE-659F-E4CD9DED3920}"/>
              </a:ext>
            </a:extLst>
          </p:cNvPr>
          <p:cNvSpPr/>
          <p:nvPr/>
        </p:nvSpPr>
        <p:spPr>
          <a:xfrm>
            <a:off x="8009467" y="2133600"/>
            <a:ext cx="3369733" cy="508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EF38999-C05C-183E-BDD1-30644843BA79}"/>
              </a:ext>
            </a:extLst>
          </p:cNvPr>
          <p:cNvSpPr txBox="1"/>
          <p:nvPr/>
        </p:nvSpPr>
        <p:spPr>
          <a:xfrm>
            <a:off x="8238067" y="2336800"/>
            <a:ext cx="2912533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1E2761"/>
                </a:solidFill>
                <a:latin typeface="맑은 고딕" panose="020B0503020000020004" pitchFamily="50" charset="-127"/>
              </a:rPr>
              <a:t>Harman</a:t>
            </a:r>
            <a:endParaRPr lang="ko-KR" altLang="en-US" sz="2200" b="1">
              <a:solidFill>
                <a:srgbClr val="1E2761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F2809A9-C250-4D08-315F-054FC7856754}"/>
              </a:ext>
            </a:extLst>
          </p:cNvPr>
          <p:cNvSpPr txBox="1"/>
          <p:nvPr/>
        </p:nvSpPr>
        <p:spPr>
          <a:xfrm>
            <a:off x="8238067" y="28194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15193B"/>
                </a:solidFill>
                <a:latin typeface="맑은 고딕" panose="020B0503020000020004" pitchFamily="50" charset="-127"/>
              </a:rPr>
              <a:t>전장</a:t>
            </a:r>
            <a:r>
              <a:rPr lang="en-US" altLang="ko-KR" sz="1250" b="1">
                <a:solidFill>
                  <a:srgbClr val="15193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50" b="1">
                <a:solidFill>
                  <a:srgbClr val="15193B"/>
                </a:solidFill>
                <a:latin typeface="맑은 고딕" panose="020B0503020000020004" pitchFamily="50" charset="-127"/>
              </a:rPr>
              <a:t>오디오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D2307B0-2D03-1EEF-5E3D-0DCC0990659C}"/>
              </a:ext>
            </a:extLst>
          </p:cNvPr>
          <p:cNvSpPr txBox="1"/>
          <p:nvPr/>
        </p:nvSpPr>
        <p:spPr>
          <a:xfrm>
            <a:off x="8238067" y="31242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유럽 전장 공급 확대 </a:t>
            </a:r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+ </a:t>
            </a:r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오디오 성수기</a:t>
            </a:r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포터블</a:t>
            </a:r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·TWS </a:t>
            </a:r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신제품</a:t>
            </a:r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).</a:t>
            </a:r>
            <a:endParaRPr lang="ko-KR" altLang="en-US" sz="10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DDAC29A-A0DC-4BCF-8FB3-AEA09B4B0864}"/>
              </a:ext>
            </a:extLst>
          </p:cNvPr>
          <p:cNvSpPr txBox="1"/>
          <p:nvPr/>
        </p:nvSpPr>
        <p:spPr>
          <a:xfrm>
            <a:off x="812800" y="4368800"/>
            <a:ext cx="105664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>
                <a:solidFill>
                  <a:srgbClr val="5C6470"/>
                </a:solidFill>
                <a:latin typeface="맑은 고딕" panose="020B0503020000020004" pitchFamily="50" charset="-127"/>
              </a:rPr>
              <a:t>신모델 출시 효과의 분기 변동성은 존재하나</a:t>
            </a:r>
            <a:r>
              <a:rPr lang="en-US" altLang="ko-KR" sz="1200">
                <a:solidFill>
                  <a:srgbClr val="5C6470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200">
                <a:solidFill>
                  <a:srgbClr val="5C6470"/>
                </a:solidFill>
                <a:latin typeface="맑은 고딕" panose="020B0503020000020004" pitchFamily="50" charset="-127"/>
              </a:rPr>
              <a:t>프리미엄 믹스 강화로 수익성 기반은 개선되고 있다</a:t>
            </a:r>
            <a:r>
              <a:rPr lang="en-US" altLang="ko-KR" sz="1200">
                <a:solidFill>
                  <a:srgbClr val="5C6470"/>
                </a:solidFill>
                <a:latin typeface="맑은 고딕" panose="020B0503020000020004" pitchFamily="50" charset="-127"/>
              </a:rPr>
              <a:t>.</a:t>
            </a:r>
            <a:endParaRPr lang="ko-KR" altLang="en-US" sz="120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7433952C-8320-F8D3-857D-8D18B13A79C6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6DE340E-A5E6-D101-AC21-67CF6343C711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삼성전자 뉴스룸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·IR,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다음금융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·Investing.com (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2026-06-14)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E129493-7345-D56B-E57A-B2BFED643372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13 / 20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326553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3EFF6E2-7135-6E63-3663-19706990B352}"/>
              </a:ext>
            </a:extLst>
          </p:cNvPr>
          <p:cNvSpPr txBox="1"/>
          <p:nvPr/>
        </p:nvSpPr>
        <p:spPr>
          <a:xfrm>
            <a:off x="812800" y="584200"/>
            <a:ext cx="1703993" cy="161583"/>
          </a:xfrm>
          <a:prstGeom prst="rect">
            <a:avLst/>
          </a:prstGeom>
          <a:solidFill>
            <a:srgbClr val="1E2761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FFFFFF"/>
                </a:solidFill>
                <a:latin typeface="맑은 고딕" panose="020B0503020000020004" pitchFamily="50" charset="-127"/>
              </a:rPr>
              <a:t>STOCK &amp; VALUATION</a:t>
            </a:r>
            <a:endParaRPr lang="ko-KR" altLang="en-US" sz="105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4B06466-908C-EFBD-B529-0F5A342404E6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메모리 호황을 선반영해 주가는 </a:t>
            </a:r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년 새 저점 대비 </a:t>
            </a:r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5.7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배 상승했다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4655BF-05A6-8225-1719-02B4C5EB7453}"/>
              </a:ext>
            </a:extLst>
          </p:cNvPr>
          <p:cNvSpPr txBox="1"/>
          <p:nvPr/>
        </p:nvSpPr>
        <p:spPr>
          <a:xfrm>
            <a:off x="812800" y="2082800"/>
            <a:ext cx="6604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52</a:t>
            </a:r>
            <a:r>
              <a:rPr lang="ko-KR" altLang="en-US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주 주가 레인지 </a:t>
            </a:r>
            <a:r>
              <a:rPr lang="en-US" altLang="ko-KR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원</a:t>
            </a:r>
            <a:r>
              <a:rPr lang="en-US" altLang="ko-KR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)</a:t>
            </a:r>
            <a:endParaRPr lang="ko-KR" altLang="en-US" sz="1200" b="1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C9747C60-0062-995A-9856-D52231D20040}"/>
              </a:ext>
            </a:extLst>
          </p:cNvPr>
          <p:cNvSpPr/>
          <p:nvPr/>
        </p:nvSpPr>
        <p:spPr>
          <a:xfrm>
            <a:off x="812800" y="2717800"/>
            <a:ext cx="6604000" cy="1270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DB3B116E-05B7-1988-B7E5-855257FD17BB}"/>
              </a:ext>
            </a:extLst>
          </p:cNvPr>
          <p:cNvSpPr/>
          <p:nvPr/>
        </p:nvSpPr>
        <p:spPr>
          <a:xfrm>
            <a:off x="812800" y="2717800"/>
            <a:ext cx="5602116" cy="127000"/>
          </a:xfrm>
          <a:prstGeom prst="rect">
            <a:avLst/>
          </a:prstGeom>
          <a:solidFill>
            <a:srgbClr val="CADC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CD51B088-2DB2-F757-C102-C8D1E7B5FB30}"/>
              </a:ext>
            </a:extLst>
          </p:cNvPr>
          <p:cNvSpPr/>
          <p:nvPr/>
        </p:nvSpPr>
        <p:spPr>
          <a:xfrm>
            <a:off x="6389516" y="2616200"/>
            <a:ext cx="50800" cy="3302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0C65BB1-83B5-E2C2-ECF2-044F0AC2F0D1}"/>
              </a:ext>
            </a:extLst>
          </p:cNvPr>
          <p:cNvSpPr txBox="1"/>
          <p:nvPr/>
        </p:nvSpPr>
        <p:spPr>
          <a:xfrm>
            <a:off x="812800" y="2971800"/>
            <a:ext cx="2032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저점 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56,900</a:t>
            </a:r>
            <a:endParaRPr lang="ko-KR" altLang="en-US" sz="100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33339D7-0ADF-1A1C-3251-318A828E59C8}"/>
              </a:ext>
            </a:extLst>
          </p:cNvPr>
          <p:cNvSpPr txBox="1"/>
          <p:nvPr/>
        </p:nvSpPr>
        <p:spPr>
          <a:xfrm>
            <a:off x="5384800" y="2971800"/>
            <a:ext cx="2032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pPr algn="r"/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고점 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370,000</a:t>
            </a:r>
            <a:endParaRPr lang="ko-KR" altLang="en-US" sz="100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D57EAA6-20C3-B01E-0816-035A9831DB51}"/>
              </a:ext>
            </a:extLst>
          </p:cNvPr>
          <p:cNvSpPr txBox="1"/>
          <p:nvPr/>
        </p:nvSpPr>
        <p:spPr>
          <a:xfrm>
            <a:off x="5398916" y="2336800"/>
            <a:ext cx="20320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pPr algn="ctr"/>
            <a:r>
              <a:rPr lang="ko-KR" altLang="en-US" sz="1100" b="1">
                <a:solidFill>
                  <a:srgbClr val="1E2761"/>
                </a:solidFill>
                <a:latin typeface="맑은 고딕" panose="020B0503020000020004" pitchFamily="50" charset="-127"/>
              </a:rPr>
              <a:t>현재 </a:t>
            </a:r>
            <a:r>
              <a:rPr lang="en-US" altLang="ko-KR" sz="1100" b="1">
                <a:solidFill>
                  <a:srgbClr val="1E2761"/>
                </a:solidFill>
                <a:latin typeface="맑은 고딕" panose="020B0503020000020004" pitchFamily="50" charset="-127"/>
              </a:rPr>
              <a:t>322,500</a:t>
            </a:r>
            <a:endParaRPr lang="ko-KR" altLang="en-US" sz="1100" b="1">
              <a:solidFill>
                <a:srgbClr val="1E2761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1F47BCD-071B-0512-9EF1-1340DE12DFC6}"/>
              </a:ext>
            </a:extLst>
          </p:cNvPr>
          <p:cNvSpPr txBox="1"/>
          <p:nvPr/>
        </p:nvSpPr>
        <p:spPr>
          <a:xfrm>
            <a:off x="812800" y="3556000"/>
            <a:ext cx="6604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52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주 저점 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56,900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원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(2025-06-16) →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고점 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370,000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원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(2026-06-02).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메모리 슈퍼사이클 랠리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08E6FD36-A8B8-1BF1-E511-16E2B925E7CA}"/>
              </a:ext>
            </a:extLst>
          </p:cNvPr>
          <p:cNvSpPr/>
          <p:nvPr/>
        </p:nvSpPr>
        <p:spPr>
          <a:xfrm>
            <a:off x="7772400" y="2133600"/>
            <a:ext cx="36068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E2E3B28-6E35-F3BB-5B85-B6B50D39AE1E}"/>
              </a:ext>
            </a:extLst>
          </p:cNvPr>
          <p:cNvSpPr txBox="1"/>
          <p:nvPr/>
        </p:nvSpPr>
        <p:spPr>
          <a:xfrm>
            <a:off x="7772400" y="22479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1E2761"/>
                </a:solidFill>
                <a:latin typeface="맑은 고딕" panose="020B0503020000020004" pitchFamily="50" charset="-127"/>
              </a:rPr>
              <a:t>322,500</a:t>
            </a:r>
            <a:r>
              <a:rPr lang="ko-KR" altLang="en-US" sz="2100" b="1">
                <a:solidFill>
                  <a:srgbClr val="1E2761"/>
                </a:solidFill>
                <a:latin typeface="맑은 고딕" panose="020B0503020000020004" pitchFamily="50" charset="-127"/>
              </a:rPr>
              <a:t>원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BB00943-0CA1-F450-AE56-BB2CBEB3D0DD}"/>
              </a:ext>
            </a:extLst>
          </p:cNvPr>
          <p:cNvSpPr txBox="1"/>
          <p:nvPr/>
        </p:nvSpPr>
        <p:spPr>
          <a:xfrm>
            <a:off x="7772400" y="26670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종가 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(2026-06-12)</a:t>
            </a:r>
            <a:endParaRPr lang="ko-KR" altLang="en-US" sz="100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6FCBD386-8040-91BB-E2D6-A9ACB0D9F6FA}"/>
              </a:ext>
            </a:extLst>
          </p:cNvPr>
          <p:cNvSpPr/>
          <p:nvPr/>
        </p:nvSpPr>
        <p:spPr>
          <a:xfrm>
            <a:off x="7772400" y="3022600"/>
            <a:ext cx="36068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5DF5FBB-8CBB-0757-818D-796BE5B490E3}"/>
              </a:ext>
            </a:extLst>
          </p:cNvPr>
          <p:cNvSpPr txBox="1"/>
          <p:nvPr/>
        </p:nvSpPr>
        <p:spPr>
          <a:xfrm>
            <a:off x="7772400" y="31369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100" b="1">
                <a:solidFill>
                  <a:srgbClr val="1E2761"/>
                </a:solidFill>
                <a:latin typeface="맑은 고딕" panose="020B0503020000020004" pitchFamily="50" charset="-127"/>
              </a:rPr>
              <a:t>약 </a:t>
            </a:r>
            <a:r>
              <a:rPr lang="en-US" altLang="ko-KR" sz="2100" b="1">
                <a:solidFill>
                  <a:srgbClr val="1E2761"/>
                </a:solidFill>
                <a:latin typeface="맑은 고딕" panose="020B0503020000020004" pitchFamily="50" charset="-127"/>
              </a:rPr>
              <a:t>1,885</a:t>
            </a:r>
            <a:r>
              <a:rPr lang="ko-KR" altLang="en-US" sz="2100" b="1">
                <a:solidFill>
                  <a:srgbClr val="1E2761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C89794D-CF8B-1A30-C57C-4A013A52DABE}"/>
              </a:ext>
            </a:extLst>
          </p:cNvPr>
          <p:cNvSpPr txBox="1"/>
          <p:nvPr/>
        </p:nvSpPr>
        <p:spPr>
          <a:xfrm>
            <a:off x="7772400" y="35560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시가총액 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(KOSPI 1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위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)</a:t>
            </a:r>
            <a:endParaRPr lang="ko-KR" altLang="en-US" sz="100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37476A22-392A-F49C-8F6E-D8D43ADF3BD5}"/>
              </a:ext>
            </a:extLst>
          </p:cNvPr>
          <p:cNvSpPr/>
          <p:nvPr/>
        </p:nvSpPr>
        <p:spPr>
          <a:xfrm>
            <a:off x="7772400" y="3911600"/>
            <a:ext cx="36068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EDE657E-4F00-A38F-8FBD-1762879A6277}"/>
              </a:ext>
            </a:extLst>
          </p:cNvPr>
          <p:cNvSpPr txBox="1"/>
          <p:nvPr/>
        </p:nvSpPr>
        <p:spPr>
          <a:xfrm>
            <a:off x="7772400" y="40259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1E2761"/>
                </a:solidFill>
                <a:latin typeface="맑은 고딕" panose="020B0503020000020004" pitchFamily="50" charset="-127"/>
              </a:rPr>
              <a:t>4.67</a:t>
            </a:r>
            <a:endParaRPr lang="ko-KR" altLang="en-US" sz="2100" b="1">
              <a:solidFill>
                <a:srgbClr val="1E2761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7E725D0-B559-2295-EE40-6F2ECCDF129E}"/>
              </a:ext>
            </a:extLst>
          </p:cNvPr>
          <p:cNvSpPr txBox="1"/>
          <p:nvPr/>
        </p:nvSpPr>
        <p:spPr>
          <a:xfrm>
            <a:off x="7772400" y="44450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PBR (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고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PBR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구간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)</a:t>
            </a:r>
            <a:endParaRPr lang="ko-KR" altLang="en-US" sz="100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903B4120-E8C0-DCFF-2E4B-DB1FBBA4946C}"/>
              </a:ext>
            </a:extLst>
          </p:cNvPr>
          <p:cNvSpPr/>
          <p:nvPr/>
        </p:nvSpPr>
        <p:spPr>
          <a:xfrm>
            <a:off x="7772400" y="4800600"/>
            <a:ext cx="36068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BDFBE67-D1FD-72C1-7A6A-B429F8025689}"/>
              </a:ext>
            </a:extLst>
          </p:cNvPr>
          <p:cNvSpPr txBox="1"/>
          <p:nvPr/>
        </p:nvSpPr>
        <p:spPr>
          <a:xfrm>
            <a:off x="7772400" y="49149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5C6470"/>
                </a:solidFill>
                <a:latin typeface="맑은 고딕" panose="020B0503020000020004" pitchFamily="50" charset="-127"/>
              </a:rPr>
              <a:t>47.58%</a:t>
            </a:r>
            <a:endParaRPr lang="ko-KR" altLang="en-US" sz="2100" b="1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57DF8DB-F739-E3EE-8028-3D71DC233916}"/>
              </a:ext>
            </a:extLst>
          </p:cNvPr>
          <p:cNvSpPr txBox="1"/>
          <p:nvPr/>
        </p:nvSpPr>
        <p:spPr>
          <a:xfrm>
            <a:off x="7772400" y="53340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외국인 지분율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38B89F9-721C-1719-2ACA-2CEB3DBDBD05}"/>
              </a:ext>
            </a:extLst>
          </p:cNvPr>
          <p:cNvSpPr txBox="1"/>
          <p:nvPr/>
        </p:nvSpPr>
        <p:spPr>
          <a:xfrm>
            <a:off x="812800" y="5969000"/>
            <a:ext cx="105664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00">
                <a:solidFill>
                  <a:srgbClr val="5C6470"/>
                </a:solidFill>
                <a:latin typeface="맑은 고딕" panose="020B0503020000020004" pitchFamily="50" charset="-127"/>
              </a:rPr>
              <a:t>* </a:t>
            </a:r>
            <a:r>
              <a:rPr lang="en-US" altLang="ko-KR" sz="900">
                <a:solidFill>
                  <a:srgbClr val="5C6470"/>
                </a:solidFill>
                <a:latin typeface="맑은 고딕" panose="020B0503020000020004" pitchFamily="50" charset="-127"/>
              </a:rPr>
              <a:t>PER</a:t>
            </a:r>
            <a:r>
              <a:rPr lang="ko-KR" altLang="en-US" sz="900">
                <a:solidFill>
                  <a:srgbClr val="5C6470"/>
                </a:solidFill>
                <a:latin typeface="맑은 고딕" panose="020B0503020000020004" pitchFamily="50" charset="-127"/>
              </a:rPr>
              <a:t>은 출처별 편차</a:t>
            </a:r>
            <a:r>
              <a:rPr lang="en-US" altLang="ko-KR" sz="900">
                <a:solidFill>
                  <a:srgbClr val="5C6470"/>
                </a:solidFill>
                <a:latin typeface="맑은 고딕" panose="020B0503020000020004" pitchFamily="50" charset="-127"/>
              </a:rPr>
              <a:t>(45.27 vs 25.88) — </a:t>
            </a:r>
            <a:r>
              <a:rPr lang="ko-KR" altLang="en-US" sz="900">
                <a:solidFill>
                  <a:srgbClr val="5C6470"/>
                </a:solidFill>
                <a:latin typeface="맑은 고딕" panose="020B0503020000020004" pitchFamily="50" charset="-127"/>
              </a:rPr>
              <a:t>후행 </a:t>
            </a:r>
            <a:r>
              <a:rPr lang="en-US" altLang="ko-KR" sz="900">
                <a:solidFill>
                  <a:srgbClr val="5C6470"/>
                </a:solidFill>
                <a:latin typeface="맑은 고딕" panose="020B0503020000020004" pitchFamily="50" charset="-127"/>
              </a:rPr>
              <a:t>EPS </a:t>
            </a:r>
            <a:r>
              <a:rPr lang="ko-KR" altLang="en-US" sz="900">
                <a:solidFill>
                  <a:srgbClr val="5C6470"/>
                </a:solidFill>
                <a:latin typeface="맑은 고딕" panose="020B0503020000020004" pitchFamily="50" charset="-127"/>
              </a:rPr>
              <a:t>기준 차이</a:t>
            </a:r>
            <a:r>
              <a:rPr lang="en-US" altLang="ko-KR" sz="900">
                <a:solidFill>
                  <a:srgbClr val="5C6470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900">
                <a:solidFill>
                  <a:srgbClr val="5C6470"/>
                </a:solidFill>
                <a:latin typeface="맑은 고딕" panose="020B0503020000020004" pitchFamily="50" charset="-127"/>
              </a:rPr>
              <a:t>사람 확인 필요</a:t>
            </a: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D2D43F98-BEBD-E435-3FCE-F0F16368075E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CD2D27B-3C23-C3E2-C9B0-12E05F5B3EDA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삼성전자 뉴스룸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·IR,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다음금융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·Investing.com (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2026-06-14)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ACCC3E3-EC88-B2E8-2A2C-B870FF1DAC5B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14 / 20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411510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47A7A23-2145-3437-08D1-9AC76F2E058F}"/>
              </a:ext>
            </a:extLst>
          </p:cNvPr>
          <p:cNvSpPr txBox="1"/>
          <p:nvPr/>
        </p:nvSpPr>
        <p:spPr>
          <a:xfrm>
            <a:off x="812800" y="584200"/>
            <a:ext cx="1288814" cy="161583"/>
          </a:xfrm>
          <a:prstGeom prst="rect">
            <a:avLst/>
          </a:prstGeom>
          <a:solidFill>
            <a:srgbClr val="1E2761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FFFFFF"/>
                </a:solidFill>
                <a:latin typeface="맑은 고딕" panose="020B0503020000020004" pitchFamily="50" charset="-127"/>
              </a:rPr>
              <a:t>2026 OUTLOOK</a:t>
            </a:r>
            <a:endParaRPr lang="ko-KR" altLang="en-US" sz="105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AC955D-CFD0-B62A-A09B-3C1CAB9960D1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HBM 3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배 성장과 메모리 강세가 </a:t>
            </a:r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2026 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실적 모멘텀을 뒷받침한다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B4FEF586-18AA-95E0-7AA3-3B7554ECF0F8}"/>
              </a:ext>
            </a:extLst>
          </p:cNvPr>
          <p:cNvSpPr/>
          <p:nvPr/>
        </p:nvSpPr>
        <p:spPr>
          <a:xfrm>
            <a:off x="812800" y="2057400"/>
            <a:ext cx="10566400" cy="7874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5B9AC607-30D7-C9B2-AB7D-DE0A1C8D1604}"/>
              </a:ext>
            </a:extLst>
          </p:cNvPr>
          <p:cNvSpPr/>
          <p:nvPr/>
        </p:nvSpPr>
        <p:spPr>
          <a:xfrm>
            <a:off x="812800" y="2057400"/>
            <a:ext cx="50800" cy="787400"/>
          </a:xfrm>
          <a:prstGeom prst="rect">
            <a:avLst/>
          </a:prstGeom>
          <a:solidFill>
            <a:srgbClr val="0E7C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0C14A4-6093-BA3C-FD8E-6A00BBB9A8C9}"/>
              </a:ext>
            </a:extLst>
          </p:cNvPr>
          <p:cNvSpPr txBox="1"/>
          <p:nvPr/>
        </p:nvSpPr>
        <p:spPr>
          <a:xfrm>
            <a:off x="1066800" y="2209800"/>
            <a:ext cx="355600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400" b="1">
                <a:solidFill>
                  <a:srgbClr val="1E2761"/>
                </a:solidFill>
                <a:latin typeface="맑은 고딕" panose="020B0503020000020004" pitchFamily="50" charset="-127"/>
              </a:rPr>
              <a:t>HBM </a:t>
            </a:r>
            <a:r>
              <a:rPr lang="ko-KR" altLang="en-US" sz="1400" b="1">
                <a:solidFill>
                  <a:srgbClr val="1E2761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1400" b="1">
                <a:solidFill>
                  <a:srgbClr val="1E2761"/>
                </a:solidFill>
                <a:latin typeface="맑은 고딕" panose="020B0503020000020004" pitchFamily="50" charset="-127"/>
              </a:rPr>
              <a:t>3</a:t>
            </a:r>
            <a:r>
              <a:rPr lang="ko-KR" altLang="en-US" sz="1400" b="1">
                <a:solidFill>
                  <a:srgbClr val="1E2761"/>
                </a:solidFill>
                <a:latin typeface="맑은 고딕" panose="020B0503020000020004" pitchFamily="50" charset="-127"/>
              </a:rPr>
              <a:t>배</a:t>
            </a:r>
            <a:r>
              <a:rPr lang="en-US" altLang="ko-KR" sz="1400" b="1">
                <a:solidFill>
                  <a:srgbClr val="1E2761"/>
                </a:solidFill>
                <a:latin typeface="맑은 고딕" panose="020B0503020000020004" pitchFamily="50" charset="-127"/>
              </a:rPr>
              <a:t>+</a:t>
            </a:r>
            <a:endParaRPr lang="ko-KR" altLang="en-US" sz="1400" b="1">
              <a:solidFill>
                <a:srgbClr val="1E2761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47CA3A-B109-552C-FB85-353592870F27}"/>
              </a:ext>
            </a:extLst>
          </p:cNvPr>
          <p:cNvSpPr txBox="1"/>
          <p:nvPr/>
        </p:nvSpPr>
        <p:spPr>
          <a:xfrm>
            <a:off x="4876800" y="2209800"/>
            <a:ext cx="62484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2026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HBM 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매출 전년 대비 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3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배 이상 목표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. HBM4 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출하로 점유율 반전 추진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C9CF875C-A5C5-9BDB-AF7D-F99C467DC6E3}"/>
              </a:ext>
            </a:extLst>
          </p:cNvPr>
          <p:cNvSpPr/>
          <p:nvPr/>
        </p:nvSpPr>
        <p:spPr>
          <a:xfrm>
            <a:off x="812800" y="2997200"/>
            <a:ext cx="10566400" cy="7874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739A63F5-B740-5B39-6D1D-4771379064E1}"/>
              </a:ext>
            </a:extLst>
          </p:cNvPr>
          <p:cNvSpPr/>
          <p:nvPr/>
        </p:nvSpPr>
        <p:spPr>
          <a:xfrm>
            <a:off x="812800" y="2997200"/>
            <a:ext cx="50800" cy="787400"/>
          </a:xfrm>
          <a:prstGeom prst="rect">
            <a:avLst/>
          </a:prstGeom>
          <a:solidFill>
            <a:srgbClr val="0E7C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08F0A2C-B0AE-EF5A-6517-C6503848F694}"/>
              </a:ext>
            </a:extLst>
          </p:cNvPr>
          <p:cNvSpPr txBox="1"/>
          <p:nvPr/>
        </p:nvSpPr>
        <p:spPr>
          <a:xfrm>
            <a:off x="1066800" y="3149600"/>
            <a:ext cx="355600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400" b="1">
                <a:solidFill>
                  <a:srgbClr val="1E2761"/>
                </a:solidFill>
                <a:latin typeface="맑은 고딕" panose="020B0503020000020004" pitchFamily="50" charset="-127"/>
              </a:rPr>
              <a:t>메모리 가격 강세 </a:t>
            </a:r>
            <a:r>
              <a:rPr lang="en-US" altLang="ko-KR" sz="1400" b="1">
                <a:solidFill>
                  <a:srgbClr val="1E2761"/>
                </a:solidFill>
                <a:latin typeface="맑은 고딕" panose="020B0503020000020004" pitchFamily="50" charset="-127"/>
              </a:rPr>
              <a:t>~2027</a:t>
            </a:r>
            <a:endParaRPr lang="ko-KR" altLang="en-US" sz="1400" b="1">
              <a:solidFill>
                <a:srgbClr val="1E2761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DFE5F2A-33BC-0FCA-B6E2-770A75A2673C}"/>
              </a:ext>
            </a:extLst>
          </p:cNvPr>
          <p:cNvSpPr txBox="1"/>
          <p:nvPr/>
        </p:nvSpPr>
        <p:spPr>
          <a:xfrm>
            <a:off x="4876800" y="3149600"/>
            <a:ext cx="62484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HBM 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집중에 따른 범용 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D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램 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capa 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축소 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풍선효과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로 가격 강세 지속 전망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39A60B50-3ADB-FF4B-6FA4-F7518B554A9C}"/>
              </a:ext>
            </a:extLst>
          </p:cNvPr>
          <p:cNvSpPr/>
          <p:nvPr/>
        </p:nvSpPr>
        <p:spPr>
          <a:xfrm>
            <a:off x="812800" y="3937000"/>
            <a:ext cx="10566400" cy="7874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2275113F-5FB5-394D-43A6-E031BB8E0EA4}"/>
              </a:ext>
            </a:extLst>
          </p:cNvPr>
          <p:cNvSpPr/>
          <p:nvPr/>
        </p:nvSpPr>
        <p:spPr>
          <a:xfrm>
            <a:off x="812800" y="3937000"/>
            <a:ext cx="50800" cy="787400"/>
          </a:xfrm>
          <a:prstGeom prst="rect">
            <a:avLst/>
          </a:prstGeom>
          <a:solidFill>
            <a:srgbClr val="0E7C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75E13A9-6853-C6CD-A880-E8EA756809E8}"/>
              </a:ext>
            </a:extLst>
          </p:cNvPr>
          <p:cNvSpPr txBox="1"/>
          <p:nvPr/>
        </p:nvSpPr>
        <p:spPr>
          <a:xfrm>
            <a:off x="1066800" y="4089400"/>
            <a:ext cx="355600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400" b="1">
                <a:solidFill>
                  <a:srgbClr val="1E2761"/>
                </a:solidFill>
                <a:latin typeface="맑은 고딕" panose="020B0503020000020004" pitchFamily="50" charset="-127"/>
              </a:rPr>
              <a:t>파운드리 턴어라운드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F9454DF-3DC3-67F8-C5D9-A4E5B4FB0855}"/>
              </a:ext>
            </a:extLst>
          </p:cNvPr>
          <p:cNvSpPr txBox="1"/>
          <p:nvPr/>
        </p:nvSpPr>
        <p:spPr>
          <a:xfrm>
            <a:off x="4876800" y="4089400"/>
            <a:ext cx="62484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나노 양산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수율 개선 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+ 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엔비디아 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4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나노 수주로 적자 축소 모멘텀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BB621A58-8C40-106A-AD42-2407F8D44818}"/>
              </a:ext>
            </a:extLst>
          </p:cNvPr>
          <p:cNvSpPr/>
          <p:nvPr/>
        </p:nvSpPr>
        <p:spPr>
          <a:xfrm>
            <a:off x="812800" y="4876800"/>
            <a:ext cx="10566400" cy="7874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22419CDF-08D7-6B2C-DFA5-31FE6FE8E75E}"/>
              </a:ext>
            </a:extLst>
          </p:cNvPr>
          <p:cNvSpPr/>
          <p:nvPr/>
        </p:nvSpPr>
        <p:spPr>
          <a:xfrm>
            <a:off x="812800" y="4876800"/>
            <a:ext cx="50800" cy="787400"/>
          </a:xfrm>
          <a:prstGeom prst="rect">
            <a:avLst/>
          </a:prstGeom>
          <a:solidFill>
            <a:srgbClr val="0E7C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1419C68-BE22-0215-FA40-624B6FCBDACB}"/>
              </a:ext>
            </a:extLst>
          </p:cNvPr>
          <p:cNvSpPr txBox="1"/>
          <p:nvPr/>
        </p:nvSpPr>
        <p:spPr>
          <a:xfrm>
            <a:off x="1066800" y="5029200"/>
            <a:ext cx="355600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400" b="1">
                <a:solidFill>
                  <a:srgbClr val="1E2761"/>
                </a:solidFill>
                <a:latin typeface="맑은 고딕" panose="020B0503020000020004" pitchFamily="50" charset="-127"/>
              </a:rPr>
              <a:t>MX </a:t>
            </a:r>
            <a:r>
              <a:rPr lang="ko-KR" altLang="en-US" sz="1400" b="1">
                <a:solidFill>
                  <a:srgbClr val="1E2761"/>
                </a:solidFill>
                <a:latin typeface="맑은 고딕" panose="020B0503020000020004" pitchFamily="50" charset="-127"/>
              </a:rPr>
              <a:t>프리미엄 사이클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BF35FF0-CF52-D859-08BA-D045A45D3CB7}"/>
              </a:ext>
            </a:extLst>
          </p:cNvPr>
          <p:cNvSpPr txBox="1"/>
          <p:nvPr/>
        </p:nvSpPr>
        <p:spPr>
          <a:xfrm>
            <a:off x="4876800" y="5029200"/>
            <a:ext cx="62484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갤럭시 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S26 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차기 플래그십 대기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두 자릿수 이익률 기반 유지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30A25579-A916-7178-E89A-D53D70F39C2D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7C9CD81-4AD5-48E5-D1FA-A9A2BE86F090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삼성전자 뉴스룸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·IR,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다음금융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·Investing.com (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2026-06-14)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5338F7B-1931-1885-25D9-01F97D75BBA3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15 / 20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517011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856C66E-DC7A-7F04-1CDC-80E145C3FC1E}"/>
              </a:ext>
            </a:extLst>
          </p:cNvPr>
          <p:cNvSpPr txBox="1"/>
          <p:nvPr/>
        </p:nvSpPr>
        <p:spPr>
          <a:xfrm>
            <a:off x="812800" y="584200"/>
            <a:ext cx="940963" cy="161583"/>
          </a:xfrm>
          <a:prstGeom prst="rect">
            <a:avLst/>
          </a:prstGeom>
          <a:solidFill>
            <a:srgbClr val="1E2761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FFFFFF"/>
                </a:solidFill>
                <a:latin typeface="맑은 고딕" panose="020B0503020000020004" pitchFamily="50" charset="-127"/>
              </a:rPr>
              <a:t>KEY RISKS</a:t>
            </a:r>
            <a:endParaRPr lang="ko-KR" altLang="en-US" sz="105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08BD55-58BF-A210-55B6-8C686CE2F276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HBM 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점유율</a:t>
            </a:r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사이클 변동성</a:t>
            </a:r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파운드리 적자가 핵심 리스크다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FF405CD0-04CB-AAF0-F266-C1D8BF1B798D}"/>
              </a:ext>
            </a:extLst>
          </p:cNvPr>
          <p:cNvSpPr/>
          <p:nvPr/>
        </p:nvSpPr>
        <p:spPr>
          <a:xfrm>
            <a:off x="812800" y="2057400"/>
            <a:ext cx="3369733" cy="16764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B5F634-2351-711C-6326-D8A3106816D0}"/>
              </a:ext>
            </a:extLst>
          </p:cNvPr>
          <p:cNvSpPr txBox="1"/>
          <p:nvPr/>
        </p:nvSpPr>
        <p:spPr>
          <a:xfrm>
            <a:off x="1016000" y="2260600"/>
            <a:ext cx="2963333" cy="23083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500" b="1">
                <a:solidFill>
                  <a:srgbClr val="CADCFC"/>
                </a:solidFill>
                <a:latin typeface="맑은 고딕" panose="020B0503020000020004" pitchFamily="50" charset="-127"/>
              </a:rPr>
              <a:t>01</a:t>
            </a:r>
            <a:endParaRPr lang="ko-KR" altLang="en-US" sz="1500" b="1">
              <a:solidFill>
                <a:srgbClr val="CADCF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EDF255-FE20-7668-8D89-53F0349B35DA}"/>
              </a:ext>
            </a:extLst>
          </p:cNvPr>
          <p:cNvSpPr txBox="1"/>
          <p:nvPr/>
        </p:nvSpPr>
        <p:spPr>
          <a:xfrm>
            <a:off x="1016000" y="2616200"/>
            <a:ext cx="29633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50" b="1">
                <a:solidFill>
                  <a:srgbClr val="1E2761"/>
                </a:solidFill>
                <a:latin typeface="맑은 고딕" panose="020B0503020000020004" pitchFamily="50" charset="-127"/>
              </a:rPr>
              <a:t>HBM </a:t>
            </a:r>
            <a:r>
              <a:rPr lang="ko-KR" altLang="en-US" sz="1250" b="1">
                <a:solidFill>
                  <a:srgbClr val="1E2761"/>
                </a:solidFill>
                <a:latin typeface="맑은 고딕" panose="020B0503020000020004" pitchFamily="50" charset="-127"/>
              </a:rPr>
              <a:t>점유율 열위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10E2C14-B47D-0481-9391-19950FCDA171}"/>
              </a:ext>
            </a:extLst>
          </p:cNvPr>
          <p:cNvSpPr txBox="1"/>
          <p:nvPr/>
        </p:nvSpPr>
        <p:spPr>
          <a:xfrm>
            <a:off x="1016000" y="2946400"/>
            <a:ext cx="2963333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SK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하이닉스 독주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약 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62%)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대비 삼성 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17%. HBM4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추격 성패가 관건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91763218-49F8-C18D-E908-63F4566A747F}"/>
              </a:ext>
            </a:extLst>
          </p:cNvPr>
          <p:cNvSpPr/>
          <p:nvPr/>
        </p:nvSpPr>
        <p:spPr>
          <a:xfrm>
            <a:off x="4411133" y="2057400"/>
            <a:ext cx="3369734" cy="16764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CB98320-D004-B8D7-E287-F6A679B72D7E}"/>
              </a:ext>
            </a:extLst>
          </p:cNvPr>
          <p:cNvSpPr txBox="1"/>
          <p:nvPr/>
        </p:nvSpPr>
        <p:spPr>
          <a:xfrm>
            <a:off x="4614333" y="2260600"/>
            <a:ext cx="2963333" cy="23083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500" b="1">
                <a:solidFill>
                  <a:srgbClr val="CADCFC"/>
                </a:solidFill>
                <a:latin typeface="맑은 고딕" panose="020B0503020000020004" pitchFamily="50" charset="-127"/>
              </a:rPr>
              <a:t>02</a:t>
            </a:r>
            <a:endParaRPr lang="ko-KR" altLang="en-US" sz="1500" b="1">
              <a:solidFill>
                <a:srgbClr val="CADCF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06F5347-FB17-C0E1-162B-E1D1EED7E14F}"/>
              </a:ext>
            </a:extLst>
          </p:cNvPr>
          <p:cNvSpPr txBox="1"/>
          <p:nvPr/>
        </p:nvSpPr>
        <p:spPr>
          <a:xfrm>
            <a:off x="4614333" y="2616200"/>
            <a:ext cx="29633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1E2761"/>
                </a:solidFill>
                <a:latin typeface="맑은 고딕" panose="020B0503020000020004" pitchFamily="50" charset="-127"/>
              </a:rPr>
              <a:t>메모리 사이클 변동성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54D409A-E69A-3116-862C-6D22DE403012}"/>
              </a:ext>
            </a:extLst>
          </p:cNvPr>
          <p:cNvSpPr txBox="1"/>
          <p:nvPr/>
        </p:nvSpPr>
        <p:spPr>
          <a:xfrm>
            <a:off x="4614333" y="2946400"/>
            <a:ext cx="2963333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슈퍼사이클 반대 국면 위험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. 2023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DS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연간 적자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(-14.9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조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)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전례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D8B5FA01-F04F-33BD-84B1-14DE3167FFB4}"/>
              </a:ext>
            </a:extLst>
          </p:cNvPr>
          <p:cNvSpPr/>
          <p:nvPr/>
        </p:nvSpPr>
        <p:spPr>
          <a:xfrm>
            <a:off x="8009467" y="2057400"/>
            <a:ext cx="3369733" cy="16764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7094E28-05A9-14F1-6120-408FEEEF89E7}"/>
              </a:ext>
            </a:extLst>
          </p:cNvPr>
          <p:cNvSpPr txBox="1"/>
          <p:nvPr/>
        </p:nvSpPr>
        <p:spPr>
          <a:xfrm>
            <a:off x="8212667" y="2260600"/>
            <a:ext cx="2963333" cy="23083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500" b="1">
                <a:solidFill>
                  <a:srgbClr val="CADCFC"/>
                </a:solidFill>
                <a:latin typeface="맑은 고딕" panose="020B0503020000020004" pitchFamily="50" charset="-127"/>
              </a:rPr>
              <a:t>03</a:t>
            </a:r>
            <a:endParaRPr lang="ko-KR" altLang="en-US" sz="1500" b="1">
              <a:solidFill>
                <a:srgbClr val="CADCF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F5F52B3-440D-7780-41A6-CF60F8878E8D}"/>
              </a:ext>
            </a:extLst>
          </p:cNvPr>
          <p:cNvSpPr txBox="1"/>
          <p:nvPr/>
        </p:nvSpPr>
        <p:spPr>
          <a:xfrm>
            <a:off x="8212667" y="2616200"/>
            <a:ext cx="29633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1E2761"/>
                </a:solidFill>
                <a:latin typeface="맑은 고딕" panose="020B0503020000020004" pitchFamily="50" charset="-127"/>
              </a:rPr>
              <a:t>파운드리 적자 지속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8FB8B05-7B23-BB2E-DB81-14CF1D54A5E3}"/>
              </a:ext>
            </a:extLst>
          </p:cNvPr>
          <p:cNvSpPr txBox="1"/>
          <p:nvPr/>
        </p:nvSpPr>
        <p:spPr>
          <a:xfrm>
            <a:off x="8212667" y="2946400"/>
            <a:ext cx="2963333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나노 수율 개선 중이나 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TSMC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격차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가동률 안정화까지 적자 부담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A8A38779-922D-737C-FE6E-A089AD88FEB3}"/>
              </a:ext>
            </a:extLst>
          </p:cNvPr>
          <p:cNvSpPr/>
          <p:nvPr/>
        </p:nvSpPr>
        <p:spPr>
          <a:xfrm>
            <a:off x="812800" y="3937000"/>
            <a:ext cx="3369733" cy="16764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DC9090A-66EC-8BB3-13E8-E3730934B3AA}"/>
              </a:ext>
            </a:extLst>
          </p:cNvPr>
          <p:cNvSpPr txBox="1"/>
          <p:nvPr/>
        </p:nvSpPr>
        <p:spPr>
          <a:xfrm>
            <a:off x="1016000" y="4140200"/>
            <a:ext cx="2963333" cy="23083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500" b="1">
                <a:solidFill>
                  <a:srgbClr val="CADCFC"/>
                </a:solidFill>
                <a:latin typeface="맑은 고딕" panose="020B0503020000020004" pitchFamily="50" charset="-127"/>
              </a:rPr>
              <a:t>04</a:t>
            </a:r>
            <a:endParaRPr lang="ko-KR" altLang="en-US" sz="1500" b="1">
              <a:solidFill>
                <a:srgbClr val="CADCF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FCB43F5-34B6-0D68-D934-1EECF2AF17A3}"/>
              </a:ext>
            </a:extLst>
          </p:cNvPr>
          <p:cNvSpPr txBox="1"/>
          <p:nvPr/>
        </p:nvSpPr>
        <p:spPr>
          <a:xfrm>
            <a:off x="1016000" y="4495800"/>
            <a:ext cx="29633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1E2761"/>
                </a:solidFill>
                <a:latin typeface="맑은 고딕" panose="020B0503020000020004" pitchFamily="50" charset="-127"/>
              </a:rPr>
              <a:t>중국 경쟁</a:t>
            </a:r>
            <a:r>
              <a:rPr lang="en-US" altLang="ko-KR" sz="1250" b="1">
                <a:solidFill>
                  <a:srgbClr val="1E2761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50" b="1">
                <a:solidFill>
                  <a:srgbClr val="1E2761"/>
                </a:solidFill>
                <a:latin typeface="맑은 고딕" panose="020B0503020000020004" pitchFamily="50" charset="-127"/>
              </a:rPr>
              <a:t>규제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1F69A14-D48A-FCCA-0118-E334A92F3433}"/>
              </a:ext>
            </a:extLst>
          </p:cNvPr>
          <p:cNvSpPr txBox="1"/>
          <p:nvPr/>
        </p:nvSpPr>
        <p:spPr>
          <a:xfrm>
            <a:off x="1016000" y="4826000"/>
            <a:ext cx="2963333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대중 수출 규제로 중국 내 생산 제한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, CXMT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등 범용 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D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램 추격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5C903DB1-C14D-F0D7-4C9A-30A70FF5CDE5}"/>
              </a:ext>
            </a:extLst>
          </p:cNvPr>
          <p:cNvSpPr/>
          <p:nvPr/>
        </p:nvSpPr>
        <p:spPr>
          <a:xfrm>
            <a:off x="4411133" y="3937000"/>
            <a:ext cx="3369734" cy="16764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C2E49F3-47BF-730C-886B-9150F1418D9F}"/>
              </a:ext>
            </a:extLst>
          </p:cNvPr>
          <p:cNvSpPr txBox="1"/>
          <p:nvPr/>
        </p:nvSpPr>
        <p:spPr>
          <a:xfrm>
            <a:off x="4614333" y="4140200"/>
            <a:ext cx="2963333" cy="23083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500" b="1">
                <a:solidFill>
                  <a:srgbClr val="CADCFC"/>
                </a:solidFill>
                <a:latin typeface="맑은 고딕" panose="020B0503020000020004" pitchFamily="50" charset="-127"/>
              </a:rPr>
              <a:t>05</a:t>
            </a:r>
            <a:endParaRPr lang="ko-KR" altLang="en-US" sz="1500" b="1">
              <a:solidFill>
                <a:srgbClr val="CADCF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DFFDCBE-B939-5569-0FCD-E9CF2031D59C}"/>
              </a:ext>
            </a:extLst>
          </p:cNvPr>
          <p:cNvSpPr txBox="1"/>
          <p:nvPr/>
        </p:nvSpPr>
        <p:spPr>
          <a:xfrm>
            <a:off x="4614333" y="4495800"/>
            <a:ext cx="29633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1E2761"/>
                </a:solidFill>
                <a:latin typeface="맑은 고딕" panose="020B0503020000020004" pitchFamily="50" charset="-127"/>
              </a:rPr>
              <a:t>밸류에이션 부담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1AA759F-3BF1-3F42-DEC9-623BEC5B0BD7}"/>
              </a:ext>
            </a:extLst>
          </p:cNvPr>
          <p:cNvSpPr txBox="1"/>
          <p:nvPr/>
        </p:nvSpPr>
        <p:spPr>
          <a:xfrm>
            <a:off x="4614333" y="4826000"/>
            <a:ext cx="2963333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고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PBR(4.67)·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고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PER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구간 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이익 모멘텀 둔화 시 조정 리스크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19148425-AC77-14D6-6E75-F852FC868995}"/>
              </a:ext>
            </a:extLst>
          </p:cNvPr>
          <p:cNvSpPr/>
          <p:nvPr/>
        </p:nvSpPr>
        <p:spPr>
          <a:xfrm>
            <a:off x="8009467" y="3937000"/>
            <a:ext cx="3369733" cy="16764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A7F8C7D-DBAC-CB03-84D3-7A48C5047199}"/>
              </a:ext>
            </a:extLst>
          </p:cNvPr>
          <p:cNvSpPr txBox="1"/>
          <p:nvPr/>
        </p:nvSpPr>
        <p:spPr>
          <a:xfrm>
            <a:off x="8212667" y="4140200"/>
            <a:ext cx="2963333" cy="23083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500" b="1">
                <a:solidFill>
                  <a:srgbClr val="CADCFC"/>
                </a:solidFill>
                <a:latin typeface="맑은 고딕" panose="020B0503020000020004" pitchFamily="50" charset="-127"/>
              </a:rPr>
              <a:t>06</a:t>
            </a:r>
            <a:endParaRPr lang="ko-KR" altLang="en-US" sz="1500" b="1">
              <a:solidFill>
                <a:srgbClr val="CADCF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283945A-F903-75DC-B71C-91DB0CB053D9}"/>
              </a:ext>
            </a:extLst>
          </p:cNvPr>
          <p:cNvSpPr txBox="1"/>
          <p:nvPr/>
        </p:nvSpPr>
        <p:spPr>
          <a:xfrm>
            <a:off x="8212667" y="4495800"/>
            <a:ext cx="29633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1E2761"/>
                </a:solidFill>
                <a:latin typeface="맑은 고딕" panose="020B0503020000020004" pitchFamily="50" charset="-127"/>
              </a:rPr>
              <a:t>환율</a:t>
            </a:r>
            <a:r>
              <a:rPr lang="en-US" altLang="ko-KR" sz="1250" b="1">
                <a:solidFill>
                  <a:srgbClr val="1E2761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50" b="1">
                <a:solidFill>
                  <a:srgbClr val="1E2761"/>
                </a:solidFill>
                <a:latin typeface="맑은 고딕" panose="020B0503020000020004" pitchFamily="50" charset="-127"/>
              </a:rPr>
              <a:t>지정학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DD78316-5610-4E0D-3D38-0C0B06570A38}"/>
              </a:ext>
            </a:extLst>
          </p:cNvPr>
          <p:cNvSpPr txBox="1"/>
          <p:nvPr/>
        </p:nvSpPr>
        <p:spPr>
          <a:xfrm>
            <a:off x="8212667" y="4826000"/>
            <a:ext cx="2963333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원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달러 환율이 수출 채산성에 직접 영향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관세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지정학 불확실성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6AAB2A79-448F-BE64-A834-086C6A7238AD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948EF01-8BA0-A69A-F059-E2DDE32ABA9D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삼성전자 뉴스룸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·IR,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다음금융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·Investing.com (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2026-06-14)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4CD6AE7-9F67-723F-73FE-080A7BC73584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16 / 20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368269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34736BF-EA90-8BCE-F689-AAA9E5A93145}"/>
              </a:ext>
            </a:extLst>
          </p:cNvPr>
          <p:cNvSpPr txBox="1"/>
          <p:nvPr/>
        </p:nvSpPr>
        <p:spPr>
          <a:xfrm>
            <a:off x="812800" y="584200"/>
            <a:ext cx="1144544" cy="161583"/>
          </a:xfrm>
          <a:prstGeom prst="rect">
            <a:avLst/>
          </a:prstGeom>
          <a:solidFill>
            <a:srgbClr val="1E2761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FFFFFF"/>
                </a:solidFill>
                <a:latin typeface="맑은 고딕" panose="020B0503020000020004" pitchFamily="50" charset="-127"/>
              </a:rPr>
              <a:t>ASSESSMENT</a:t>
            </a:r>
            <a:endParaRPr lang="ko-KR" altLang="en-US" sz="105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8D6E78-C96D-E8DB-F691-69D94E27DB04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실적 지속성은 </a:t>
            </a:r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HBM 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추격과 메모리 사이클 관리에 달려 있다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D54EB84D-3375-A51C-6FA9-C1CC95425449}"/>
              </a:ext>
            </a:extLst>
          </p:cNvPr>
          <p:cNvSpPr/>
          <p:nvPr/>
        </p:nvSpPr>
        <p:spPr>
          <a:xfrm>
            <a:off x="812800" y="2057400"/>
            <a:ext cx="5130800" cy="29210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DA2FF9-D1CA-A364-C29F-75A3CD3835DC}"/>
              </a:ext>
            </a:extLst>
          </p:cNvPr>
          <p:cNvSpPr txBox="1"/>
          <p:nvPr/>
        </p:nvSpPr>
        <p:spPr>
          <a:xfrm>
            <a:off x="1066800" y="2260600"/>
            <a:ext cx="46228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400" b="1">
                <a:solidFill>
                  <a:srgbClr val="0E7C4A"/>
                </a:solidFill>
                <a:latin typeface="맑은 고딕" panose="020B0503020000020004" pitchFamily="50" charset="-127"/>
              </a:rPr>
              <a:t>강세 논거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69BC06-5310-D8C9-1188-931885592A6A}"/>
              </a:ext>
            </a:extLst>
          </p:cNvPr>
          <p:cNvSpPr txBox="1"/>
          <p:nvPr/>
        </p:nvSpPr>
        <p:spPr>
          <a:xfrm>
            <a:off x="1066800" y="2717800"/>
            <a:ext cx="2540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 b="1">
                <a:solidFill>
                  <a:srgbClr val="0E7C4A"/>
                </a:solidFill>
                <a:latin typeface="맑은 고딕" panose="020B0503020000020004" pitchFamily="50" charset="-127"/>
              </a:rPr>
              <a:t>▲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DB8AB9-6CF5-164A-2A1F-52F341AB98EE}"/>
              </a:ext>
            </a:extLst>
          </p:cNvPr>
          <p:cNvSpPr txBox="1"/>
          <p:nvPr/>
        </p:nvSpPr>
        <p:spPr>
          <a:xfrm>
            <a:off x="1320800" y="2717800"/>
            <a:ext cx="43688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FY2025 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사상 최대 실적 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+ 2026 Q1 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잠정 영업익 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57.2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조의 강한 모멘텀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60C239-1816-6402-7CA0-36C14715E0CF}"/>
              </a:ext>
            </a:extLst>
          </p:cNvPr>
          <p:cNvSpPr txBox="1"/>
          <p:nvPr/>
        </p:nvSpPr>
        <p:spPr>
          <a:xfrm>
            <a:off x="1066800" y="3429000"/>
            <a:ext cx="2540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 b="1">
                <a:solidFill>
                  <a:srgbClr val="0E7C4A"/>
                </a:solidFill>
                <a:latin typeface="맑은 고딕" panose="020B0503020000020004" pitchFamily="50" charset="-127"/>
              </a:rPr>
              <a:t>▲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AD3F09-4E56-2D22-85DE-91D5776D7E7B}"/>
              </a:ext>
            </a:extLst>
          </p:cNvPr>
          <p:cNvSpPr txBox="1"/>
          <p:nvPr/>
        </p:nvSpPr>
        <p:spPr>
          <a:xfrm>
            <a:off x="1320800" y="3429000"/>
            <a:ext cx="43688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메모리 슈퍼사이클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(DRAM 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계약가 급등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)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이 이익을 구조적으로 견인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75673F9-E3DF-73E6-4589-F0277AA6F21F}"/>
              </a:ext>
            </a:extLst>
          </p:cNvPr>
          <p:cNvSpPr txBox="1"/>
          <p:nvPr/>
        </p:nvSpPr>
        <p:spPr>
          <a:xfrm>
            <a:off x="1066800" y="4140200"/>
            <a:ext cx="2540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 b="1">
                <a:solidFill>
                  <a:srgbClr val="0E7C4A"/>
                </a:solidFill>
                <a:latin typeface="맑은 고딕" panose="020B0503020000020004" pitchFamily="50" charset="-127"/>
              </a:rPr>
              <a:t>▲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3DD03E-4CB2-3670-4652-3F56ECE89FFA}"/>
              </a:ext>
            </a:extLst>
          </p:cNvPr>
          <p:cNvSpPr txBox="1"/>
          <p:nvPr/>
        </p:nvSpPr>
        <p:spPr>
          <a:xfrm>
            <a:off x="1320800" y="4140200"/>
            <a:ext cx="43688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HBM4·2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나노 양산으로 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AI 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메모리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파운드리 동시 레버리지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ED4FCAAE-C6EC-DAC8-5539-4435801B7E97}"/>
              </a:ext>
            </a:extLst>
          </p:cNvPr>
          <p:cNvSpPr/>
          <p:nvPr/>
        </p:nvSpPr>
        <p:spPr>
          <a:xfrm>
            <a:off x="6248400" y="2057400"/>
            <a:ext cx="5130800" cy="29210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BECAC93-3B84-DA84-35EB-1DFE3D259544}"/>
              </a:ext>
            </a:extLst>
          </p:cNvPr>
          <p:cNvSpPr txBox="1"/>
          <p:nvPr/>
        </p:nvSpPr>
        <p:spPr>
          <a:xfrm>
            <a:off x="6502400" y="2260600"/>
            <a:ext cx="46228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400" b="1">
                <a:solidFill>
                  <a:srgbClr val="C0392B"/>
                </a:solidFill>
                <a:latin typeface="맑은 고딕" panose="020B0503020000020004" pitchFamily="50" charset="-127"/>
              </a:rPr>
              <a:t>점검 포인트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7123F4D-3A46-067B-CAD3-EF39E97A2672}"/>
              </a:ext>
            </a:extLst>
          </p:cNvPr>
          <p:cNvSpPr txBox="1"/>
          <p:nvPr/>
        </p:nvSpPr>
        <p:spPr>
          <a:xfrm>
            <a:off x="6502400" y="2717800"/>
            <a:ext cx="254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 b="1">
                <a:solidFill>
                  <a:srgbClr val="C0392B"/>
                </a:solidFill>
                <a:latin typeface="맑은 고딕" panose="020B0503020000020004" pitchFamily="50" charset="-127"/>
              </a:rPr>
              <a:t>■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C6736E8-F410-8F93-1746-0066BB0765C2}"/>
              </a:ext>
            </a:extLst>
          </p:cNvPr>
          <p:cNvSpPr txBox="1"/>
          <p:nvPr/>
        </p:nvSpPr>
        <p:spPr>
          <a:xfrm>
            <a:off x="6756400" y="2717800"/>
            <a:ext cx="43688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HBM 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점유율 열위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(17%) — HBM4 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양산 수율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고객 확보가 실질 변수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77D7A7B-5F39-03A2-ABBF-C330074C1D09}"/>
              </a:ext>
            </a:extLst>
          </p:cNvPr>
          <p:cNvSpPr txBox="1"/>
          <p:nvPr/>
        </p:nvSpPr>
        <p:spPr>
          <a:xfrm>
            <a:off x="6502400" y="3429000"/>
            <a:ext cx="254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 b="1">
                <a:solidFill>
                  <a:srgbClr val="C0392B"/>
                </a:solidFill>
                <a:latin typeface="맑은 고딕" panose="020B0503020000020004" pitchFamily="50" charset="-127"/>
              </a:rPr>
              <a:t>■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48BF3A-F5F1-4D6B-B208-765C033BF49A}"/>
              </a:ext>
            </a:extLst>
          </p:cNvPr>
          <p:cNvSpPr txBox="1"/>
          <p:nvPr/>
        </p:nvSpPr>
        <p:spPr>
          <a:xfrm>
            <a:off x="6756400" y="3429000"/>
            <a:ext cx="43688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메모리 사이클 반전 위험 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+ 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고밸류에이션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(PBR 4.67) 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부담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F853166-7892-FC89-E447-366BD7993A28}"/>
              </a:ext>
            </a:extLst>
          </p:cNvPr>
          <p:cNvSpPr txBox="1"/>
          <p:nvPr/>
        </p:nvSpPr>
        <p:spPr>
          <a:xfrm>
            <a:off x="6502400" y="4140200"/>
            <a:ext cx="254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 b="1">
                <a:solidFill>
                  <a:srgbClr val="C0392B"/>
                </a:solidFill>
                <a:latin typeface="맑은 고딕" panose="020B0503020000020004" pitchFamily="50" charset="-127"/>
              </a:rPr>
              <a:t>■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0C2D69A-B427-E07C-F87A-9B97C04CF6AC}"/>
              </a:ext>
            </a:extLst>
          </p:cNvPr>
          <p:cNvSpPr txBox="1"/>
          <p:nvPr/>
        </p:nvSpPr>
        <p:spPr>
          <a:xfrm>
            <a:off x="6756400" y="4140200"/>
            <a:ext cx="43688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파운드리 적자 지속 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+ 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미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중 규제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환율 불확실성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B84EE308-D926-0C7C-3EB0-A1AF61501EFB}"/>
              </a:ext>
            </a:extLst>
          </p:cNvPr>
          <p:cNvSpPr/>
          <p:nvPr/>
        </p:nvSpPr>
        <p:spPr>
          <a:xfrm>
            <a:off x="812800" y="5181600"/>
            <a:ext cx="10566400" cy="7112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23E16DF-0132-3693-D4AB-81AA53FB7188}"/>
              </a:ext>
            </a:extLst>
          </p:cNvPr>
          <p:cNvSpPr txBox="1"/>
          <p:nvPr/>
        </p:nvSpPr>
        <p:spPr>
          <a:xfrm>
            <a:off x="1092200" y="5181600"/>
            <a:ext cx="1905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 b="1">
                <a:solidFill>
                  <a:srgbClr val="CADCFC"/>
                </a:solidFill>
                <a:latin typeface="맑은 고딕" panose="020B0503020000020004" pitchFamily="50" charset="-127"/>
              </a:rPr>
              <a:t>WATCHLIST</a:t>
            </a:r>
            <a:endParaRPr lang="ko-KR" altLang="en-US" sz="1100" b="1">
              <a:solidFill>
                <a:srgbClr val="CADCF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9B68F1F-1C60-163C-94DB-987F8C8C1FBC}"/>
              </a:ext>
            </a:extLst>
          </p:cNvPr>
          <p:cNvSpPr txBox="1"/>
          <p:nvPr/>
        </p:nvSpPr>
        <p:spPr>
          <a:xfrm>
            <a:off x="2971800" y="5181600"/>
            <a:ext cx="8153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200" b="1">
                <a:solidFill>
                  <a:srgbClr val="FFFFFF"/>
                </a:solidFill>
                <a:latin typeface="맑은 고딕" panose="020B0503020000020004" pitchFamily="50" charset="-127"/>
              </a:rPr>
              <a:t>HBM4 </a:t>
            </a:r>
            <a:r>
              <a:rPr lang="ko-KR" altLang="en-US" sz="1200" b="1">
                <a:solidFill>
                  <a:srgbClr val="FFFFFF"/>
                </a:solidFill>
                <a:latin typeface="맑은 고딕" panose="020B0503020000020004" pitchFamily="50" charset="-127"/>
              </a:rPr>
              <a:t>양산 수율   </a:t>
            </a:r>
            <a:r>
              <a:rPr lang="en-US" altLang="ko-KR" sz="1200" b="1">
                <a:solidFill>
                  <a:srgbClr val="FFFFFF"/>
                </a:solidFill>
                <a:latin typeface="맑은 고딕" panose="020B0503020000020004" pitchFamily="50" charset="-127"/>
              </a:rPr>
              <a:t>·   DRAM </a:t>
            </a:r>
            <a:r>
              <a:rPr lang="ko-KR" altLang="en-US" sz="1200" b="1">
                <a:solidFill>
                  <a:srgbClr val="FFFFFF"/>
                </a:solidFill>
                <a:latin typeface="맑은 고딕" panose="020B0503020000020004" pitchFamily="50" charset="-127"/>
              </a:rPr>
              <a:t>계약가 추이   </a:t>
            </a:r>
            <a:r>
              <a:rPr lang="en-US" altLang="ko-KR" sz="1200" b="1">
                <a:solidFill>
                  <a:srgbClr val="FFFFFF"/>
                </a:solidFill>
                <a:latin typeface="맑은 고딕" panose="020B0503020000020004" pitchFamily="50" charset="-127"/>
              </a:rPr>
              <a:t>·   2</a:t>
            </a:r>
            <a:r>
              <a:rPr lang="ko-KR" altLang="en-US" sz="1200" b="1">
                <a:solidFill>
                  <a:srgbClr val="FFFFFF"/>
                </a:solidFill>
                <a:latin typeface="맑은 고딕" panose="020B0503020000020004" pitchFamily="50" charset="-127"/>
              </a:rPr>
              <a:t>나노 수율   </a:t>
            </a:r>
            <a:r>
              <a:rPr lang="en-US" altLang="ko-KR" sz="1200" b="1">
                <a:solidFill>
                  <a:srgbClr val="FFFFFF"/>
                </a:solidFill>
                <a:latin typeface="맑은 고딕" panose="020B0503020000020004" pitchFamily="50" charset="-127"/>
              </a:rPr>
              <a:t>·   </a:t>
            </a:r>
            <a:r>
              <a:rPr lang="ko-KR" altLang="en-US" sz="1200" b="1">
                <a:solidFill>
                  <a:srgbClr val="FFFFFF"/>
                </a:solidFill>
                <a:latin typeface="맑은 고딕" panose="020B0503020000020004" pitchFamily="50" charset="-127"/>
              </a:rPr>
              <a:t>미</a:t>
            </a:r>
            <a:r>
              <a:rPr lang="en-US" altLang="ko-KR" sz="1200" b="1">
                <a:solidFill>
                  <a:srgbClr val="FFFFFF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00" b="1">
                <a:solidFill>
                  <a:srgbClr val="FFFFFF"/>
                </a:solidFill>
                <a:latin typeface="맑은 고딕" panose="020B0503020000020004" pitchFamily="50" charset="-127"/>
              </a:rPr>
              <a:t>중 규제</a:t>
            </a:r>
            <a:r>
              <a:rPr lang="en-US" altLang="ko-KR" sz="1200" b="1">
                <a:solidFill>
                  <a:srgbClr val="FFFFFF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00" b="1">
                <a:solidFill>
                  <a:srgbClr val="FFFFFF"/>
                </a:solidFill>
                <a:latin typeface="맑은 고딕" panose="020B0503020000020004" pitchFamily="50" charset="-127"/>
              </a:rPr>
              <a:t>환율</a:t>
            </a: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89F70A09-75A9-E2E8-DA1D-B547165B1B2D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32B1C34-4A3B-F4B7-8CA1-69971A8D20FB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삼성전자 뉴스룸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·IR,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다음금융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·Investing.com (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2026-06-14)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6D04273-A55F-555C-C0EA-919709551E1C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17 / 20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426007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DEC53AD-54DD-189B-84CF-99B20F9503B9}"/>
              </a:ext>
            </a:extLst>
          </p:cNvPr>
          <p:cNvSpPr txBox="1"/>
          <p:nvPr/>
        </p:nvSpPr>
        <p:spPr>
          <a:xfrm>
            <a:off x="812800" y="584200"/>
            <a:ext cx="1875513" cy="161583"/>
          </a:xfrm>
          <a:prstGeom prst="rect">
            <a:avLst/>
          </a:prstGeom>
          <a:solidFill>
            <a:srgbClr val="1E2761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FFFFFF"/>
                </a:solidFill>
                <a:latin typeface="맑은 고딕" panose="020B0503020000020004" pitchFamily="50" charset="-127"/>
              </a:rPr>
              <a:t>APPENDIX · FINANCIALS</a:t>
            </a:r>
            <a:endParaRPr lang="ko-KR" altLang="en-US" sz="105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5BB46F-D17A-D2AD-19F1-CD83762BEECD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재무 요약</a:t>
            </a:r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연간 및 분기 실적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13CB0F-DDE9-FBD5-5725-232E4B908B86}"/>
              </a:ext>
            </a:extLst>
          </p:cNvPr>
          <p:cNvSpPr txBox="1"/>
          <p:nvPr/>
        </p:nvSpPr>
        <p:spPr>
          <a:xfrm>
            <a:off x="812800" y="2006600"/>
            <a:ext cx="5080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전사 연간 실적 </a:t>
            </a:r>
            <a:r>
              <a:rPr lang="en-US" altLang="ko-KR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조원</a:t>
            </a:r>
            <a:r>
              <a:rPr lang="en-US" altLang="ko-KR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)</a:t>
            </a:r>
            <a:endParaRPr lang="ko-KR" altLang="en-US" sz="1200" b="1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284487D7-6632-1E45-53C1-86E715F5C29B}"/>
              </a:ext>
            </a:extLst>
          </p:cNvPr>
          <p:cNvSpPr/>
          <p:nvPr/>
        </p:nvSpPr>
        <p:spPr>
          <a:xfrm>
            <a:off x="812800" y="2311400"/>
            <a:ext cx="10566400" cy="3810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AD49F8-BC51-0E1B-5828-A987E17E6D90}"/>
              </a:ext>
            </a:extLst>
          </p:cNvPr>
          <p:cNvSpPr txBox="1"/>
          <p:nvPr/>
        </p:nvSpPr>
        <p:spPr>
          <a:xfrm>
            <a:off x="965200" y="23114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 b="1">
                <a:solidFill>
                  <a:srgbClr val="FFFFFF"/>
                </a:solidFill>
                <a:latin typeface="맑은 고딕" panose="020B0503020000020004" pitchFamily="50" charset="-127"/>
              </a:rPr>
              <a:t>구분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8E8536-82F2-EA1A-6A41-5009A144A944}"/>
              </a:ext>
            </a:extLst>
          </p:cNvPr>
          <p:cNvSpPr txBox="1"/>
          <p:nvPr/>
        </p:nvSpPr>
        <p:spPr>
          <a:xfrm>
            <a:off x="2362200" y="23114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ko-KR" altLang="en-US" sz="1100" b="1">
                <a:solidFill>
                  <a:srgbClr val="FFFFFF"/>
                </a:solidFill>
                <a:latin typeface="맑은 고딕" panose="020B0503020000020004" pitchFamily="50" charset="-127"/>
              </a:rPr>
              <a:t>매출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971954-B15B-B100-3606-9ECCE003C2EE}"/>
              </a:ext>
            </a:extLst>
          </p:cNvPr>
          <p:cNvSpPr txBox="1"/>
          <p:nvPr/>
        </p:nvSpPr>
        <p:spPr>
          <a:xfrm>
            <a:off x="3759200" y="23114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ko-KR" altLang="en-US" sz="1100" b="1">
                <a:solidFill>
                  <a:srgbClr val="FFFFFF"/>
                </a:solidFill>
                <a:latin typeface="맑은 고딕" panose="020B0503020000020004" pitchFamily="50" charset="-127"/>
              </a:rPr>
              <a:t>영업이익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47988A-0B72-76C9-83CD-60C0DFF56F3D}"/>
              </a:ext>
            </a:extLst>
          </p:cNvPr>
          <p:cNvSpPr txBox="1"/>
          <p:nvPr/>
        </p:nvSpPr>
        <p:spPr>
          <a:xfrm>
            <a:off x="5156200" y="2311400"/>
            <a:ext cx="61214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 b="1">
                <a:solidFill>
                  <a:srgbClr val="FFFFFF"/>
                </a:solidFill>
                <a:latin typeface="맑은 고딕" panose="020B0503020000020004" pitchFamily="50" charset="-127"/>
              </a:rPr>
              <a:t>비고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E8EE3475-4302-69F7-84BA-EE978C63207C}"/>
              </a:ext>
            </a:extLst>
          </p:cNvPr>
          <p:cNvSpPr/>
          <p:nvPr/>
        </p:nvSpPr>
        <p:spPr>
          <a:xfrm>
            <a:off x="812800" y="2692400"/>
            <a:ext cx="10566400" cy="3810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84928AC-0A59-5347-4547-BB4402C72ACA}"/>
              </a:ext>
            </a:extLst>
          </p:cNvPr>
          <p:cNvSpPr txBox="1"/>
          <p:nvPr/>
        </p:nvSpPr>
        <p:spPr>
          <a:xfrm>
            <a:off x="965200" y="26924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FY2023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51E35D2-05EA-989B-2E5C-EE9E1CBFAD18}"/>
              </a:ext>
            </a:extLst>
          </p:cNvPr>
          <p:cNvSpPr txBox="1"/>
          <p:nvPr/>
        </p:nvSpPr>
        <p:spPr>
          <a:xfrm>
            <a:off x="2362200" y="26924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258.9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957A0AE-2128-5CAB-B3BE-B129A3227457}"/>
              </a:ext>
            </a:extLst>
          </p:cNvPr>
          <p:cNvSpPr txBox="1"/>
          <p:nvPr/>
        </p:nvSpPr>
        <p:spPr>
          <a:xfrm>
            <a:off x="3759200" y="26924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6.6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D67B4C5-C3A7-EE2E-907F-2A41663537DA}"/>
              </a:ext>
            </a:extLst>
          </p:cNvPr>
          <p:cNvSpPr txBox="1"/>
          <p:nvPr/>
        </p:nvSpPr>
        <p:spPr>
          <a:xfrm>
            <a:off x="5156200" y="2692400"/>
            <a:ext cx="61214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다운사이클 저점</a:t>
            </a: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D5CF6394-AEEE-5ABE-5973-63F066F1645E}"/>
              </a:ext>
            </a:extLst>
          </p:cNvPr>
          <p:cNvSpPr/>
          <p:nvPr/>
        </p:nvSpPr>
        <p:spPr>
          <a:xfrm>
            <a:off x="812800" y="3073400"/>
            <a:ext cx="10566400" cy="381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3D3A65-0800-7F43-1C2A-E6D9D500A3FE}"/>
              </a:ext>
            </a:extLst>
          </p:cNvPr>
          <p:cNvSpPr txBox="1"/>
          <p:nvPr/>
        </p:nvSpPr>
        <p:spPr>
          <a:xfrm>
            <a:off x="965200" y="30734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FY2024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336ADAB-9029-7FDF-89CA-EC18C3C201CF}"/>
              </a:ext>
            </a:extLst>
          </p:cNvPr>
          <p:cNvSpPr txBox="1"/>
          <p:nvPr/>
        </p:nvSpPr>
        <p:spPr>
          <a:xfrm>
            <a:off x="2362200" y="30734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300.9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4CEC7B5-2D28-1E05-1FB7-DFC404A40606}"/>
              </a:ext>
            </a:extLst>
          </p:cNvPr>
          <p:cNvSpPr txBox="1"/>
          <p:nvPr/>
        </p:nvSpPr>
        <p:spPr>
          <a:xfrm>
            <a:off x="3759200" y="30734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32.7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7E347BA-671F-D4FE-0C2E-415F8B65369E}"/>
              </a:ext>
            </a:extLst>
          </p:cNvPr>
          <p:cNvSpPr txBox="1"/>
          <p:nvPr/>
        </p:nvSpPr>
        <p:spPr>
          <a:xfrm>
            <a:off x="5156200" y="3073400"/>
            <a:ext cx="61214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회복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4F412A95-F351-03F9-F465-EAAB704131F6}"/>
              </a:ext>
            </a:extLst>
          </p:cNvPr>
          <p:cNvSpPr/>
          <p:nvPr/>
        </p:nvSpPr>
        <p:spPr>
          <a:xfrm>
            <a:off x="812800" y="3454400"/>
            <a:ext cx="10566400" cy="3810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EBD0E26-F6CC-44B0-1D0A-1CC185D61D91}"/>
              </a:ext>
            </a:extLst>
          </p:cNvPr>
          <p:cNvSpPr txBox="1"/>
          <p:nvPr/>
        </p:nvSpPr>
        <p:spPr>
          <a:xfrm>
            <a:off x="965200" y="34544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FY2025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AEB7832-97ED-8238-0891-F984953E99E2}"/>
              </a:ext>
            </a:extLst>
          </p:cNvPr>
          <p:cNvSpPr txBox="1"/>
          <p:nvPr/>
        </p:nvSpPr>
        <p:spPr>
          <a:xfrm>
            <a:off x="2362200" y="34544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333.6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DD05CE1-D3DA-DD05-D0BD-51E32C005913}"/>
              </a:ext>
            </a:extLst>
          </p:cNvPr>
          <p:cNvSpPr txBox="1"/>
          <p:nvPr/>
        </p:nvSpPr>
        <p:spPr>
          <a:xfrm>
            <a:off x="3759200" y="34544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43.6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BB6AA90-3830-60C6-619D-43A158EECB47}"/>
              </a:ext>
            </a:extLst>
          </p:cNvPr>
          <p:cNvSpPr txBox="1"/>
          <p:nvPr/>
        </p:nvSpPr>
        <p:spPr>
          <a:xfrm>
            <a:off x="5156200" y="3454400"/>
            <a:ext cx="61214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사상 최대</a:t>
            </a: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9723A012-183D-8239-7B01-E0ABAFADA56A}"/>
              </a:ext>
            </a:extLst>
          </p:cNvPr>
          <p:cNvSpPr/>
          <p:nvPr/>
        </p:nvSpPr>
        <p:spPr>
          <a:xfrm>
            <a:off x="812800" y="3835400"/>
            <a:ext cx="105664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4A51645-34E3-2E27-9B35-F66626558BA3}"/>
              </a:ext>
            </a:extLst>
          </p:cNvPr>
          <p:cNvSpPr txBox="1"/>
          <p:nvPr/>
        </p:nvSpPr>
        <p:spPr>
          <a:xfrm>
            <a:off x="812800" y="4191000"/>
            <a:ext cx="5080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분기 실적 </a:t>
            </a:r>
            <a:r>
              <a:rPr lang="en-US" altLang="ko-KR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조원</a:t>
            </a:r>
            <a:r>
              <a:rPr lang="en-US" altLang="ko-KR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)</a:t>
            </a:r>
            <a:endParaRPr lang="ko-KR" altLang="en-US" sz="1200" b="1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0C6D2177-1084-A3D6-B5E9-58ED49ED4662}"/>
              </a:ext>
            </a:extLst>
          </p:cNvPr>
          <p:cNvSpPr/>
          <p:nvPr/>
        </p:nvSpPr>
        <p:spPr>
          <a:xfrm>
            <a:off x="812800" y="4495800"/>
            <a:ext cx="10566400" cy="3810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DAB8E1F-48B4-CB4E-7636-AE2EADDE6361}"/>
              </a:ext>
            </a:extLst>
          </p:cNvPr>
          <p:cNvSpPr txBox="1"/>
          <p:nvPr/>
        </p:nvSpPr>
        <p:spPr>
          <a:xfrm>
            <a:off x="965200" y="44958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 b="1">
                <a:solidFill>
                  <a:srgbClr val="FFFFFF"/>
                </a:solidFill>
                <a:latin typeface="맑은 고딕" panose="020B0503020000020004" pitchFamily="50" charset="-127"/>
              </a:rPr>
              <a:t>구분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AC3DEAA-DAD6-D769-3244-F4CAC1A94106}"/>
              </a:ext>
            </a:extLst>
          </p:cNvPr>
          <p:cNvSpPr txBox="1"/>
          <p:nvPr/>
        </p:nvSpPr>
        <p:spPr>
          <a:xfrm>
            <a:off x="2362200" y="44958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ko-KR" altLang="en-US" sz="1100" b="1">
                <a:solidFill>
                  <a:srgbClr val="FFFFFF"/>
                </a:solidFill>
                <a:latin typeface="맑은 고딕" panose="020B0503020000020004" pitchFamily="50" charset="-127"/>
              </a:rPr>
              <a:t>매출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5B3B930-BE62-85E4-A87C-32B8DEC2808F}"/>
              </a:ext>
            </a:extLst>
          </p:cNvPr>
          <p:cNvSpPr txBox="1"/>
          <p:nvPr/>
        </p:nvSpPr>
        <p:spPr>
          <a:xfrm>
            <a:off x="3759200" y="44958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ko-KR" altLang="en-US" sz="1100" b="1">
                <a:solidFill>
                  <a:srgbClr val="FFFFFF"/>
                </a:solidFill>
                <a:latin typeface="맑은 고딕" panose="020B0503020000020004" pitchFamily="50" charset="-127"/>
              </a:rPr>
              <a:t>영업이익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0AB914E-0B31-EF88-D525-7D2E67CE9AD4}"/>
              </a:ext>
            </a:extLst>
          </p:cNvPr>
          <p:cNvSpPr txBox="1"/>
          <p:nvPr/>
        </p:nvSpPr>
        <p:spPr>
          <a:xfrm>
            <a:off x="5156200" y="4495800"/>
            <a:ext cx="61214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 b="1">
                <a:solidFill>
                  <a:srgbClr val="FFFFFF"/>
                </a:solidFill>
                <a:latin typeface="맑은 고딕" panose="020B0503020000020004" pitchFamily="50" charset="-127"/>
              </a:rPr>
              <a:t>비고</a:t>
            </a:r>
          </a:p>
        </p:txBody>
      </p:sp>
      <p:sp>
        <p:nvSpPr>
          <p:cNvPr id="32" name="직사각형 31">
            <a:extLst>
              <a:ext uri="{FF2B5EF4-FFF2-40B4-BE49-F238E27FC236}">
                <a16:creationId xmlns:a16="http://schemas.microsoft.com/office/drawing/2014/main" id="{82B00BE9-369F-AFD8-5351-3C42EC5699D8}"/>
              </a:ext>
            </a:extLst>
          </p:cNvPr>
          <p:cNvSpPr/>
          <p:nvPr/>
        </p:nvSpPr>
        <p:spPr>
          <a:xfrm>
            <a:off x="812800" y="4876800"/>
            <a:ext cx="10566400" cy="3810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EF2764D-97C5-3AFB-5DD9-EB8ED7577260}"/>
              </a:ext>
            </a:extLst>
          </p:cNvPr>
          <p:cNvSpPr txBox="1"/>
          <p:nvPr/>
        </p:nvSpPr>
        <p:spPr>
          <a:xfrm>
            <a:off x="965200" y="48768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2025 Q3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846ABE9-01C9-90CC-CFEA-734E002EB369}"/>
              </a:ext>
            </a:extLst>
          </p:cNvPr>
          <p:cNvSpPr txBox="1"/>
          <p:nvPr/>
        </p:nvSpPr>
        <p:spPr>
          <a:xfrm>
            <a:off x="2362200" y="48768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86.1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81DAEFA-4CC7-9C1D-0A50-05172FBE860B}"/>
              </a:ext>
            </a:extLst>
          </p:cNvPr>
          <p:cNvSpPr txBox="1"/>
          <p:nvPr/>
        </p:nvSpPr>
        <p:spPr>
          <a:xfrm>
            <a:off x="3759200" y="48768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12.2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06E7D0B-19AF-9735-89A7-886E9E914831}"/>
              </a:ext>
            </a:extLst>
          </p:cNvPr>
          <p:cNvSpPr txBox="1"/>
          <p:nvPr/>
        </p:nvSpPr>
        <p:spPr>
          <a:xfrm>
            <a:off x="5156200" y="4876800"/>
            <a:ext cx="61214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QoQ +15%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7" name="직사각형 36">
            <a:extLst>
              <a:ext uri="{FF2B5EF4-FFF2-40B4-BE49-F238E27FC236}">
                <a16:creationId xmlns:a16="http://schemas.microsoft.com/office/drawing/2014/main" id="{BA0473A1-095F-A104-6949-A632DF2D20F0}"/>
              </a:ext>
            </a:extLst>
          </p:cNvPr>
          <p:cNvSpPr/>
          <p:nvPr/>
        </p:nvSpPr>
        <p:spPr>
          <a:xfrm>
            <a:off x="812800" y="5257800"/>
            <a:ext cx="10566400" cy="381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410EDE6-04F6-143C-5A12-E527A15BE4B0}"/>
              </a:ext>
            </a:extLst>
          </p:cNvPr>
          <p:cNvSpPr txBox="1"/>
          <p:nvPr/>
        </p:nvSpPr>
        <p:spPr>
          <a:xfrm>
            <a:off x="965200" y="52578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2025 Q4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611A5D5-E4D3-7E57-8D45-CF6D63ECE8EB}"/>
              </a:ext>
            </a:extLst>
          </p:cNvPr>
          <p:cNvSpPr txBox="1"/>
          <p:nvPr/>
        </p:nvSpPr>
        <p:spPr>
          <a:xfrm>
            <a:off x="2362200" y="52578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93.8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1BE087B-AE71-BDB8-2D1D-8D7F4EB1BF83}"/>
              </a:ext>
            </a:extLst>
          </p:cNvPr>
          <p:cNvSpPr txBox="1"/>
          <p:nvPr/>
        </p:nvSpPr>
        <p:spPr>
          <a:xfrm>
            <a:off x="3759200" y="52578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20.1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5496830-419D-36C2-357C-2CB3F477B24C}"/>
              </a:ext>
            </a:extLst>
          </p:cNvPr>
          <p:cNvSpPr txBox="1"/>
          <p:nvPr/>
        </p:nvSpPr>
        <p:spPr>
          <a:xfrm>
            <a:off x="5156200" y="5257800"/>
            <a:ext cx="61214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분기 사상 최대</a:t>
            </a:r>
          </a:p>
        </p:txBody>
      </p:sp>
      <p:sp>
        <p:nvSpPr>
          <p:cNvPr id="42" name="직사각형 41">
            <a:extLst>
              <a:ext uri="{FF2B5EF4-FFF2-40B4-BE49-F238E27FC236}">
                <a16:creationId xmlns:a16="http://schemas.microsoft.com/office/drawing/2014/main" id="{D367DED1-136F-8945-B8ED-BEA28E8A3EE2}"/>
              </a:ext>
            </a:extLst>
          </p:cNvPr>
          <p:cNvSpPr/>
          <p:nvPr/>
        </p:nvSpPr>
        <p:spPr>
          <a:xfrm>
            <a:off x="812800" y="5638800"/>
            <a:ext cx="10566400" cy="3810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A5C8BD4-6332-0CDB-F8C0-759CAC9A055F}"/>
              </a:ext>
            </a:extLst>
          </p:cNvPr>
          <p:cNvSpPr txBox="1"/>
          <p:nvPr/>
        </p:nvSpPr>
        <p:spPr>
          <a:xfrm>
            <a:off x="965200" y="56388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2026 Q1*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1F2D57D-271A-C2C4-33CD-7235530E5A02}"/>
              </a:ext>
            </a:extLst>
          </p:cNvPr>
          <p:cNvSpPr txBox="1"/>
          <p:nvPr/>
        </p:nvSpPr>
        <p:spPr>
          <a:xfrm>
            <a:off x="2362200" y="56388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133.0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CB34037-C85C-1892-D7FD-4BA1D3E603FE}"/>
              </a:ext>
            </a:extLst>
          </p:cNvPr>
          <p:cNvSpPr txBox="1"/>
          <p:nvPr/>
        </p:nvSpPr>
        <p:spPr>
          <a:xfrm>
            <a:off x="3759200" y="56388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57.2</a:t>
            </a:r>
            <a:endParaRPr lang="ko-KR" altLang="en-US" sz="110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E0333D4-941F-3C8D-5216-0F97AC5E2248}"/>
              </a:ext>
            </a:extLst>
          </p:cNvPr>
          <p:cNvSpPr txBox="1"/>
          <p:nvPr/>
        </p:nvSpPr>
        <p:spPr>
          <a:xfrm>
            <a:off x="5156200" y="5638800"/>
            <a:ext cx="61214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잠정 </a:t>
            </a:r>
            <a:r>
              <a:rPr lang="en-US" altLang="ko-KR" sz="1100">
                <a:solidFill>
                  <a:srgbClr val="15193B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1100">
                <a:solidFill>
                  <a:srgbClr val="15193B"/>
                </a:solidFill>
                <a:latin typeface="맑은 고딕" panose="020B0503020000020004" pitchFamily="50" charset="-127"/>
              </a:rPr>
              <a:t>슈퍼사이클</a:t>
            </a:r>
          </a:p>
        </p:txBody>
      </p:sp>
      <p:sp>
        <p:nvSpPr>
          <p:cNvPr id="47" name="직사각형 46">
            <a:extLst>
              <a:ext uri="{FF2B5EF4-FFF2-40B4-BE49-F238E27FC236}">
                <a16:creationId xmlns:a16="http://schemas.microsoft.com/office/drawing/2014/main" id="{90FAFC18-6AB2-7764-A8ED-97F86CCE899E}"/>
              </a:ext>
            </a:extLst>
          </p:cNvPr>
          <p:cNvSpPr/>
          <p:nvPr/>
        </p:nvSpPr>
        <p:spPr>
          <a:xfrm>
            <a:off x="812800" y="6019800"/>
            <a:ext cx="105664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C3D4202F-90CD-3ACA-4C79-03D3D5CC733C}"/>
              </a:ext>
            </a:extLst>
          </p:cNvPr>
          <p:cNvSpPr txBox="1"/>
          <p:nvPr/>
        </p:nvSpPr>
        <p:spPr>
          <a:xfrm>
            <a:off x="812800" y="5867400"/>
            <a:ext cx="105664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00">
                <a:solidFill>
                  <a:srgbClr val="5C6470"/>
                </a:solidFill>
                <a:latin typeface="맑은 고딕" panose="020B0503020000020004" pitchFamily="50" charset="-127"/>
              </a:rPr>
              <a:t>* </a:t>
            </a:r>
            <a:r>
              <a:rPr lang="en-US" altLang="ko-KR" sz="900">
                <a:solidFill>
                  <a:srgbClr val="5C6470"/>
                </a:solidFill>
                <a:latin typeface="맑은 고딕" panose="020B0503020000020004" pitchFamily="50" charset="-127"/>
              </a:rPr>
              <a:t>2026 Q1 </a:t>
            </a:r>
            <a:r>
              <a:rPr lang="ko-KR" altLang="en-US" sz="900">
                <a:solidFill>
                  <a:srgbClr val="5C6470"/>
                </a:solidFill>
                <a:latin typeface="맑은 고딕" panose="020B0503020000020004" pitchFamily="50" charset="-127"/>
              </a:rPr>
              <a:t>잠정실적</a:t>
            </a:r>
            <a:r>
              <a:rPr lang="en-US" altLang="ko-KR" sz="900">
                <a:solidFill>
                  <a:srgbClr val="5C647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900">
                <a:solidFill>
                  <a:srgbClr val="5C6470"/>
                </a:solidFill>
                <a:latin typeface="맑은 고딕" panose="020B0503020000020004" pitchFamily="50" charset="-127"/>
              </a:rPr>
              <a:t>확정 아님</a:t>
            </a:r>
            <a:r>
              <a:rPr lang="en-US" altLang="ko-KR" sz="900">
                <a:solidFill>
                  <a:srgbClr val="5C6470"/>
                </a:solidFill>
                <a:latin typeface="맑은 고딕" panose="020B0503020000020004" pitchFamily="50" charset="-127"/>
              </a:rPr>
              <a:t>). </a:t>
            </a:r>
            <a:r>
              <a:rPr lang="ko-KR" altLang="en-US" sz="900">
                <a:solidFill>
                  <a:srgbClr val="5C6470"/>
                </a:solidFill>
                <a:latin typeface="맑은 고딕" panose="020B0503020000020004" pitchFamily="50" charset="-127"/>
              </a:rPr>
              <a:t>연간 부문 합산은 미공개</a:t>
            </a:r>
            <a:r>
              <a:rPr lang="en-US" altLang="ko-KR" sz="900">
                <a:solidFill>
                  <a:srgbClr val="5C6470"/>
                </a:solidFill>
                <a:latin typeface="맑은 고딕" panose="020B0503020000020004" pitchFamily="50" charset="-127"/>
              </a:rPr>
              <a:t>.</a:t>
            </a:r>
            <a:endParaRPr lang="ko-KR" altLang="en-US" sz="90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9" name="직사각형 48">
            <a:extLst>
              <a:ext uri="{FF2B5EF4-FFF2-40B4-BE49-F238E27FC236}">
                <a16:creationId xmlns:a16="http://schemas.microsoft.com/office/drawing/2014/main" id="{C9B56B76-096F-1AE7-B44C-234336707708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EEA0F33-2DD5-7636-B10D-E668468E19A0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삼성전자 뉴스룸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·IR,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다음금융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·Investing.com (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2026-06-14)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77C2DF3-5B3C-0DE7-EDA4-3957DC094085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18 / 20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03944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7030A30-1371-F65C-35DF-9FA98ACA4CDA}"/>
              </a:ext>
            </a:extLst>
          </p:cNvPr>
          <p:cNvSpPr txBox="1"/>
          <p:nvPr/>
        </p:nvSpPr>
        <p:spPr>
          <a:xfrm>
            <a:off x="812800" y="584200"/>
            <a:ext cx="2279470" cy="161583"/>
          </a:xfrm>
          <a:prstGeom prst="rect">
            <a:avLst/>
          </a:prstGeom>
          <a:solidFill>
            <a:srgbClr val="1E2761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FFFFFF"/>
                </a:solidFill>
                <a:latin typeface="맑은 고딕" panose="020B0503020000020004" pitchFamily="50" charset="-127"/>
              </a:rPr>
              <a:t>DATA QUALITY &amp; DISCLAIMER</a:t>
            </a:r>
            <a:endParaRPr lang="ko-KR" altLang="en-US" sz="105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67888B-1BE3-7F2F-9A77-802CA7D1DA3E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데이터 검증 상태와 한계를 투명하게 명시한다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02361EA2-7928-CF14-4755-82763A4D32DF}"/>
              </a:ext>
            </a:extLst>
          </p:cNvPr>
          <p:cNvSpPr/>
          <p:nvPr/>
        </p:nvSpPr>
        <p:spPr>
          <a:xfrm>
            <a:off x="812800" y="2032000"/>
            <a:ext cx="3369733" cy="14732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57488BBD-8523-8556-2245-966816F40228}"/>
              </a:ext>
            </a:extLst>
          </p:cNvPr>
          <p:cNvSpPr/>
          <p:nvPr/>
        </p:nvSpPr>
        <p:spPr>
          <a:xfrm>
            <a:off x="812800" y="2032000"/>
            <a:ext cx="3369733" cy="508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A3497A-7FAA-92AB-6BC1-892698F613BE}"/>
              </a:ext>
            </a:extLst>
          </p:cNvPr>
          <p:cNvSpPr txBox="1"/>
          <p:nvPr/>
        </p:nvSpPr>
        <p:spPr>
          <a:xfrm>
            <a:off x="1016000" y="22352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E2761"/>
                </a:solidFill>
                <a:latin typeface="맑은 고딕" panose="020B0503020000020004" pitchFamily="50" charset="-127"/>
              </a:rPr>
              <a:t>잠정 </a:t>
            </a:r>
            <a:r>
              <a:rPr lang="en-US" altLang="ko-KR" sz="1200" b="1">
                <a:solidFill>
                  <a:srgbClr val="1E2761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1200" b="1">
                <a:solidFill>
                  <a:srgbClr val="1E2761"/>
                </a:solidFill>
                <a:latin typeface="맑은 고딕" panose="020B0503020000020004" pitchFamily="50" charset="-127"/>
              </a:rPr>
              <a:t>단일출처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A4B5F0-79F7-0969-DE57-D45CDAD8D5D2}"/>
              </a:ext>
            </a:extLst>
          </p:cNvPr>
          <p:cNvSpPr txBox="1"/>
          <p:nvPr/>
        </p:nvSpPr>
        <p:spPr>
          <a:xfrm>
            <a:off x="1016000" y="2565400"/>
            <a:ext cx="2963333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2026 Q1(133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조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/57.2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조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) — 2026-04-07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잠정실적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전자신문 단일 출처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37F958EE-A9B5-6BB9-726C-479A4C82A04D}"/>
              </a:ext>
            </a:extLst>
          </p:cNvPr>
          <p:cNvSpPr/>
          <p:nvPr/>
        </p:nvSpPr>
        <p:spPr>
          <a:xfrm>
            <a:off x="4411133" y="2032000"/>
            <a:ext cx="3369734" cy="14732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E21D576F-DAA1-3CEA-C059-6B9FEB14F2C3}"/>
              </a:ext>
            </a:extLst>
          </p:cNvPr>
          <p:cNvSpPr/>
          <p:nvPr/>
        </p:nvSpPr>
        <p:spPr>
          <a:xfrm>
            <a:off x="4411133" y="2032000"/>
            <a:ext cx="3369734" cy="508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2B90BA0-D4A8-80BE-CA4F-B2C78DD0CEAF}"/>
              </a:ext>
            </a:extLst>
          </p:cNvPr>
          <p:cNvSpPr txBox="1"/>
          <p:nvPr/>
        </p:nvSpPr>
        <p:spPr>
          <a:xfrm>
            <a:off x="4614333" y="22352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E2761"/>
                </a:solidFill>
                <a:latin typeface="맑은 고딕" panose="020B0503020000020004" pitchFamily="50" charset="-127"/>
              </a:rPr>
              <a:t>출처 편차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D92FDAA-07F9-5D8B-361F-30DEC8250DDD}"/>
              </a:ext>
            </a:extLst>
          </p:cNvPr>
          <p:cNvSpPr txBox="1"/>
          <p:nvPr/>
        </p:nvSpPr>
        <p:spPr>
          <a:xfrm>
            <a:off x="4614333" y="2565400"/>
            <a:ext cx="2963333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2025 Q2(74.6 vs 74.0), FY2024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영업익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(32.7 vs 32.1) —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공식치 채택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C0516A13-0DAE-AB5E-7950-CC262AC31B50}"/>
              </a:ext>
            </a:extLst>
          </p:cNvPr>
          <p:cNvSpPr/>
          <p:nvPr/>
        </p:nvSpPr>
        <p:spPr>
          <a:xfrm>
            <a:off x="8009467" y="2032000"/>
            <a:ext cx="3369733" cy="14732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074D3DBA-981D-EA0F-D48C-6374675B4E10}"/>
              </a:ext>
            </a:extLst>
          </p:cNvPr>
          <p:cNvSpPr/>
          <p:nvPr/>
        </p:nvSpPr>
        <p:spPr>
          <a:xfrm>
            <a:off x="8009467" y="2032000"/>
            <a:ext cx="3369733" cy="508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E80BEFD-E560-B9B5-19C6-89FAA4A224C7}"/>
              </a:ext>
            </a:extLst>
          </p:cNvPr>
          <p:cNvSpPr txBox="1"/>
          <p:nvPr/>
        </p:nvSpPr>
        <p:spPr>
          <a:xfrm>
            <a:off x="8212667" y="22352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00" b="1">
                <a:solidFill>
                  <a:srgbClr val="1E2761"/>
                </a:solidFill>
                <a:latin typeface="맑은 고딕" panose="020B0503020000020004" pitchFamily="50" charset="-127"/>
              </a:rPr>
              <a:t>PER </a:t>
            </a:r>
            <a:r>
              <a:rPr lang="ko-KR" altLang="en-US" sz="1200" b="1">
                <a:solidFill>
                  <a:srgbClr val="1E2761"/>
                </a:solidFill>
                <a:latin typeface="맑은 고딕" panose="020B0503020000020004" pitchFamily="50" charset="-127"/>
              </a:rPr>
              <a:t>큰 편차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9C2473E-90B5-233E-7563-9F0A719BE812}"/>
              </a:ext>
            </a:extLst>
          </p:cNvPr>
          <p:cNvSpPr txBox="1"/>
          <p:nvPr/>
        </p:nvSpPr>
        <p:spPr>
          <a:xfrm>
            <a:off x="8212667" y="2565400"/>
            <a:ext cx="2963333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45.27(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다음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) vs 25.88(Investing) —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후행 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EPS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기준 차이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확인 필요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C20C7EC7-F4E5-7072-D194-71FF7615C8E7}"/>
              </a:ext>
            </a:extLst>
          </p:cNvPr>
          <p:cNvSpPr/>
          <p:nvPr/>
        </p:nvSpPr>
        <p:spPr>
          <a:xfrm>
            <a:off x="812800" y="3683000"/>
            <a:ext cx="3369733" cy="14732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4F5F0AB6-1784-E2D3-466A-4DC770B911A0}"/>
              </a:ext>
            </a:extLst>
          </p:cNvPr>
          <p:cNvSpPr/>
          <p:nvPr/>
        </p:nvSpPr>
        <p:spPr>
          <a:xfrm>
            <a:off x="812800" y="3683000"/>
            <a:ext cx="3369733" cy="508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F35F46-40D7-7711-46E4-E4374E9E969A}"/>
              </a:ext>
            </a:extLst>
          </p:cNvPr>
          <p:cNvSpPr txBox="1"/>
          <p:nvPr/>
        </p:nvSpPr>
        <p:spPr>
          <a:xfrm>
            <a:off x="1016000" y="38862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E2761"/>
                </a:solidFill>
                <a:latin typeface="맑은 고딕" panose="020B0503020000020004" pitchFamily="50" charset="-127"/>
              </a:rPr>
              <a:t>미확보 데이터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2187893-729F-D924-B83C-24EADE9DD151}"/>
              </a:ext>
            </a:extLst>
          </p:cNvPr>
          <p:cNvSpPr txBox="1"/>
          <p:nvPr/>
        </p:nvSpPr>
        <p:spPr>
          <a:xfrm>
            <a:off x="1016000" y="4216400"/>
            <a:ext cx="2963333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FY2024·FY2025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순이익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연간 부문 합산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메모리 개별 손익 미공개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249D600E-6AC1-2255-9DD9-9362DB763F10}"/>
              </a:ext>
            </a:extLst>
          </p:cNvPr>
          <p:cNvSpPr/>
          <p:nvPr/>
        </p:nvSpPr>
        <p:spPr>
          <a:xfrm>
            <a:off x="4411133" y="3683000"/>
            <a:ext cx="3369734" cy="14732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F04D49D1-E31C-6E4E-11C4-7DF8E5A2C249}"/>
              </a:ext>
            </a:extLst>
          </p:cNvPr>
          <p:cNvSpPr/>
          <p:nvPr/>
        </p:nvSpPr>
        <p:spPr>
          <a:xfrm>
            <a:off x="4411133" y="3683000"/>
            <a:ext cx="3369734" cy="508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EB6616B-0E19-97BF-BBC0-9EECAC1BD839}"/>
              </a:ext>
            </a:extLst>
          </p:cNvPr>
          <p:cNvSpPr txBox="1"/>
          <p:nvPr/>
        </p:nvSpPr>
        <p:spPr>
          <a:xfrm>
            <a:off x="4614333" y="38862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E2761"/>
                </a:solidFill>
                <a:latin typeface="맑은 고딕" panose="020B0503020000020004" pitchFamily="50" charset="-127"/>
              </a:rPr>
              <a:t>추정치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0C6AE5A-F586-4720-468E-A198C0B5754B}"/>
              </a:ext>
            </a:extLst>
          </p:cNvPr>
          <p:cNvSpPr txBox="1"/>
          <p:nvPr/>
        </p:nvSpPr>
        <p:spPr>
          <a:xfrm>
            <a:off x="4614333" y="4216400"/>
            <a:ext cx="2963333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HBM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점유율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(SK62/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삼성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17), 2026 HBM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매출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약 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24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조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) —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증권가 추정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BA4DC762-B85C-2C6A-CFAF-DF7ED554FBBB}"/>
              </a:ext>
            </a:extLst>
          </p:cNvPr>
          <p:cNvSpPr/>
          <p:nvPr/>
        </p:nvSpPr>
        <p:spPr>
          <a:xfrm>
            <a:off x="8009467" y="3683000"/>
            <a:ext cx="3369733" cy="14732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8E0454C5-57FE-62AC-2235-638CFDA68AD0}"/>
              </a:ext>
            </a:extLst>
          </p:cNvPr>
          <p:cNvSpPr/>
          <p:nvPr/>
        </p:nvSpPr>
        <p:spPr>
          <a:xfrm>
            <a:off x="8009467" y="3683000"/>
            <a:ext cx="3369733" cy="50800"/>
          </a:xfrm>
          <a:prstGeom prst="rect">
            <a:avLst/>
          </a:prstGeom>
          <a:solidFill>
            <a:srgbClr val="0E7C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3645045-4BDA-BE06-3EF1-CEBCC4AB65F1}"/>
              </a:ext>
            </a:extLst>
          </p:cNvPr>
          <p:cNvSpPr txBox="1"/>
          <p:nvPr/>
        </p:nvSpPr>
        <p:spPr>
          <a:xfrm>
            <a:off x="8212667" y="38862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0E7C4A"/>
                </a:solidFill>
                <a:latin typeface="맑은 고딕" panose="020B0503020000020004" pitchFamily="50" charset="-127"/>
              </a:rPr>
              <a:t>교차확인 완료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AA2CBEE-D890-05F8-4B48-F4D1758419B6}"/>
              </a:ext>
            </a:extLst>
          </p:cNvPr>
          <p:cNvSpPr txBox="1"/>
          <p:nvPr/>
        </p:nvSpPr>
        <p:spPr>
          <a:xfrm>
            <a:off x="8212667" y="4216400"/>
            <a:ext cx="2963333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주가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(322,500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원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) 3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출처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, FY2025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실적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부문 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Q4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등은 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2+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출처 확인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11F7D1F-4828-80E4-1155-ACD52F1C6A5A}"/>
              </a:ext>
            </a:extLst>
          </p:cNvPr>
          <p:cNvSpPr txBox="1"/>
          <p:nvPr/>
        </p:nvSpPr>
        <p:spPr>
          <a:xfrm>
            <a:off x="812800" y="5740400"/>
            <a:ext cx="10566400" cy="14619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50">
                <a:solidFill>
                  <a:srgbClr val="5C6470"/>
                </a:solidFill>
                <a:latin typeface="맑은 고딕" panose="020B0503020000020004" pitchFamily="50" charset="-127"/>
              </a:rPr>
              <a:t>면책</a:t>
            </a:r>
            <a:r>
              <a:rPr lang="en-US" altLang="ko-KR" sz="950">
                <a:solidFill>
                  <a:srgbClr val="5C6470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950">
                <a:solidFill>
                  <a:srgbClr val="5C6470"/>
                </a:solidFill>
                <a:latin typeface="맑은 고딕" panose="020B0503020000020004" pitchFamily="50" charset="-127"/>
              </a:rPr>
              <a:t>본 자료는 공개 정보 기반 분석으로 투자 권유가 아니며</a:t>
            </a:r>
            <a:r>
              <a:rPr lang="en-US" altLang="ko-KR" sz="950">
                <a:solidFill>
                  <a:srgbClr val="5C6470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950">
                <a:solidFill>
                  <a:srgbClr val="5C6470"/>
                </a:solidFill>
                <a:latin typeface="맑은 고딕" panose="020B0503020000020004" pitchFamily="50" charset="-127"/>
              </a:rPr>
              <a:t>투자 판단과 책임은 이용자에게 있습니다</a:t>
            </a:r>
            <a:r>
              <a:rPr lang="en-US" altLang="ko-KR" sz="950">
                <a:solidFill>
                  <a:srgbClr val="5C6470"/>
                </a:solidFill>
                <a:latin typeface="맑은 고딕" panose="020B0503020000020004" pitchFamily="50" charset="-127"/>
              </a:rPr>
              <a:t>.</a:t>
            </a:r>
            <a:endParaRPr lang="ko-KR" altLang="en-US" sz="9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EFB3FD2A-E2C7-BB7F-3AD9-F28C912970C2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61E6326-8F86-21A4-ED44-8C740CEAEE6B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삼성전자 뉴스룸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·IR,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다음금융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·Investing.com (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2026-06-14)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0D105F3-EE9D-F976-5EFA-22190F377AC6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19 / 20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90198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B5708AA-C353-CEDC-46F2-22C2D6F13AA0}"/>
              </a:ext>
            </a:extLst>
          </p:cNvPr>
          <p:cNvSpPr txBox="1"/>
          <p:nvPr/>
        </p:nvSpPr>
        <p:spPr>
          <a:xfrm>
            <a:off x="812800" y="584200"/>
            <a:ext cx="1728037" cy="161583"/>
          </a:xfrm>
          <a:prstGeom prst="rect">
            <a:avLst/>
          </a:prstGeom>
          <a:solidFill>
            <a:srgbClr val="1E2761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FFFFFF"/>
                </a:solidFill>
                <a:latin typeface="맑은 고딕" panose="020B0503020000020004" pitchFamily="50" charset="-127"/>
              </a:rPr>
              <a:t>EXECUTIVE SUMMARY</a:t>
            </a:r>
            <a:endParaRPr lang="ko-KR" altLang="en-US" sz="105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62DA97-DA55-863C-05DA-8B1378C0AE00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사상 최대 실적과 </a:t>
            </a:r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AI 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메모리 모멘텀이 기업가치를 재평가하고 있다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22C7A349-A18F-7B35-1E79-B72CB02D5C40}"/>
              </a:ext>
            </a:extLst>
          </p:cNvPr>
          <p:cNvSpPr/>
          <p:nvPr/>
        </p:nvSpPr>
        <p:spPr>
          <a:xfrm>
            <a:off x="812800" y="1981200"/>
            <a:ext cx="10566400" cy="11430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67E1BA-791B-F1A5-C444-4615EEDE7607}"/>
              </a:ext>
            </a:extLst>
          </p:cNvPr>
          <p:cNvSpPr txBox="1"/>
          <p:nvPr/>
        </p:nvSpPr>
        <p:spPr>
          <a:xfrm>
            <a:off x="1041400" y="2184400"/>
            <a:ext cx="660400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CADCFC"/>
                </a:solidFill>
                <a:latin typeface="맑은 고딕" panose="020B0503020000020004" pitchFamily="50" charset="-127"/>
              </a:rPr>
              <a:t>01</a:t>
            </a:r>
            <a:endParaRPr lang="ko-KR" altLang="en-US" sz="3000" b="1">
              <a:solidFill>
                <a:srgbClr val="CADCF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30D96D-7C17-2BC5-FFEB-5161D41D86C9}"/>
              </a:ext>
            </a:extLst>
          </p:cNvPr>
          <p:cNvSpPr txBox="1"/>
          <p:nvPr/>
        </p:nvSpPr>
        <p:spPr>
          <a:xfrm>
            <a:off x="1879600" y="2209800"/>
            <a:ext cx="7213600" cy="23852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550" b="1">
                <a:solidFill>
                  <a:srgbClr val="15193B"/>
                </a:solidFill>
                <a:latin typeface="맑은 고딕" panose="020B0503020000020004" pitchFamily="50" charset="-127"/>
              </a:rPr>
              <a:t>FY2025 </a:t>
            </a:r>
            <a:r>
              <a:rPr lang="ko-KR" altLang="en-US" sz="1550" b="1">
                <a:solidFill>
                  <a:srgbClr val="15193B"/>
                </a:solidFill>
                <a:latin typeface="맑은 고딕" panose="020B0503020000020004" pitchFamily="50" charset="-127"/>
              </a:rPr>
              <a:t>사상 최대 실적 달성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E2161D-19FE-9706-5935-44FBE4DF8033}"/>
              </a:ext>
            </a:extLst>
          </p:cNvPr>
          <p:cNvSpPr txBox="1"/>
          <p:nvPr/>
        </p:nvSpPr>
        <p:spPr>
          <a:xfrm>
            <a:off x="1879600" y="2616200"/>
            <a:ext cx="72136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50">
                <a:solidFill>
                  <a:srgbClr val="5C6470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1150">
                <a:solidFill>
                  <a:srgbClr val="5C6470"/>
                </a:solidFill>
                <a:latin typeface="맑은 고딕" panose="020B0503020000020004" pitchFamily="50" charset="-127"/>
              </a:rPr>
              <a:t>333.6</a:t>
            </a:r>
            <a:r>
              <a:rPr lang="ko-KR" altLang="en-US" sz="1150">
                <a:solidFill>
                  <a:srgbClr val="5C6470"/>
                </a:solidFill>
                <a:latin typeface="맑은 고딕" panose="020B0503020000020004" pitchFamily="50" charset="-127"/>
              </a:rPr>
              <a:t>조</a:t>
            </a:r>
            <a:r>
              <a:rPr lang="en-US" altLang="ko-KR" sz="1150">
                <a:solidFill>
                  <a:srgbClr val="5C6470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50">
                <a:solidFill>
                  <a:srgbClr val="5C6470"/>
                </a:solidFill>
                <a:latin typeface="맑은 고딕" panose="020B0503020000020004" pitchFamily="50" charset="-127"/>
              </a:rPr>
              <a:t>영업이익 </a:t>
            </a:r>
            <a:r>
              <a:rPr lang="en-US" altLang="ko-KR" sz="1150">
                <a:solidFill>
                  <a:srgbClr val="5C6470"/>
                </a:solidFill>
                <a:latin typeface="맑은 고딕" panose="020B0503020000020004" pitchFamily="50" charset="-127"/>
              </a:rPr>
              <a:t>43.6</a:t>
            </a:r>
            <a:r>
              <a:rPr lang="ko-KR" altLang="en-US" sz="1150">
                <a:solidFill>
                  <a:srgbClr val="5C6470"/>
                </a:solidFill>
                <a:latin typeface="맑은 고딕" panose="020B0503020000020004" pitchFamily="50" charset="-127"/>
              </a:rPr>
              <a:t>조</a:t>
            </a:r>
            <a:r>
              <a:rPr lang="en-US" altLang="ko-KR" sz="1150">
                <a:solidFill>
                  <a:srgbClr val="5C6470"/>
                </a:solidFill>
                <a:latin typeface="맑은 고딕" panose="020B0503020000020004" pitchFamily="50" charset="-127"/>
              </a:rPr>
              <a:t>(YoY +33%). FY2023 </a:t>
            </a:r>
            <a:r>
              <a:rPr lang="ko-KR" altLang="en-US" sz="1150">
                <a:solidFill>
                  <a:srgbClr val="5C6470"/>
                </a:solidFill>
                <a:latin typeface="맑은 고딕" panose="020B0503020000020004" pitchFamily="50" charset="-127"/>
              </a:rPr>
              <a:t>저점</a:t>
            </a:r>
            <a:r>
              <a:rPr lang="en-US" altLang="ko-KR" sz="1150">
                <a:solidFill>
                  <a:srgbClr val="5C6470"/>
                </a:solidFill>
                <a:latin typeface="맑은 고딕" panose="020B0503020000020004" pitchFamily="50" charset="-127"/>
              </a:rPr>
              <a:t>(6.6</a:t>
            </a:r>
            <a:r>
              <a:rPr lang="ko-KR" altLang="en-US" sz="1150">
                <a:solidFill>
                  <a:srgbClr val="5C6470"/>
                </a:solidFill>
                <a:latin typeface="맑은 고딕" panose="020B0503020000020004" pitchFamily="50" charset="-127"/>
              </a:rPr>
              <a:t>조</a:t>
            </a:r>
            <a:r>
              <a:rPr lang="en-US" altLang="ko-KR" sz="1150">
                <a:solidFill>
                  <a:srgbClr val="5C6470"/>
                </a:solidFill>
                <a:latin typeface="맑은 고딕" panose="020B0503020000020004" pitchFamily="50" charset="-127"/>
              </a:rPr>
              <a:t>) </a:t>
            </a:r>
            <a:r>
              <a:rPr lang="ko-KR" altLang="en-US" sz="1150">
                <a:solidFill>
                  <a:srgbClr val="5C6470"/>
                </a:solidFill>
                <a:latin typeface="맑은 고딕" panose="020B0503020000020004" pitchFamily="50" charset="-127"/>
              </a:rPr>
              <a:t>대비 </a:t>
            </a:r>
            <a:r>
              <a:rPr lang="en-US" altLang="ko-KR" sz="1150">
                <a:solidFill>
                  <a:srgbClr val="5C6470"/>
                </a:solidFill>
                <a:latin typeface="맑은 고딕" panose="020B0503020000020004" pitchFamily="50" charset="-127"/>
              </a:rPr>
              <a:t>V</a:t>
            </a:r>
            <a:r>
              <a:rPr lang="ko-KR" altLang="en-US" sz="1150">
                <a:solidFill>
                  <a:srgbClr val="5C6470"/>
                </a:solidFill>
                <a:latin typeface="맑은 고딕" panose="020B0503020000020004" pitchFamily="50" charset="-127"/>
              </a:rPr>
              <a:t>자 회복</a:t>
            </a:r>
            <a:r>
              <a:rPr lang="en-US" altLang="ko-KR" sz="1150">
                <a:solidFill>
                  <a:srgbClr val="5C6470"/>
                </a:solidFill>
                <a:latin typeface="맑은 고딕" panose="020B0503020000020004" pitchFamily="50" charset="-127"/>
              </a:rPr>
              <a:t>.</a:t>
            </a:r>
            <a:endParaRPr lang="ko-KR" altLang="en-US" sz="11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6F521C-19FB-CE70-6F49-B74F893F0AB1}"/>
              </a:ext>
            </a:extLst>
          </p:cNvPr>
          <p:cNvSpPr txBox="1"/>
          <p:nvPr/>
        </p:nvSpPr>
        <p:spPr>
          <a:xfrm>
            <a:off x="9220200" y="2184400"/>
            <a:ext cx="1905000" cy="41549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2700" b="1">
                <a:solidFill>
                  <a:srgbClr val="0E7C4A"/>
                </a:solidFill>
                <a:latin typeface="맑은 고딕" panose="020B0503020000020004" pitchFamily="50" charset="-127"/>
              </a:rPr>
              <a:t>43.6</a:t>
            </a:r>
            <a:r>
              <a:rPr lang="ko-KR" altLang="en-US" sz="2700" b="1">
                <a:solidFill>
                  <a:srgbClr val="0E7C4A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5A13B525-F05C-023D-8453-08893AB2C5E0}"/>
              </a:ext>
            </a:extLst>
          </p:cNvPr>
          <p:cNvSpPr/>
          <p:nvPr/>
        </p:nvSpPr>
        <p:spPr>
          <a:xfrm>
            <a:off x="812800" y="3302000"/>
            <a:ext cx="10566400" cy="11430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95F32AC-F956-17A8-8747-0228BC33BFF5}"/>
              </a:ext>
            </a:extLst>
          </p:cNvPr>
          <p:cNvSpPr txBox="1"/>
          <p:nvPr/>
        </p:nvSpPr>
        <p:spPr>
          <a:xfrm>
            <a:off x="1041400" y="3505200"/>
            <a:ext cx="660400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CADCFC"/>
                </a:solidFill>
                <a:latin typeface="맑은 고딕" panose="020B0503020000020004" pitchFamily="50" charset="-127"/>
              </a:rPr>
              <a:t>02</a:t>
            </a:r>
            <a:endParaRPr lang="ko-KR" altLang="en-US" sz="3000" b="1">
              <a:solidFill>
                <a:srgbClr val="CADCF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FB7947-6A69-570B-B67A-0D6F46701423}"/>
              </a:ext>
            </a:extLst>
          </p:cNvPr>
          <p:cNvSpPr txBox="1"/>
          <p:nvPr/>
        </p:nvSpPr>
        <p:spPr>
          <a:xfrm>
            <a:off x="1879600" y="3530600"/>
            <a:ext cx="7213600" cy="23852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550" b="1">
                <a:solidFill>
                  <a:srgbClr val="15193B"/>
                </a:solidFill>
                <a:latin typeface="맑은 고딕" panose="020B0503020000020004" pitchFamily="50" charset="-127"/>
              </a:rPr>
              <a:t>2026 Q1 </a:t>
            </a:r>
            <a:r>
              <a:rPr lang="ko-KR" altLang="en-US" sz="1550" b="1">
                <a:solidFill>
                  <a:srgbClr val="15193B"/>
                </a:solidFill>
                <a:latin typeface="맑은 고딕" panose="020B0503020000020004" pitchFamily="50" charset="-127"/>
              </a:rPr>
              <a:t>잠정 영업이익 </a:t>
            </a:r>
            <a:r>
              <a:rPr lang="en-US" altLang="ko-KR" sz="1550" b="1">
                <a:solidFill>
                  <a:srgbClr val="15193B"/>
                </a:solidFill>
                <a:latin typeface="맑은 고딕" panose="020B0503020000020004" pitchFamily="50" charset="-127"/>
              </a:rPr>
              <a:t>57.2</a:t>
            </a:r>
            <a:r>
              <a:rPr lang="ko-KR" altLang="en-US" sz="1550" b="1">
                <a:solidFill>
                  <a:srgbClr val="15193B"/>
                </a:solidFill>
                <a:latin typeface="맑은 고딕" panose="020B0503020000020004" pitchFamily="50" charset="-127"/>
              </a:rPr>
              <a:t>조 </a:t>
            </a:r>
            <a:r>
              <a:rPr lang="en-US" altLang="ko-KR" sz="1550" b="1">
                <a:solidFill>
                  <a:srgbClr val="15193B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550" b="1">
                <a:solidFill>
                  <a:srgbClr val="15193B"/>
                </a:solidFill>
                <a:latin typeface="맑은 고딕" panose="020B0503020000020004" pitchFamily="50" charset="-127"/>
              </a:rPr>
              <a:t>슈퍼사이클 본격화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B5C4BC-9A9F-6593-32A6-96D2FBB8F451}"/>
              </a:ext>
            </a:extLst>
          </p:cNvPr>
          <p:cNvSpPr txBox="1"/>
          <p:nvPr/>
        </p:nvSpPr>
        <p:spPr>
          <a:xfrm>
            <a:off x="1879600" y="3937000"/>
            <a:ext cx="72136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50">
                <a:solidFill>
                  <a:srgbClr val="5C6470"/>
                </a:solidFill>
                <a:latin typeface="맑은 고딕" panose="020B0503020000020004" pitchFamily="50" charset="-127"/>
              </a:rPr>
              <a:t>DRAM </a:t>
            </a:r>
            <a:r>
              <a:rPr lang="ko-KR" altLang="en-US" sz="1150">
                <a:solidFill>
                  <a:srgbClr val="5C6470"/>
                </a:solidFill>
                <a:latin typeface="맑은 고딕" panose="020B0503020000020004" pitchFamily="50" charset="-127"/>
              </a:rPr>
              <a:t>계약가 </a:t>
            </a:r>
            <a:r>
              <a:rPr lang="en-US" altLang="ko-KR" sz="1150">
                <a:solidFill>
                  <a:srgbClr val="5C6470"/>
                </a:solidFill>
                <a:latin typeface="맑은 고딕" panose="020B0503020000020004" pitchFamily="50" charset="-127"/>
              </a:rPr>
              <a:t>QoQ +93~98% </a:t>
            </a:r>
            <a:r>
              <a:rPr lang="ko-KR" altLang="en-US" sz="1150">
                <a:solidFill>
                  <a:srgbClr val="5C6470"/>
                </a:solidFill>
                <a:latin typeface="맑은 고딕" panose="020B0503020000020004" pitchFamily="50" charset="-127"/>
              </a:rPr>
              <a:t>급등</a:t>
            </a:r>
            <a:r>
              <a:rPr lang="en-US" altLang="ko-KR" sz="1150">
                <a:solidFill>
                  <a:srgbClr val="5C6470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150">
                <a:solidFill>
                  <a:srgbClr val="5C6470"/>
                </a:solidFill>
                <a:latin typeface="맑은 고딕" panose="020B0503020000020004" pitchFamily="50" charset="-127"/>
              </a:rPr>
              <a:t>영업이익의 </a:t>
            </a:r>
            <a:r>
              <a:rPr lang="en-US" altLang="ko-KR" sz="1150">
                <a:solidFill>
                  <a:srgbClr val="5C6470"/>
                </a:solidFill>
                <a:latin typeface="맑은 고딕" panose="020B0503020000020004" pitchFamily="50" charset="-127"/>
              </a:rPr>
              <a:t>90%+</a:t>
            </a:r>
            <a:r>
              <a:rPr lang="ko-KR" altLang="en-US" sz="1150">
                <a:solidFill>
                  <a:srgbClr val="5C6470"/>
                </a:solidFill>
                <a:latin typeface="맑은 고딕" panose="020B0503020000020004" pitchFamily="50" charset="-127"/>
              </a:rPr>
              <a:t>가 메모리에서 창출</a:t>
            </a:r>
            <a:r>
              <a:rPr lang="en-US" altLang="ko-KR" sz="1150">
                <a:solidFill>
                  <a:srgbClr val="5C647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50">
                <a:solidFill>
                  <a:srgbClr val="5C6470"/>
                </a:solidFill>
                <a:latin typeface="맑은 고딕" panose="020B0503020000020004" pitchFamily="50" charset="-127"/>
              </a:rPr>
              <a:t>잠정</a:t>
            </a:r>
            <a:r>
              <a:rPr lang="en-US" altLang="ko-KR" sz="1150">
                <a:solidFill>
                  <a:srgbClr val="5C6470"/>
                </a:solidFill>
                <a:latin typeface="맑은 고딕" panose="020B0503020000020004" pitchFamily="50" charset="-127"/>
              </a:rPr>
              <a:t>).</a:t>
            </a:r>
            <a:endParaRPr lang="ko-KR" altLang="en-US" sz="11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3CAA2E-3876-C9F6-C423-0C422527CC0B}"/>
              </a:ext>
            </a:extLst>
          </p:cNvPr>
          <p:cNvSpPr txBox="1"/>
          <p:nvPr/>
        </p:nvSpPr>
        <p:spPr>
          <a:xfrm>
            <a:off x="9220200" y="3505200"/>
            <a:ext cx="1905000" cy="41549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2700" b="1">
                <a:solidFill>
                  <a:srgbClr val="0E7C4A"/>
                </a:solidFill>
                <a:latin typeface="맑은 고딕" panose="020B0503020000020004" pitchFamily="50" charset="-127"/>
              </a:rPr>
              <a:t>57.2</a:t>
            </a:r>
            <a:r>
              <a:rPr lang="ko-KR" altLang="en-US" sz="2700" b="1">
                <a:solidFill>
                  <a:srgbClr val="0E7C4A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1333BEC7-B58C-0395-4D4D-A35D498D60A2}"/>
              </a:ext>
            </a:extLst>
          </p:cNvPr>
          <p:cNvSpPr/>
          <p:nvPr/>
        </p:nvSpPr>
        <p:spPr>
          <a:xfrm>
            <a:off x="812800" y="4622800"/>
            <a:ext cx="10566400" cy="11430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13CB14E-5FF6-7F42-6A65-EAC7698ECF05}"/>
              </a:ext>
            </a:extLst>
          </p:cNvPr>
          <p:cNvSpPr txBox="1"/>
          <p:nvPr/>
        </p:nvSpPr>
        <p:spPr>
          <a:xfrm>
            <a:off x="1041400" y="4826000"/>
            <a:ext cx="660400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CADCFC"/>
                </a:solidFill>
                <a:latin typeface="맑은 고딕" panose="020B0503020000020004" pitchFamily="50" charset="-127"/>
              </a:rPr>
              <a:t>03</a:t>
            </a:r>
            <a:endParaRPr lang="ko-KR" altLang="en-US" sz="3000" b="1">
              <a:solidFill>
                <a:srgbClr val="CADCF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3E4CE4-D975-AEDB-2244-116F54FBDD88}"/>
              </a:ext>
            </a:extLst>
          </p:cNvPr>
          <p:cNvSpPr txBox="1"/>
          <p:nvPr/>
        </p:nvSpPr>
        <p:spPr>
          <a:xfrm>
            <a:off x="1879600" y="4851400"/>
            <a:ext cx="7213600" cy="23852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550" b="1">
                <a:solidFill>
                  <a:srgbClr val="15193B"/>
                </a:solidFill>
                <a:latin typeface="맑은 고딕" panose="020B0503020000020004" pitchFamily="50" charset="-127"/>
              </a:rPr>
              <a:t>HBM4 </a:t>
            </a:r>
            <a:r>
              <a:rPr lang="ko-KR" altLang="en-US" sz="1550" b="1">
                <a:solidFill>
                  <a:srgbClr val="15193B"/>
                </a:solidFill>
                <a:latin typeface="맑은 고딕" panose="020B0503020000020004" pitchFamily="50" charset="-127"/>
              </a:rPr>
              <a:t>출하</a:t>
            </a:r>
            <a:r>
              <a:rPr lang="en-US" altLang="ko-KR" sz="1550" b="1">
                <a:solidFill>
                  <a:srgbClr val="15193B"/>
                </a:solidFill>
                <a:latin typeface="맑은 고딕" panose="020B0503020000020004" pitchFamily="50" charset="-127"/>
              </a:rPr>
              <a:t>·2</a:t>
            </a:r>
            <a:r>
              <a:rPr lang="ko-KR" altLang="en-US" sz="1550" b="1">
                <a:solidFill>
                  <a:srgbClr val="15193B"/>
                </a:solidFill>
                <a:latin typeface="맑은 고딕" panose="020B0503020000020004" pitchFamily="50" charset="-127"/>
              </a:rPr>
              <a:t>나노 양산으로 </a:t>
            </a:r>
            <a:r>
              <a:rPr lang="en-US" altLang="ko-KR" sz="1550" b="1">
                <a:solidFill>
                  <a:srgbClr val="15193B"/>
                </a:solidFill>
                <a:latin typeface="맑은 고딕" panose="020B0503020000020004" pitchFamily="50" charset="-127"/>
              </a:rPr>
              <a:t>AI </a:t>
            </a:r>
            <a:r>
              <a:rPr lang="ko-KR" altLang="en-US" sz="1550" b="1">
                <a:solidFill>
                  <a:srgbClr val="15193B"/>
                </a:solidFill>
                <a:latin typeface="맑은 고딕" panose="020B0503020000020004" pitchFamily="50" charset="-127"/>
              </a:rPr>
              <a:t>메모리 추격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1A1EF0D-3073-5ED8-FAA9-CEE6CC03C60D}"/>
              </a:ext>
            </a:extLst>
          </p:cNvPr>
          <p:cNvSpPr txBox="1"/>
          <p:nvPr/>
        </p:nvSpPr>
        <p:spPr>
          <a:xfrm>
            <a:off x="1879600" y="5257800"/>
            <a:ext cx="72136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50">
                <a:solidFill>
                  <a:srgbClr val="5C6470"/>
                </a:solidFill>
                <a:latin typeface="맑은 고딕" panose="020B0503020000020004" pitchFamily="50" charset="-127"/>
              </a:rPr>
              <a:t>단 </a:t>
            </a:r>
            <a:r>
              <a:rPr lang="en-US" altLang="ko-KR" sz="1150">
                <a:solidFill>
                  <a:srgbClr val="5C6470"/>
                </a:solidFill>
                <a:latin typeface="맑은 고딕" panose="020B0503020000020004" pitchFamily="50" charset="-127"/>
              </a:rPr>
              <a:t>HBM </a:t>
            </a:r>
            <a:r>
              <a:rPr lang="ko-KR" altLang="en-US" sz="1150">
                <a:solidFill>
                  <a:srgbClr val="5C6470"/>
                </a:solidFill>
                <a:latin typeface="맑은 고딕" panose="020B0503020000020004" pitchFamily="50" charset="-127"/>
              </a:rPr>
              <a:t>점유율 열위</a:t>
            </a:r>
            <a:r>
              <a:rPr lang="en-US" altLang="ko-KR" sz="1150">
                <a:solidFill>
                  <a:srgbClr val="5C647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50">
                <a:solidFill>
                  <a:srgbClr val="5C6470"/>
                </a:solidFill>
                <a:latin typeface="맑은 고딕" panose="020B0503020000020004" pitchFamily="50" charset="-127"/>
              </a:rPr>
              <a:t>약 </a:t>
            </a:r>
            <a:r>
              <a:rPr lang="en-US" altLang="ko-KR" sz="1150">
                <a:solidFill>
                  <a:srgbClr val="5C6470"/>
                </a:solidFill>
                <a:latin typeface="맑은 고딕" panose="020B0503020000020004" pitchFamily="50" charset="-127"/>
              </a:rPr>
              <a:t>17%)</a:t>
            </a:r>
            <a:r>
              <a:rPr lang="ko-KR" altLang="en-US" sz="1150">
                <a:solidFill>
                  <a:srgbClr val="5C6470"/>
                </a:solidFill>
                <a:latin typeface="맑은 고딕" panose="020B0503020000020004" pitchFamily="50" charset="-127"/>
              </a:rPr>
              <a:t>와 메모리 사이클 변동성이 핵심 점검 포인트</a:t>
            </a:r>
            <a:r>
              <a:rPr lang="en-US" altLang="ko-KR" sz="1150">
                <a:solidFill>
                  <a:srgbClr val="5C6470"/>
                </a:solidFill>
                <a:latin typeface="맑은 고딕" panose="020B0503020000020004" pitchFamily="50" charset="-127"/>
              </a:rPr>
              <a:t>.</a:t>
            </a:r>
            <a:endParaRPr lang="ko-KR" altLang="en-US" sz="11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7D7B088-5123-CE88-0807-3199855F4349}"/>
              </a:ext>
            </a:extLst>
          </p:cNvPr>
          <p:cNvSpPr txBox="1"/>
          <p:nvPr/>
        </p:nvSpPr>
        <p:spPr>
          <a:xfrm>
            <a:off x="9220200" y="4826000"/>
            <a:ext cx="1905000" cy="41549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2700" b="1">
                <a:solidFill>
                  <a:srgbClr val="1E2761"/>
                </a:solidFill>
                <a:latin typeface="맑은 고딕" panose="020B0503020000020004" pitchFamily="50" charset="-127"/>
              </a:rPr>
              <a:t>HBM4</a:t>
            </a:r>
            <a:endParaRPr lang="ko-KR" altLang="en-US" sz="2700" b="1">
              <a:solidFill>
                <a:srgbClr val="1E2761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A66BAFC8-80C8-C35B-B39F-778795F47F41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2C3A6D2-FCDA-A67C-6B00-FCE18643EC84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삼성전자 뉴스룸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·IR,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다음금융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·Investing.com (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2026-06-14)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23AF221-AD14-B538-36E8-13BA3F748AD4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02 / 20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410604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13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606FB920-7AA7-5460-B260-096BC7E8E8D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1E2761"/>
              </a:gs>
              <a:gs pos="100000">
                <a:srgbClr val="0E1330"/>
              </a:gs>
            </a:gsLst>
            <a:path path="rect">
              <a:fillToRect r="100000" b="100000"/>
            </a:path>
            <a:tileRect l="-100000" t="-100000"/>
          </a:gra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E1135FD-A096-495A-F4F3-7DF39EC3C1AF}"/>
              </a:ext>
            </a:extLst>
          </p:cNvPr>
          <p:cNvSpPr txBox="1"/>
          <p:nvPr/>
        </p:nvSpPr>
        <p:spPr>
          <a:xfrm>
            <a:off x="812800" y="1905000"/>
            <a:ext cx="865622" cy="161583"/>
          </a:xfrm>
          <a:prstGeom prst="rect">
            <a:avLst/>
          </a:prstGeom>
          <a:solidFill>
            <a:srgbClr val="CADCFC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1E2761"/>
                </a:solidFill>
                <a:latin typeface="맑은 고딕" panose="020B0503020000020004" pitchFamily="50" charset="-127"/>
              </a:rPr>
              <a:t>CLOSING</a:t>
            </a:r>
            <a:endParaRPr lang="ko-KR" altLang="en-US" sz="1050" b="1">
              <a:solidFill>
                <a:srgbClr val="1E2761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FBC594-0F2E-5BD0-5E03-CD5D86C58009}"/>
              </a:ext>
            </a:extLst>
          </p:cNvPr>
          <p:cNvSpPr txBox="1"/>
          <p:nvPr/>
        </p:nvSpPr>
        <p:spPr>
          <a:xfrm>
            <a:off x="812800" y="2489200"/>
            <a:ext cx="10566400" cy="80021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600" b="1">
                <a:solidFill>
                  <a:srgbClr val="FFFFFF"/>
                </a:solidFill>
                <a:latin typeface="맑은 고딕" panose="020B0503020000020004" pitchFamily="50" charset="-127"/>
              </a:rPr>
              <a:t>사상 최대 실적은 </a:t>
            </a:r>
            <a:r>
              <a:rPr lang="en-US" altLang="ko-KR" sz="2600" b="1">
                <a:solidFill>
                  <a:srgbClr val="FFFFFF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2600" b="1">
                <a:solidFill>
                  <a:srgbClr val="FFFFFF"/>
                </a:solidFill>
                <a:latin typeface="맑은 고딕" panose="020B0503020000020004" pitchFamily="50" charset="-127"/>
              </a:rPr>
              <a:t>메모리 슈퍼사이클</a:t>
            </a:r>
            <a:r>
              <a:rPr lang="en-US" altLang="ko-KR" sz="2600" b="1">
                <a:solidFill>
                  <a:srgbClr val="FFFFFF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2600" b="1">
                <a:solidFill>
                  <a:srgbClr val="FFFFFF"/>
                </a:solidFill>
                <a:latin typeface="맑은 고딕" panose="020B0503020000020004" pitchFamily="50" charset="-127"/>
              </a:rPr>
              <a:t>이 만들었고</a:t>
            </a:r>
            <a:r>
              <a:rPr lang="en-US" altLang="ko-KR" sz="2600" b="1">
                <a:solidFill>
                  <a:srgbClr val="FFFFFF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2600" b="1">
                <a:solidFill>
                  <a:srgbClr val="FFFFFF"/>
                </a:solidFill>
                <a:latin typeface="맑은 고딕" panose="020B0503020000020004" pitchFamily="50" charset="-127"/>
              </a:rPr>
              <a:t>그 지속성은 </a:t>
            </a:r>
            <a:r>
              <a:rPr lang="en-US" altLang="ko-KR" sz="2600" b="1">
                <a:solidFill>
                  <a:srgbClr val="FFFFFF"/>
                </a:solidFill>
                <a:latin typeface="맑은 고딕" panose="020B0503020000020004" pitchFamily="50" charset="-127"/>
              </a:rPr>
              <a:t>'HBM </a:t>
            </a:r>
            <a:r>
              <a:rPr lang="ko-KR" altLang="en-US" sz="2600" b="1">
                <a:solidFill>
                  <a:srgbClr val="FFFFFF"/>
                </a:solidFill>
                <a:latin typeface="맑은 고딕" panose="020B0503020000020004" pitchFamily="50" charset="-127"/>
              </a:rPr>
              <a:t>추격과 사이클 관리</a:t>
            </a:r>
            <a:r>
              <a:rPr lang="en-US" altLang="ko-KR" sz="2600" b="1">
                <a:solidFill>
                  <a:srgbClr val="FFFFFF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2600" b="1">
                <a:solidFill>
                  <a:srgbClr val="FFFFFF"/>
                </a:solidFill>
                <a:latin typeface="맑은 고딕" panose="020B0503020000020004" pitchFamily="50" charset="-127"/>
              </a:rPr>
              <a:t>가 결정한다</a:t>
            </a:r>
            <a:r>
              <a:rPr lang="en-US" altLang="ko-KR" sz="2600" b="1">
                <a:solidFill>
                  <a:srgbClr val="FFFFFF"/>
                </a:solidFill>
                <a:latin typeface="맑은 고딕" panose="020B0503020000020004" pitchFamily="50" charset="-127"/>
              </a:rPr>
              <a:t>.</a:t>
            </a:r>
            <a:endParaRPr lang="ko-KR" altLang="en-US" sz="260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5A9BEC84-035F-5C97-CBA5-93A2F57ED26F}"/>
              </a:ext>
            </a:extLst>
          </p:cNvPr>
          <p:cNvSpPr/>
          <p:nvPr/>
        </p:nvSpPr>
        <p:spPr>
          <a:xfrm>
            <a:off x="812800" y="4851400"/>
            <a:ext cx="10566400" cy="12700"/>
          </a:xfrm>
          <a:prstGeom prst="rect">
            <a:avLst/>
          </a:prstGeom>
          <a:solidFill>
            <a:srgbClr val="33406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4D6AAF-D833-93FB-70DB-801783096ED1}"/>
              </a:ext>
            </a:extLst>
          </p:cNvPr>
          <p:cNvSpPr txBox="1"/>
          <p:nvPr/>
        </p:nvSpPr>
        <p:spPr>
          <a:xfrm>
            <a:off x="812800" y="5029200"/>
            <a:ext cx="3369733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 b="1">
                <a:solidFill>
                  <a:srgbClr val="CADCFC"/>
                </a:solidFill>
                <a:latin typeface="맑은 고딕" panose="020B0503020000020004" pitchFamily="50" charset="-127"/>
              </a:rPr>
              <a:t>기준일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BD32F6-5157-0C11-B20F-DFE6E00EA9B7}"/>
              </a:ext>
            </a:extLst>
          </p:cNvPr>
          <p:cNvSpPr txBox="1"/>
          <p:nvPr/>
        </p:nvSpPr>
        <p:spPr>
          <a:xfrm>
            <a:off x="812800" y="5334000"/>
            <a:ext cx="3369733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00">
                <a:solidFill>
                  <a:srgbClr val="C7D2F2"/>
                </a:solidFill>
                <a:latin typeface="맑은 고딕" panose="020B0503020000020004" pitchFamily="50" charset="-127"/>
              </a:rPr>
              <a:t>2026-06-14 · </a:t>
            </a:r>
            <a:r>
              <a:rPr lang="ko-KR" altLang="en-US" sz="1100">
                <a:solidFill>
                  <a:srgbClr val="C7D2F2"/>
                </a:solidFill>
                <a:latin typeface="맑은 고딕" panose="020B0503020000020004" pitchFamily="50" charset="-127"/>
              </a:rPr>
              <a:t>종가 </a:t>
            </a:r>
            <a:r>
              <a:rPr lang="en-US" altLang="ko-KR" sz="1100">
                <a:solidFill>
                  <a:srgbClr val="C7D2F2"/>
                </a:solidFill>
                <a:latin typeface="맑은 고딕" panose="020B0503020000020004" pitchFamily="50" charset="-127"/>
              </a:rPr>
              <a:t>2026-06-12</a:t>
            </a:r>
            <a:endParaRPr lang="ko-KR" altLang="en-US" sz="1100">
              <a:solidFill>
                <a:srgbClr val="C7D2F2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1EC0A6-B101-E21E-A80A-D146CDECC91F}"/>
              </a:ext>
            </a:extLst>
          </p:cNvPr>
          <p:cNvSpPr txBox="1"/>
          <p:nvPr/>
        </p:nvSpPr>
        <p:spPr>
          <a:xfrm>
            <a:off x="4411133" y="5029200"/>
            <a:ext cx="3369733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 b="1">
                <a:solidFill>
                  <a:srgbClr val="CADCFC"/>
                </a:solidFill>
                <a:latin typeface="맑은 고딕" panose="020B0503020000020004" pitchFamily="50" charset="-127"/>
              </a:rPr>
              <a:t>자료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826EA2-2176-13CC-2015-0DA82E13CA88}"/>
              </a:ext>
            </a:extLst>
          </p:cNvPr>
          <p:cNvSpPr txBox="1"/>
          <p:nvPr/>
        </p:nvSpPr>
        <p:spPr>
          <a:xfrm>
            <a:off x="4411133" y="5334000"/>
            <a:ext cx="3369733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C7D2F2"/>
                </a:solidFill>
                <a:latin typeface="맑은 고딕" panose="020B0503020000020004" pitchFamily="50" charset="-127"/>
              </a:rPr>
              <a:t>삼성전자 뉴스룸</a:t>
            </a:r>
            <a:r>
              <a:rPr lang="en-US" altLang="ko-KR" sz="1100">
                <a:solidFill>
                  <a:srgbClr val="C7D2F2"/>
                </a:solidFill>
                <a:latin typeface="맑은 고딕" panose="020B0503020000020004" pitchFamily="50" charset="-127"/>
              </a:rPr>
              <a:t>·IR, </a:t>
            </a:r>
            <a:r>
              <a:rPr lang="ko-KR" altLang="en-US" sz="1100">
                <a:solidFill>
                  <a:srgbClr val="C7D2F2"/>
                </a:solidFill>
                <a:latin typeface="맑은 고딕" panose="020B0503020000020004" pitchFamily="50" charset="-127"/>
              </a:rPr>
              <a:t>다음금융</a:t>
            </a:r>
            <a:r>
              <a:rPr lang="en-US" altLang="ko-KR" sz="1100">
                <a:solidFill>
                  <a:srgbClr val="C7D2F2"/>
                </a:solidFill>
                <a:latin typeface="맑은 고딕" panose="020B0503020000020004" pitchFamily="50" charset="-127"/>
              </a:rPr>
              <a:t>·Investing.com </a:t>
            </a:r>
            <a:r>
              <a:rPr lang="ko-KR" altLang="en-US" sz="1100">
                <a:solidFill>
                  <a:srgbClr val="C7D2F2"/>
                </a:solidFill>
                <a:latin typeface="맑은 고딕" panose="020B0503020000020004" pitchFamily="50" charset="-127"/>
              </a:rPr>
              <a:t>등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05384C-9A3C-A09E-26A8-0B8095E186E8}"/>
              </a:ext>
            </a:extLst>
          </p:cNvPr>
          <p:cNvSpPr txBox="1"/>
          <p:nvPr/>
        </p:nvSpPr>
        <p:spPr>
          <a:xfrm>
            <a:off x="8009467" y="5029200"/>
            <a:ext cx="3369733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 b="1">
                <a:solidFill>
                  <a:srgbClr val="CADCFC"/>
                </a:solidFill>
                <a:latin typeface="맑은 고딕" panose="020B0503020000020004" pitchFamily="50" charset="-127"/>
              </a:rPr>
              <a:t>면책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067DFEE-C4BB-1195-3929-AD1EA20C44E6}"/>
              </a:ext>
            </a:extLst>
          </p:cNvPr>
          <p:cNvSpPr txBox="1"/>
          <p:nvPr/>
        </p:nvSpPr>
        <p:spPr>
          <a:xfrm>
            <a:off x="8009467" y="5334000"/>
            <a:ext cx="3369733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C7D2F2"/>
                </a:solidFill>
                <a:latin typeface="맑은 고딕" panose="020B0503020000020004" pitchFamily="50" charset="-127"/>
              </a:rPr>
              <a:t>공개 정보 기반 분석 </a:t>
            </a:r>
            <a:r>
              <a:rPr lang="en-US" altLang="ko-KR" sz="1100">
                <a:solidFill>
                  <a:srgbClr val="C7D2F2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1100">
                <a:solidFill>
                  <a:srgbClr val="C7D2F2"/>
                </a:solidFill>
                <a:latin typeface="맑은 고딕" panose="020B0503020000020004" pitchFamily="50" charset="-127"/>
              </a:rPr>
              <a:t>투자 권유 아님</a:t>
            </a:r>
          </a:p>
        </p:txBody>
      </p:sp>
    </p:spTree>
    <p:extLst>
      <p:ext uri="{BB962C8B-B14F-4D97-AF65-F5344CB8AC3E}">
        <p14:creationId xmlns:p14="http://schemas.microsoft.com/office/powerpoint/2010/main" val="1680457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C59E2AF-1DF4-3207-7EFB-F497564BBAAB}"/>
              </a:ext>
            </a:extLst>
          </p:cNvPr>
          <p:cNvSpPr txBox="1"/>
          <p:nvPr/>
        </p:nvSpPr>
        <p:spPr>
          <a:xfrm>
            <a:off x="812800" y="584200"/>
            <a:ext cx="1712007" cy="161583"/>
          </a:xfrm>
          <a:prstGeom prst="rect">
            <a:avLst/>
          </a:prstGeom>
          <a:solidFill>
            <a:srgbClr val="1E2761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FFFFFF"/>
                </a:solidFill>
                <a:latin typeface="맑은 고딕" panose="020B0503020000020004" pitchFamily="50" charset="-127"/>
              </a:rPr>
              <a:t>COMPANY OVERVIEW</a:t>
            </a:r>
            <a:endParaRPr lang="ko-KR" altLang="en-US" sz="105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9F5E89-6F56-0F23-EAD5-8AEA16BD545D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반도체</a:t>
            </a:r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디바이스</a:t>
            </a:r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디스플레이를 아우르는 글로벌 전자 리더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663432C9-C986-61B4-6FC6-03996178AD60}"/>
              </a:ext>
            </a:extLst>
          </p:cNvPr>
          <p:cNvSpPr/>
          <p:nvPr/>
        </p:nvSpPr>
        <p:spPr>
          <a:xfrm>
            <a:off x="812800" y="2032000"/>
            <a:ext cx="2328672" cy="10668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9CC55C-C080-92D9-07F9-1A8EFA3B1931}"/>
              </a:ext>
            </a:extLst>
          </p:cNvPr>
          <p:cNvSpPr txBox="1"/>
          <p:nvPr/>
        </p:nvSpPr>
        <p:spPr>
          <a:xfrm>
            <a:off x="1016000" y="2209800"/>
            <a:ext cx="1922272" cy="400110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600" b="1">
                <a:solidFill>
                  <a:srgbClr val="1E2761"/>
                </a:solidFill>
                <a:latin typeface="맑은 고딕" panose="020B0503020000020004" pitchFamily="50" charset="-127"/>
              </a:rPr>
              <a:t>1969</a:t>
            </a:r>
            <a:endParaRPr lang="ko-KR" altLang="en-US" sz="2600" b="1">
              <a:solidFill>
                <a:srgbClr val="1E2761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556F63-41A1-F545-8D17-314574D1733A}"/>
              </a:ext>
            </a:extLst>
          </p:cNvPr>
          <p:cNvSpPr txBox="1"/>
          <p:nvPr/>
        </p:nvSpPr>
        <p:spPr>
          <a:xfrm>
            <a:off x="1016000" y="2717800"/>
            <a:ext cx="1922272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설립 연도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E780FC1E-7D6E-6EC0-CF39-A5F2A469520E}"/>
              </a:ext>
            </a:extLst>
          </p:cNvPr>
          <p:cNvSpPr/>
          <p:nvPr/>
        </p:nvSpPr>
        <p:spPr>
          <a:xfrm>
            <a:off x="3344672" y="2032000"/>
            <a:ext cx="2328672" cy="10668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EBD4FB-AC66-D59F-F014-E37F9CE7ED60}"/>
              </a:ext>
            </a:extLst>
          </p:cNvPr>
          <p:cNvSpPr txBox="1"/>
          <p:nvPr/>
        </p:nvSpPr>
        <p:spPr>
          <a:xfrm>
            <a:off x="3547872" y="2209800"/>
            <a:ext cx="1922272" cy="400110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2600" b="1">
                <a:solidFill>
                  <a:srgbClr val="1E2761"/>
                </a:solidFill>
                <a:latin typeface="맑은 고딕" panose="020B0503020000020004" pitchFamily="50" charset="-127"/>
              </a:rPr>
              <a:t>수원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55B15A-60DF-036D-4002-FA5A1237AEBC}"/>
              </a:ext>
            </a:extLst>
          </p:cNvPr>
          <p:cNvSpPr txBox="1"/>
          <p:nvPr/>
        </p:nvSpPr>
        <p:spPr>
          <a:xfrm>
            <a:off x="3547872" y="2717800"/>
            <a:ext cx="1922272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본사 </a:t>
            </a:r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디지털시티</a:t>
            </a:r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)</a:t>
            </a:r>
            <a:endParaRPr lang="ko-KR" altLang="en-US" sz="10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5AB526EC-E2B5-5045-B506-1C6676A66CEE}"/>
              </a:ext>
            </a:extLst>
          </p:cNvPr>
          <p:cNvSpPr/>
          <p:nvPr/>
        </p:nvSpPr>
        <p:spPr>
          <a:xfrm>
            <a:off x="812800" y="3276600"/>
            <a:ext cx="2328672" cy="10668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AF4BD9-AA85-3A98-2269-4C5DB1F52F27}"/>
              </a:ext>
            </a:extLst>
          </p:cNvPr>
          <p:cNvSpPr txBox="1"/>
          <p:nvPr/>
        </p:nvSpPr>
        <p:spPr>
          <a:xfrm>
            <a:off x="1016000" y="3454400"/>
            <a:ext cx="1922272" cy="400110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2600" b="1">
                <a:solidFill>
                  <a:srgbClr val="1E2761"/>
                </a:solidFill>
                <a:latin typeface="맑은 고딕" panose="020B0503020000020004" pitchFamily="50" charset="-127"/>
              </a:rPr>
              <a:t>전영현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6853362-9713-76D6-3B42-46CE5477EFF2}"/>
              </a:ext>
            </a:extLst>
          </p:cNvPr>
          <p:cNvSpPr txBox="1"/>
          <p:nvPr/>
        </p:nvSpPr>
        <p:spPr>
          <a:xfrm>
            <a:off x="1016000" y="3962400"/>
            <a:ext cx="1922272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대표이사 부회장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06D89DED-D8A9-0C63-1B52-0D84BA44568B}"/>
              </a:ext>
            </a:extLst>
          </p:cNvPr>
          <p:cNvSpPr/>
          <p:nvPr/>
        </p:nvSpPr>
        <p:spPr>
          <a:xfrm>
            <a:off x="3344672" y="3276600"/>
            <a:ext cx="2328672" cy="10668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C9FE750-D739-4796-079D-917265EA44A6}"/>
              </a:ext>
            </a:extLst>
          </p:cNvPr>
          <p:cNvSpPr txBox="1"/>
          <p:nvPr/>
        </p:nvSpPr>
        <p:spPr>
          <a:xfrm>
            <a:off x="3547872" y="3454400"/>
            <a:ext cx="1922272" cy="400110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600" b="1">
                <a:solidFill>
                  <a:srgbClr val="1E2761"/>
                </a:solidFill>
                <a:latin typeface="맑은 고딕" panose="020B0503020000020004" pitchFamily="50" charset="-127"/>
              </a:rPr>
              <a:t>128,881</a:t>
            </a:r>
            <a:endParaRPr lang="ko-KR" altLang="en-US" sz="2600" b="1">
              <a:solidFill>
                <a:srgbClr val="1E2761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A5F50E1-CBC9-2673-BFAA-30A9262D16F7}"/>
              </a:ext>
            </a:extLst>
          </p:cNvPr>
          <p:cNvSpPr txBox="1"/>
          <p:nvPr/>
        </p:nvSpPr>
        <p:spPr>
          <a:xfrm>
            <a:off x="3547872" y="3962400"/>
            <a:ext cx="1922272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임직원 </a:t>
            </a:r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(2025)</a:t>
            </a:r>
            <a:endParaRPr lang="ko-KR" altLang="en-US" sz="10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502F68F-B520-E054-20BB-AA499ECF03B6}"/>
              </a:ext>
            </a:extLst>
          </p:cNvPr>
          <p:cNvSpPr txBox="1"/>
          <p:nvPr/>
        </p:nvSpPr>
        <p:spPr>
          <a:xfrm>
            <a:off x="6248400" y="2006600"/>
            <a:ext cx="5130800" cy="20005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300" b="1">
                <a:solidFill>
                  <a:srgbClr val="15193B"/>
                </a:solidFill>
                <a:latin typeface="맑은 고딕" panose="020B0503020000020004" pitchFamily="50" charset="-127"/>
              </a:rPr>
              <a:t>사업 영역</a:t>
            </a: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5D634B83-2CCB-4B29-386F-3310224C2828}"/>
              </a:ext>
            </a:extLst>
          </p:cNvPr>
          <p:cNvSpPr/>
          <p:nvPr/>
        </p:nvSpPr>
        <p:spPr>
          <a:xfrm>
            <a:off x="6248400" y="2451100"/>
            <a:ext cx="88900" cy="889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9E65DE8-0615-1E0F-7193-0E54DFEB54DB}"/>
              </a:ext>
            </a:extLst>
          </p:cNvPr>
          <p:cNvSpPr txBox="1"/>
          <p:nvPr/>
        </p:nvSpPr>
        <p:spPr>
          <a:xfrm>
            <a:off x="6451600" y="2387600"/>
            <a:ext cx="49276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50">
                <a:solidFill>
                  <a:srgbClr val="15193B"/>
                </a:solidFill>
                <a:latin typeface="맑은 고딕" panose="020B0503020000020004" pitchFamily="50" charset="-127"/>
              </a:rPr>
              <a:t>메모리 반도체 </a:t>
            </a:r>
            <a:r>
              <a:rPr lang="en-US" altLang="ko-KR" sz="1150">
                <a:solidFill>
                  <a:srgbClr val="15193B"/>
                </a:solidFill>
                <a:latin typeface="맑은 고딕" panose="020B0503020000020004" pitchFamily="50" charset="-127"/>
              </a:rPr>
              <a:t>— DRAM · NAND · HBM</a:t>
            </a:r>
            <a:endParaRPr lang="ko-KR" altLang="en-US" sz="115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F2C3E369-AC79-5A2F-6F10-F2DBB885D951}"/>
              </a:ext>
            </a:extLst>
          </p:cNvPr>
          <p:cNvSpPr/>
          <p:nvPr/>
        </p:nvSpPr>
        <p:spPr>
          <a:xfrm>
            <a:off x="6248400" y="2832100"/>
            <a:ext cx="88900" cy="889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7F2108E-E04E-94D7-9CD6-C9A1AB71078A}"/>
              </a:ext>
            </a:extLst>
          </p:cNvPr>
          <p:cNvSpPr txBox="1"/>
          <p:nvPr/>
        </p:nvSpPr>
        <p:spPr>
          <a:xfrm>
            <a:off x="6451600" y="2768600"/>
            <a:ext cx="49276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50">
                <a:solidFill>
                  <a:srgbClr val="15193B"/>
                </a:solidFill>
                <a:latin typeface="맑은 고딕" panose="020B0503020000020004" pitchFamily="50" charset="-127"/>
              </a:rPr>
              <a:t>시스템 반도체 </a:t>
            </a:r>
            <a:r>
              <a:rPr lang="en-US" altLang="ko-KR" sz="1150">
                <a:solidFill>
                  <a:srgbClr val="15193B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50">
                <a:solidFill>
                  <a:srgbClr val="15193B"/>
                </a:solidFill>
                <a:latin typeface="맑은 고딕" panose="020B0503020000020004" pitchFamily="50" charset="-127"/>
              </a:rPr>
              <a:t>시스템</a:t>
            </a:r>
            <a:r>
              <a:rPr lang="en-US" altLang="ko-KR" sz="1150">
                <a:solidFill>
                  <a:srgbClr val="15193B"/>
                </a:solidFill>
                <a:latin typeface="맑은 고딕" panose="020B0503020000020004" pitchFamily="50" charset="-127"/>
              </a:rPr>
              <a:t>LSI · </a:t>
            </a:r>
            <a:r>
              <a:rPr lang="ko-KR" altLang="en-US" sz="1150">
                <a:solidFill>
                  <a:srgbClr val="15193B"/>
                </a:solidFill>
                <a:latin typeface="맑은 고딕" panose="020B0503020000020004" pitchFamily="50" charset="-127"/>
              </a:rPr>
              <a:t>파운드리</a:t>
            </a: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8B4050A2-9447-CD0D-441F-7CA2B765E232}"/>
              </a:ext>
            </a:extLst>
          </p:cNvPr>
          <p:cNvSpPr/>
          <p:nvPr/>
        </p:nvSpPr>
        <p:spPr>
          <a:xfrm>
            <a:off x="6248400" y="3213100"/>
            <a:ext cx="88900" cy="889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4758F12-9204-AAF5-A64A-359B390F1174}"/>
              </a:ext>
            </a:extLst>
          </p:cNvPr>
          <p:cNvSpPr txBox="1"/>
          <p:nvPr/>
        </p:nvSpPr>
        <p:spPr>
          <a:xfrm>
            <a:off x="6451600" y="3149600"/>
            <a:ext cx="49276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50">
                <a:solidFill>
                  <a:srgbClr val="15193B"/>
                </a:solidFill>
                <a:latin typeface="맑은 고딕" panose="020B0503020000020004" pitchFamily="50" charset="-127"/>
              </a:rPr>
              <a:t>스마트폰</a:t>
            </a:r>
            <a:r>
              <a:rPr lang="en-US" altLang="ko-KR" sz="1150">
                <a:solidFill>
                  <a:srgbClr val="15193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50">
                <a:solidFill>
                  <a:srgbClr val="15193B"/>
                </a:solidFill>
                <a:latin typeface="맑은 고딕" panose="020B0503020000020004" pitchFamily="50" charset="-127"/>
              </a:rPr>
              <a:t>모바일 </a:t>
            </a:r>
            <a:r>
              <a:rPr lang="en-US" altLang="ko-KR" sz="1150">
                <a:solidFill>
                  <a:srgbClr val="15193B"/>
                </a:solidFill>
                <a:latin typeface="맑은 고딕" panose="020B0503020000020004" pitchFamily="50" charset="-127"/>
              </a:rPr>
              <a:t>— Galaxy (MX)</a:t>
            </a:r>
            <a:endParaRPr lang="ko-KR" altLang="en-US" sz="115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1FA02115-1C36-ED35-C3F1-EA7447615AFE}"/>
              </a:ext>
            </a:extLst>
          </p:cNvPr>
          <p:cNvSpPr/>
          <p:nvPr/>
        </p:nvSpPr>
        <p:spPr>
          <a:xfrm>
            <a:off x="6248400" y="3594100"/>
            <a:ext cx="88900" cy="889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2E9A153-CC2A-2AD9-74CE-8654CCABE670}"/>
              </a:ext>
            </a:extLst>
          </p:cNvPr>
          <p:cNvSpPr txBox="1"/>
          <p:nvPr/>
        </p:nvSpPr>
        <p:spPr>
          <a:xfrm>
            <a:off x="6451600" y="3530600"/>
            <a:ext cx="49276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50">
                <a:solidFill>
                  <a:srgbClr val="15193B"/>
                </a:solidFill>
                <a:latin typeface="맑은 고딕" panose="020B0503020000020004" pitchFamily="50" charset="-127"/>
              </a:rPr>
              <a:t>영상디스플레이</a:t>
            </a:r>
            <a:r>
              <a:rPr lang="en-US" altLang="ko-KR" sz="1150">
                <a:solidFill>
                  <a:srgbClr val="15193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50">
                <a:solidFill>
                  <a:srgbClr val="15193B"/>
                </a:solidFill>
                <a:latin typeface="맑은 고딕" panose="020B0503020000020004" pitchFamily="50" charset="-127"/>
              </a:rPr>
              <a:t>생활가전 </a:t>
            </a:r>
            <a:r>
              <a:rPr lang="en-US" altLang="ko-KR" sz="1150">
                <a:solidFill>
                  <a:srgbClr val="15193B"/>
                </a:solidFill>
                <a:latin typeface="맑은 고딕" panose="020B0503020000020004" pitchFamily="50" charset="-127"/>
              </a:rPr>
              <a:t>— VD · DA</a:t>
            </a:r>
            <a:endParaRPr lang="ko-KR" altLang="en-US" sz="115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07548C60-C67C-E57A-9210-F0AA1DBC4EB1}"/>
              </a:ext>
            </a:extLst>
          </p:cNvPr>
          <p:cNvSpPr/>
          <p:nvPr/>
        </p:nvSpPr>
        <p:spPr>
          <a:xfrm>
            <a:off x="6248400" y="3975100"/>
            <a:ext cx="88900" cy="889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CEC7138-BF10-3174-C0B1-D47199C1FEC4}"/>
              </a:ext>
            </a:extLst>
          </p:cNvPr>
          <p:cNvSpPr txBox="1"/>
          <p:nvPr/>
        </p:nvSpPr>
        <p:spPr>
          <a:xfrm>
            <a:off x="6451600" y="3911600"/>
            <a:ext cx="49276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50">
                <a:solidFill>
                  <a:srgbClr val="15193B"/>
                </a:solidFill>
                <a:latin typeface="맑은 고딕" panose="020B0503020000020004" pitchFamily="50" charset="-127"/>
              </a:rPr>
              <a:t>디스플레이 패널 </a:t>
            </a:r>
            <a:r>
              <a:rPr lang="en-US" altLang="ko-KR" sz="1150">
                <a:solidFill>
                  <a:srgbClr val="15193B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50">
                <a:solidFill>
                  <a:srgbClr val="15193B"/>
                </a:solidFill>
                <a:latin typeface="맑은 고딕" panose="020B0503020000020004" pitchFamily="50" charset="-127"/>
              </a:rPr>
              <a:t>삼성디스플레이 </a:t>
            </a:r>
            <a:r>
              <a:rPr lang="en-US" altLang="ko-KR" sz="1150">
                <a:solidFill>
                  <a:srgbClr val="15193B"/>
                </a:solidFill>
                <a:latin typeface="맑은 고딕" panose="020B0503020000020004" pitchFamily="50" charset="-127"/>
              </a:rPr>
              <a:t>(OLED)</a:t>
            </a:r>
            <a:endParaRPr lang="ko-KR" altLang="en-US" sz="115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62C573C1-3314-E464-9539-5B739CCBDBF6}"/>
              </a:ext>
            </a:extLst>
          </p:cNvPr>
          <p:cNvSpPr/>
          <p:nvPr/>
        </p:nvSpPr>
        <p:spPr>
          <a:xfrm>
            <a:off x="6248400" y="4356100"/>
            <a:ext cx="88900" cy="889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CE187E6-CA82-A86A-4574-71F84595A439}"/>
              </a:ext>
            </a:extLst>
          </p:cNvPr>
          <p:cNvSpPr txBox="1"/>
          <p:nvPr/>
        </p:nvSpPr>
        <p:spPr>
          <a:xfrm>
            <a:off x="6451600" y="4292600"/>
            <a:ext cx="49276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50">
                <a:solidFill>
                  <a:srgbClr val="15193B"/>
                </a:solidFill>
                <a:latin typeface="맑은 고딕" panose="020B0503020000020004" pitchFamily="50" charset="-127"/>
              </a:rPr>
              <a:t>전장</a:t>
            </a:r>
            <a:r>
              <a:rPr lang="en-US" altLang="ko-KR" sz="1150">
                <a:solidFill>
                  <a:srgbClr val="15193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50">
                <a:solidFill>
                  <a:srgbClr val="15193B"/>
                </a:solidFill>
                <a:latin typeface="맑은 고딕" panose="020B0503020000020004" pitchFamily="50" charset="-127"/>
              </a:rPr>
              <a:t>오디오 </a:t>
            </a:r>
            <a:r>
              <a:rPr lang="en-US" altLang="ko-KR" sz="1150">
                <a:solidFill>
                  <a:srgbClr val="15193B"/>
                </a:solidFill>
                <a:latin typeface="맑은 고딕" panose="020B0503020000020004" pitchFamily="50" charset="-127"/>
              </a:rPr>
              <a:t>— Harman</a:t>
            </a:r>
            <a:endParaRPr lang="ko-KR" altLang="en-US" sz="115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136C63D4-3C34-E8C4-7774-D6B1B3884343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38CF3FA-0931-6B2C-A9A0-D9C6E5592693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삼성전자 뉴스룸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·IR,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다음금융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·Investing.com (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2026-06-14)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9CCC715-2B2E-5FA5-4DE7-E9E7A153E781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03 / 20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74267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6C23D79-B598-15DE-8CF4-A302AA8FC8F2}"/>
              </a:ext>
            </a:extLst>
          </p:cNvPr>
          <p:cNvSpPr txBox="1"/>
          <p:nvPr/>
        </p:nvSpPr>
        <p:spPr>
          <a:xfrm>
            <a:off x="812800" y="584200"/>
            <a:ext cx="1710405" cy="161583"/>
          </a:xfrm>
          <a:prstGeom prst="rect">
            <a:avLst/>
          </a:prstGeom>
          <a:solidFill>
            <a:srgbClr val="1E2761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FFFFFF"/>
                </a:solidFill>
                <a:latin typeface="맑은 고딕" panose="020B0503020000020004" pitchFamily="50" charset="-127"/>
              </a:rPr>
              <a:t>BUSINESS PORTFOLIO</a:t>
            </a:r>
            <a:endParaRPr lang="ko-KR" altLang="en-US" sz="105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546689-BE85-5E09-0C6B-C8422352F7A2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DS(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반도체</a:t>
            </a:r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)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가 이익을 견인하고 </a:t>
            </a:r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DX·SDC·Harman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이 매출을 분산한다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6B82EF44-6E6D-39BE-894A-D90212BC83ED}"/>
              </a:ext>
            </a:extLst>
          </p:cNvPr>
          <p:cNvSpPr/>
          <p:nvPr/>
        </p:nvSpPr>
        <p:spPr>
          <a:xfrm>
            <a:off x="812800" y="2057400"/>
            <a:ext cx="5168900" cy="15494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8AB7351A-5F6D-A8F4-CC47-B9DC16A362A8}"/>
              </a:ext>
            </a:extLst>
          </p:cNvPr>
          <p:cNvSpPr/>
          <p:nvPr/>
        </p:nvSpPr>
        <p:spPr>
          <a:xfrm>
            <a:off x="812800" y="2057400"/>
            <a:ext cx="50800" cy="15494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C84178-1061-BCC6-152C-8DF3CA367FF7}"/>
              </a:ext>
            </a:extLst>
          </p:cNvPr>
          <p:cNvSpPr txBox="1"/>
          <p:nvPr/>
        </p:nvSpPr>
        <p:spPr>
          <a:xfrm>
            <a:off x="1066800" y="2235200"/>
            <a:ext cx="4660900" cy="26161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700" b="1">
                <a:solidFill>
                  <a:srgbClr val="1E2761"/>
                </a:solidFill>
                <a:latin typeface="맑은 고딕" panose="020B0503020000020004" pitchFamily="50" charset="-127"/>
              </a:rPr>
              <a:t>DS</a:t>
            </a:r>
            <a:endParaRPr lang="ko-KR" altLang="en-US" sz="1700" b="1">
              <a:solidFill>
                <a:srgbClr val="1E2761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70AC2E-1407-D0B7-A8CF-339348ED4F18}"/>
              </a:ext>
            </a:extLst>
          </p:cNvPr>
          <p:cNvSpPr txBox="1"/>
          <p:nvPr/>
        </p:nvSpPr>
        <p:spPr>
          <a:xfrm>
            <a:off x="1066800" y="2565400"/>
            <a:ext cx="46609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반도체 </a:t>
            </a:r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(Device Solutions)</a:t>
            </a:r>
            <a:endParaRPr lang="ko-KR" altLang="en-US" sz="10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C0CBBE-F4EF-9A64-4D45-B6656DFDB1E4}"/>
              </a:ext>
            </a:extLst>
          </p:cNvPr>
          <p:cNvSpPr txBox="1"/>
          <p:nvPr/>
        </p:nvSpPr>
        <p:spPr>
          <a:xfrm>
            <a:off x="1066800" y="2895600"/>
            <a:ext cx="46609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15193B"/>
                </a:solidFill>
                <a:latin typeface="맑은 고딕" panose="020B0503020000020004" pitchFamily="50" charset="-127"/>
              </a:rPr>
              <a:t>메모리</a:t>
            </a:r>
            <a:r>
              <a:rPr lang="en-US" altLang="ko-KR" sz="1050">
                <a:solidFill>
                  <a:srgbClr val="15193B"/>
                </a:solidFill>
                <a:latin typeface="맑은 고딕" panose="020B0503020000020004" pitchFamily="50" charset="-127"/>
              </a:rPr>
              <a:t>(HBM·</a:t>
            </a:r>
            <a:r>
              <a:rPr lang="ko-KR" altLang="en-US" sz="1050">
                <a:solidFill>
                  <a:srgbClr val="15193B"/>
                </a:solidFill>
                <a:latin typeface="맑은 고딕" panose="020B0503020000020004" pitchFamily="50" charset="-127"/>
              </a:rPr>
              <a:t>서버</a:t>
            </a:r>
            <a:r>
              <a:rPr lang="en-US" altLang="ko-KR" sz="1050">
                <a:solidFill>
                  <a:srgbClr val="15193B"/>
                </a:solidFill>
                <a:latin typeface="맑은 고딕" panose="020B0503020000020004" pitchFamily="50" charset="-127"/>
              </a:rPr>
              <a:t>DDR5) </a:t>
            </a:r>
            <a:r>
              <a:rPr lang="ko-KR" altLang="en-US" sz="1050">
                <a:solidFill>
                  <a:srgbClr val="15193B"/>
                </a:solidFill>
                <a:latin typeface="맑은 고딕" panose="020B0503020000020004" pitchFamily="50" charset="-127"/>
              </a:rPr>
              <a:t>호조로 분기 사상 최대</a:t>
            </a:r>
            <a:r>
              <a:rPr lang="en-US" altLang="ko-KR" sz="1050">
                <a:solidFill>
                  <a:srgbClr val="15193B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50">
                <a:solidFill>
                  <a:srgbClr val="15193B"/>
                </a:solidFill>
                <a:latin typeface="맑은 고딕" panose="020B0503020000020004" pitchFamily="50" charset="-127"/>
              </a:rPr>
              <a:t>전사 이익의 핵심</a:t>
            </a:r>
            <a:r>
              <a:rPr lang="en-US" altLang="ko-KR" sz="1050">
                <a:solidFill>
                  <a:srgbClr val="15193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40B402A-27E0-1AB2-B5DA-9FF272D1DBD3}"/>
              </a:ext>
            </a:extLst>
          </p:cNvPr>
          <p:cNvSpPr txBox="1"/>
          <p:nvPr/>
        </p:nvSpPr>
        <p:spPr>
          <a:xfrm>
            <a:off x="4076700" y="2209800"/>
            <a:ext cx="1651000" cy="14619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pPr algn="r"/>
            <a:r>
              <a:rPr lang="ko-KR" altLang="en-US" sz="950">
                <a:solidFill>
                  <a:srgbClr val="5C6470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950">
                <a:solidFill>
                  <a:srgbClr val="5C6470"/>
                </a:solidFill>
                <a:latin typeface="맑은 고딕" panose="020B0503020000020004" pitchFamily="50" charset="-127"/>
              </a:rPr>
              <a:t>44.0</a:t>
            </a:r>
            <a:r>
              <a:rPr lang="ko-KR" altLang="en-US" sz="950">
                <a:solidFill>
                  <a:srgbClr val="5C6470"/>
                </a:solidFill>
                <a:latin typeface="맑은 고딕" panose="020B0503020000020004" pitchFamily="50" charset="-127"/>
              </a:rPr>
              <a:t>조 </a:t>
            </a:r>
            <a:r>
              <a:rPr lang="en-US" altLang="ko-KR" sz="950">
                <a:solidFill>
                  <a:srgbClr val="5C6470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950">
                <a:solidFill>
                  <a:srgbClr val="5C6470"/>
                </a:solidFill>
                <a:latin typeface="맑은 고딕" panose="020B0503020000020004" pitchFamily="50" charset="-127"/>
              </a:rPr>
              <a:t>영업익 </a:t>
            </a:r>
            <a:r>
              <a:rPr lang="en-US" altLang="ko-KR" sz="950">
                <a:solidFill>
                  <a:srgbClr val="5C6470"/>
                </a:solidFill>
                <a:latin typeface="맑은 고딕" panose="020B0503020000020004" pitchFamily="50" charset="-127"/>
              </a:rPr>
              <a:t>16.4</a:t>
            </a:r>
            <a:r>
              <a:rPr lang="ko-KR" altLang="en-US" sz="950">
                <a:solidFill>
                  <a:srgbClr val="5C6470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947B4BC6-CF5A-5910-B873-2C030CA623D6}"/>
              </a:ext>
            </a:extLst>
          </p:cNvPr>
          <p:cNvSpPr/>
          <p:nvPr/>
        </p:nvSpPr>
        <p:spPr>
          <a:xfrm>
            <a:off x="6210300" y="2057400"/>
            <a:ext cx="5168900" cy="15494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54DBB6A7-2E63-E4B2-B3C0-CBA41908DB10}"/>
              </a:ext>
            </a:extLst>
          </p:cNvPr>
          <p:cNvSpPr/>
          <p:nvPr/>
        </p:nvSpPr>
        <p:spPr>
          <a:xfrm>
            <a:off x="6210300" y="2057400"/>
            <a:ext cx="50800" cy="15494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430BE1E-7E13-2E95-ADF4-F45E247950F6}"/>
              </a:ext>
            </a:extLst>
          </p:cNvPr>
          <p:cNvSpPr txBox="1"/>
          <p:nvPr/>
        </p:nvSpPr>
        <p:spPr>
          <a:xfrm>
            <a:off x="6464300" y="2235200"/>
            <a:ext cx="4660900" cy="26161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700" b="1">
                <a:solidFill>
                  <a:srgbClr val="1E2761"/>
                </a:solidFill>
                <a:latin typeface="맑은 고딕" panose="020B0503020000020004" pitchFamily="50" charset="-127"/>
              </a:rPr>
              <a:t>DX</a:t>
            </a:r>
            <a:endParaRPr lang="ko-KR" altLang="en-US" sz="1700" b="1">
              <a:solidFill>
                <a:srgbClr val="1E2761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E4C87FD-398A-165D-E376-3CEDE3031E78}"/>
              </a:ext>
            </a:extLst>
          </p:cNvPr>
          <p:cNvSpPr txBox="1"/>
          <p:nvPr/>
        </p:nvSpPr>
        <p:spPr>
          <a:xfrm>
            <a:off x="6464300" y="2565400"/>
            <a:ext cx="46609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디바이스경험 </a:t>
            </a:r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(MX·VD·DA)</a:t>
            </a:r>
            <a:endParaRPr lang="ko-KR" altLang="en-US" sz="10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1A7CB52-348E-9401-76D8-1DEDFB62B53C}"/>
              </a:ext>
            </a:extLst>
          </p:cNvPr>
          <p:cNvSpPr txBox="1"/>
          <p:nvPr/>
        </p:nvSpPr>
        <p:spPr>
          <a:xfrm>
            <a:off x="6464300" y="2895600"/>
            <a:ext cx="46609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15193B"/>
                </a:solidFill>
                <a:latin typeface="맑은 고딕" panose="020B0503020000020004" pitchFamily="50" charset="-127"/>
              </a:rPr>
              <a:t>갤럭시 </a:t>
            </a:r>
            <a:r>
              <a:rPr lang="en-US" altLang="ko-KR" sz="1050">
                <a:solidFill>
                  <a:srgbClr val="15193B"/>
                </a:solidFill>
                <a:latin typeface="맑은 고딕" panose="020B0503020000020004" pitchFamily="50" charset="-127"/>
              </a:rPr>
              <a:t>MX </a:t>
            </a:r>
            <a:r>
              <a:rPr lang="ko-KR" altLang="en-US" sz="1050">
                <a:solidFill>
                  <a:srgbClr val="15193B"/>
                </a:solidFill>
                <a:latin typeface="맑은 고딕" panose="020B0503020000020004" pitchFamily="50" charset="-127"/>
              </a:rPr>
              <a:t>두 자릿수 이익률</a:t>
            </a:r>
            <a:r>
              <a:rPr lang="en-US" altLang="ko-KR" sz="1050">
                <a:solidFill>
                  <a:srgbClr val="15193B"/>
                </a:solidFill>
                <a:latin typeface="맑은 고딕" panose="020B0503020000020004" pitchFamily="50" charset="-127"/>
              </a:rPr>
              <a:t>, VD·</a:t>
            </a:r>
            <a:r>
              <a:rPr lang="ko-KR" altLang="en-US" sz="1050">
                <a:solidFill>
                  <a:srgbClr val="15193B"/>
                </a:solidFill>
                <a:latin typeface="맑은 고딕" panose="020B0503020000020004" pitchFamily="50" charset="-127"/>
              </a:rPr>
              <a:t>가전은 원가 부담</a:t>
            </a:r>
            <a:r>
              <a:rPr lang="en-US" altLang="ko-KR" sz="1050">
                <a:solidFill>
                  <a:srgbClr val="15193B"/>
                </a:solidFill>
                <a:latin typeface="맑은 고딕" panose="020B0503020000020004" pitchFamily="50" charset="-127"/>
              </a:rPr>
              <a:t>. Q4 </a:t>
            </a:r>
            <a:r>
              <a:rPr lang="ko-KR" altLang="en-US" sz="1050">
                <a:solidFill>
                  <a:srgbClr val="15193B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1050">
                <a:solidFill>
                  <a:srgbClr val="15193B"/>
                </a:solidFill>
                <a:latin typeface="맑은 고딕" panose="020B0503020000020004" pitchFamily="50" charset="-127"/>
              </a:rPr>
              <a:t>QoQ -8%.</a:t>
            </a:r>
            <a:endParaRPr lang="ko-KR" altLang="en-US" sz="105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E667E681-7C1D-D8A7-AF50-53C3AA8B4E50}"/>
              </a:ext>
            </a:extLst>
          </p:cNvPr>
          <p:cNvSpPr/>
          <p:nvPr/>
        </p:nvSpPr>
        <p:spPr>
          <a:xfrm>
            <a:off x="812800" y="3784600"/>
            <a:ext cx="5168900" cy="15494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69F4ACEB-7979-2ADD-EE1F-A6B154F38E65}"/>
              </a:ext>
            </a:extLst>
          </p:cNvPr>
          <p:cNvSpPr/>
          <p:nvPr/>
        </p:nvSpPr>
        <p:spPr>
          <a:xfrm>
            <a:off x="812800" y="3784600"/>
            <a:ext cx="50800" cy="15494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811137B-FA29-7B58-9F65-F1D606CBB1C8}"/>
              </a:ext>
            </a:extLst>
          </p:cNvPr>
          <p:cNvSpPr txBox="1"/>
          <p:nvPr/>
        </p:nvSpPr>
        <p:spPr>
          <a:xfrm>
            <a:off x="1066800" y="3962400"/>
            <a:ext cx="4660900" cy="26161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700" b="1">
                <a:solidFill>
                  <a:srgbClr val="1E2761"/>
                </a:solidFill>
                <a:latin typeface="맑은 고딕" panose="020B0503020000020004" pitchFamily="50" charset="-127"/>
              </a:rPr>
              <a:t>SDC</a:t>
            </a:r>
            <a:endParaRPr lang="ko-KR" altLang="en-US" sz="1700" b="1">
              <a:solidFill>
                <a:srgbClr val="1E2761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2AB4978-641B-B3B8-A6A3-CBC6DFFBEB88}"/>
              </a:ext>
            </a:extLst>
          </p:cNvPr>
          <p:cNvSpPr txBox="1"/>
          <p:nvPr/>
        </p:nvSpPr>
        <p:spPr>
          <a:xfrm>
            <a:off x="1066800" y="4292600"/>
            <a:ext cx="46609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삼성디스플레이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30D72A3-9F8E-932F-2E03-C42D20737B2E}"/>
              </a:ext>
            </a:extLst>
          </p:cNvPr>
          <p:cNvSpPr txBox="1"/>
          <p:nvPr/>
        </p:nvSpPr>
        <p:spPr>
          <a:xfrm>
            <a:off x="1066800" y="4622800"/>
            <a:ext cx="46609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15193B"/>
                </a:solidFill>
                <a:latin typeface="맑은 고딕" panose="020B0503020000020004" pitchFamily="50" charset="-127"/>
              </a:rPr>
              <a:t>중소형 </a:t>
            </a:r>
            <a:r>
              <a:rPr lang="en-US" altLang="ko-KR" sz="1050">
                <a:solidFill>
                  <a:srgbClr val="15193B"/>
                </a:solidFill>
                <a:latin typeface="맑은 고딕" panose="020B0503020000020004" pitchFamily="50" charset="-127"/>
              </a:rPr>
              <a:t>OLED </a:t>
            </a:r>
            <a:r>
              <a:rPr lang="ko-KR" altLang="en-US" sz="1050">
                <a:solidFill>
                  <a:srgbClr val="15193B"/>
                </a:solidFill>
                <a:latin typeface="맑은 고딕" panose="020B0503020000020004" pitchFamily="50" charset="-127"/>
              </a:rPr>
              <a:t>중심</a:t>
            </a:r>
            <a:r>
              <a:rPr lang="en-US" altLang="ko-KR" sz="1050">
                <a:solidFill>
                  <a:srgbClr val="15193B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50">
                <a:solidFill>
                  <a:srgbClr val="15193B"/>
                </a:solidFill>
                <a:latin typeface="맑은 고딕" panose="020B0503020000020004" pitchFamily="50" charset="-127"/>
              </a:rPr>
              <a:t>패널 수요 견조</a:t>
            </a:r>
            <a:r>
              <a:rPr lang="en-US" altLang="ko-KR" sz="1050">
                <a:solidFill>
                  <a:srgbClr val="15193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CC2A7BC-07E6-0309-D471-2E8C938C448D}"/>
              </a:ext>
            </a:extLst>
          </p:cNvPr>
          <p:cNvSpPr txBox="1"/>
          <p:nvPr/>
        </p:nvSpPr>
        <p:spPr>
          <a:xfrm>
            <a:off x="4076700" y="3937000"/>
            <a:ext cx="1651000" cy="14619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pPr algn="r"/>
            <a:r>
              <a:rPr lang="ko-KR" altLang="en-US" sz="950">
                <a:solidFill>
                  <a:srgbClr val="5C6470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950">
                <a:solidFill>
                  <a:srgbClr val="5C6470"/>
                </a:solidFill>
                <a:latin typeface="맑은 고딕" panose="020B0503020000020004" pitchFamily="50" charset="-127"/>
              </a:rPr>
              <a:t>9.5</a:t>
            </a:r>
            <a:r>
              <a:rPr lang="ko-KR" altLang="en-US" sz="950">
                <a:solidFill>
                  <a:srgbClr val="5C6470"/>
                </a:solidFill>
                <a:latin typeface="맑은 고딕" panose="020B0503020000020004" pitchFamily="50" charset="-127"/>
              </a:rPr>
              <a:t>조 </a:t>
            </a:r>
            <a:r>
              <a:rPr lang="en-US" altLang="ko-KR" sz="950">
                <a:solidFill>
                  <a:srgbClr val="5C6470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950">
                <a:solidFill>
                  <a:srgbClr val="5C6470"/>
                </a:solidFill>
                <a:latin typeface="맑은 고딕" panose="020B0503020000020004" pitchFamily="50" charset="-127"/>
              </a:rPr>
              <a:t>영업익 </a:t>
            </a:r>
            <a:r>
              <a:rPr lang="en-US" altLang="ko-KR" sz="950">
                <a:solidFill>
                  <a:srgbClr val="5C6470"/>
                </a:solidFill>
                <a:latin typeface="맑은 고딕" panose="020B0503020000020004" pitchFamily="50" charset="-127"/>
              </a:rPr>
              <a:t>2.0</a:t>
            </a:r>
            <a:r>
              <a:rPr lang="ko-KR" altLang="en-US" sz="950">
                <a:solidFill>
                  <a:srgbClr val="5C6470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8C67522B-32CA-4CFB-2956-061411B51E96}"/>
              </a:ext>
            </a:extLst>
          </p:cNvPr>
          <p:cNvSpPr/>
          <p:nvPr/>
        </p:nvSpPr>
        <p:spPr>
          <a:xfrm>
            <a:off x="6210300" y="3784600"/>
            <a:ext cx="5168900" cy="15494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E354D824-F78A-0E40-CD04-529286B38D71}"/>
              </a:ext>
            </a:extLst>
          </p:cNvPr>
          <p:cNvSpPr/>
          <p:nvPr/>
        </p:nvSpPr>
        <p:spPr>
          <a:xfrm>
            <a:off x="6210300" y="3784600"/>
            <a:ext cx="50800" cy="15494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8A1F121-F9DB-FAD0-2D6E-B51FC562FD6E}"/>
              </a:ext>
            </a:extLst>
          </p:cNvPr>
          <p:cNvSpPr txBox="1"/>
          <p:nvPr/>
        </p:nvSpPr>
        <p:spPr>
          <a:xfrm>
            <a:off x="6464300" y="3962400"/>
            <a:ext cx="4660900" cy="26161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700" b="1">
                <a:solidFill>
                  <a:srgbClr val="1E2761"/>
                </a:solidFill>
                <a:latin typeface="맑은 고딕" panose="020B0503020000020004" pitchFamily="50" charset="-127"/>
              </a:rPr>
              <a:t>Harman</a:t>
            </a:r>
            <a:endParaRPr lang="ko-KR" altLang="en-US" sz="1700" b="1">
              <a:solidFill>
                <a:srgbClr val="1E2761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3D64F57-E7CD-5E60-EB00-7F5CEA5AABEE}"/>
              </a:ext>
            </a:extLst>
          </p:cNvPr>
          <p:cNvSpPr txBox="1"/>
          <p:nvPr/>
        </p:nvSpPr>
        <p:spPr>
          <a:xfrm>
            <a:off x="6464300" y="4292600"/>
            <a:ext cx="46609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전장</a:t>
            </a:r>
            <a:r>
              <a:rPr lang="en-US" altLang="ko-KR" sz="1050">
                <a:solidFill>
                  <a:srgbClr val="5C6470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5C6470"/>
                </a:solidFill>
                <a:latin typeface="맑은 고딕" panose="020B0503020000020004" pitchFamily="50" charset="-127"/>
              </a:rPr>
              <a:t>오디오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6E7E1F8-F711-B17E-77D9-E5C60CB360FF}"/>
              </a:ext>
            </a:extLst>
          </p:cNvPr>
          <p:cNvSpPr txBox="1"/>
          <p:nvPr/>
        </p:nvSpPr>
        <p:spPr>
          <a:xfrm>
            <a:off x="6464300" y="4622800"/>
            <a:ext cx="46609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15193B"/>
                </a:solidFill>
                <a:latin typeface="맑은 고딕" panose="020B0503020000020004" pitchFamily="50" charset="-127"/>
              </a:rPr>
              <a:t>유럽 전장 공급 확대 </a:t>
            </a:r>
            <a:r>
              <a:rPr lang="en-US" altLang="ko-KR" sz="1050">
                <a:solidFill>
                  <a:srgbClr val="15193B"/>
                </a:solidFill>
                <a:latin typeface="맑은 고딕" panose="020B0503020000020004" pitchFamily="50" charset="-127"/>
              </a:rPr>
              <a:t>+ </a:t>
            </a:r>
            <a:r>
              <a:rPr lang="ko-KR" altLang="en-US" sz="1050">
                <a:solidFill>
                  <a:srgbClr val="15193B"/>
                </a:solidFill>
                <a:latin typeface="맑은 고딕" panose="020B0503020000020004" pitchFamily="50" charset="-127"/>
              </a:rPr>
              <a:t>오디오 성수기</a:t>
            </a:r>
            <a:r>
              <a:rPr lang="en-US" altLang="ko-KR" sz="1050">
                <a:solidFill>
                  <a:srgbClr val="15193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2665904-76B8-2E04-AEC6-01600BF9E0AA}"/>
              </a:ext>
            </a:extLst>
          </p:cNvPr>
          <p:cNvSpPr txBox="1"/>
          <p:nvPr/>
        </p:nvSpPr>
        <p:spPr>
          <a:xfrm>
            <a:off x="9474200" y="3937000"/>
            <a:ext cx="1651000" cy="14619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pPr algn="r"/>
            <a:r>
              <a:rPr lang="ko-KR" altLang="en-US" sz="950">
                <a:solidFill>
                  <a:srgbClr val="5C6470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950">
                <a:solidFill>
                  <a:srgbClr val="5C6470"/>
                </a:solidFill>
                <a:latin typeface="맑은 고딕" panose="020B0503020000020004" pitchFamily="50" charset="-127"/>
              </a:rPr>
              <a:t>4.6</a:t>
            </a:r>
            <a:r>
              <a:rPr lang="ko-KR" altLang="en-US" sz="950">
                <a:solidFill>
                  <a:srgbClr val="5C6470"/>
                </a:solidFill>
                <a:latin typeface="맑은 고딕" panose="020B0503020000020004" pitchFamily="50" charset="-127"/>
              </a:rPr>
              <a:t>조 </a:t>
            </a:r>
            <a:r>
              <a:rPr lang="en-US" altLang="ko-KR" sz="950">
                <a:solidFill>
                  <a:srgbClr val="5C6470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950">
                <a:solidFill>
                  <a:srgbClr val="5C6470"/>
                </a:solidFill>
                <a:latin typeface="맑은 고딕" panose="020B0503020000020004" pitchFamily="50" charset="-127"/>
              </a:rPr>
              <a:t>영업익 </a:t>
            </a:r>
            <a:r>
              <a:rPr lang="en-US" altLang="ko-KR" sz="950">
                <a:solidFill>
                  <a:srgbClr val="5C6470"/>
                </a:solidFill>
                <a:latin typeface="맑은 고딕" panose="020B0503020000020004" pitchFamily="50" charset="-127"/>
              </a:rPr>
              <a:t>0.3</a:t>
            </a:r>
            <a:r>
              <a:rPr lang="ko-KR" altLang="en-US" sz="950">
                <a:solidFill>
                  <a:srgbClr val="5C6470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56884AB-C08E-E2C5-1C77-6C69AD82B30F}"/>
              </a:ext>
            </a:extLst>
          </p:cNvPr>
          <p:cNvSpPr txBox="1"/>
          <p:nvPr/>
        </p:nvSpPr>
        <p:spPr>
          <a:xfrm>
            <a:off x="812800" y="5486400"/>
            <a:ext cx="105664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00">
                <a:solidFill>
                  <a:srgbClr val="5C6470"/>
                </a:solidFill>
                <a:latin typeface="맑은 고딕" panose="020B0503020000020004" pitchFamily="50" charset="-127"/>
              </a:rPr>
              <a:t>* 부문 수치는 </a:t>
            </a:r>
            <a:r>
              <a:rPr lang="en-US" altLang="ko-KR" sz="900">
                <a:solidFill>
                  <a:srgbClr val="5C6470"/>
                </a:solidFill>
                <a:latin typeface="맑은 고딕" panose="020B0503020000020004" pitchFamily="50" charset="-127"/>
              </a:rPr>
              <a:t>2025 Q4 </a:t>
            </a:r>
            <a:r>
              <a:rPr lang="ko-KR" altLang="en-US" sz="900">
                <a:solidFill>
                  <a:srgbClr val="5C6470"/>
                </a:solidFill>
                <a:latin typeface="맑은 고딕" panose="020B0503020000020004" pitchFamily="50" charset="-127"/>
              </a:rPr>
              <a:t>분기 기준</a:t>
            </a:r>
            <a:r>
              <a:rPr lang="en-US" altLang="ko-KR" sz="900">
                <a:solidFill>
                  <a:srgbClr val="5C647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900">
                <a:solidFill>
                  <a:srgbClr val="5C6470"/>
                </a:solidFill>
                <a:latin typeface="맑은 고딕" panose="020B0503020000020004" pitchFamily="50" charset="-127"/>
              </a:rPr>
              <a:t>연간 부문 합산은 미공개</a:t>
            </a:r>
            <a:r>
              <a:rPr lang="en-US" altLang="ko-KR" sz="900">
                <a:solidFill>
                  <a:srgbClr val="5C6470"/>
                </a:solidFill>
                <a:latin typeface="맑은 고딕" panose="020B0503020000020004" pitchFamily="50" charset="-127"/>
              </a:rPr>
              <a:t>)</a:t>
            </a:r>
            <a:endParaRPr lang="ko-KR" altLang="en-US" sz="90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B2F626FA-6BB7-A5BE-D31F-FAA9BF0C2B4D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2615EB3-C53F-D949-1489-24D152B8FB9F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삼성전자 뉴스룸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·IR,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다음금융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·Investing.com (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2026-06-14)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4AE39C6-2B2F-62AA-BC2B-F24104A88B00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04 / 20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10141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82E67A5-A857-8829-3B24-76BA0382A222}"/>
              </a:ext>
            </a:extLst>
          </p:cNvPr>
          <p:cNvSpPr txBox="1"/>
          <p:nvPr/>
        </p:nvSpPr>
        <p:spPr>
          <a:xfrm>
            <a:off x="812800" y="584200"/>
            <a:ext cx="1460336" cy="161583"/>
          </a:xfrm>
          <a:prstGeom prst="rect">
            <a:avLst/>
          </a:prstGeom>
          <a:solidFill>
            <a:srgbClr val="1E2761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FFFFFF"/>
                </a:solidFill>
                <a:latin typeface="맑은 고딕" panose="020B0503020000020004" pitchFamily="50" charset="-127"/>
              </a:rPr>
              <a:t>ANNUAL RESULTS</a:t>
            </a:r>
            <a:endParaRPr lang="ko-KR" altLang="en-US" sz="105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286579-35E8-8413-F7DE-203E347EC454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영업이익이 </a:t>
            </a:r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1.5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년 만에 저점 대비 </a:t>
            </a:r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V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자로 회복했다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1235CB-7B17-A74D-568A-C48EABB96BC0}"/>
              </a:ext>
            </a:extLst>
          </p:cNvPr>
          <p:cNvSpPr txBox="1"/>
          <p:nvPr/>
        </p:nvSpPr>
        <p:spPr>
          <a:xfrm>
            <a:off x="812800" y="1905000"/>
            <a:ext cx="66548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전사 매출</a:t>
            </a:r>
            <a:r>
              <a:rPr lang="en-US" altLang="ko-KR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영업이익 </a:t>
            </a:r>
            <a:r>
              <a:rPr lang="en-US" altLang="ko-KR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조원</a:t>
            </a:r>
            <a:r>
              <a:rPr lang="en-US" altLang="ko-KR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)</a:t>
            </a:r>
            <a:endParaRPr lang="ko-KR" altLang="en-US" sz="1200" b="1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graphicFrame>
        <p:nvGraphicFramePr>
          <p:cNvPr id="5" name="차트 4">
            <a:extLst>
              <a:ext uri="{FF2B5EF4-FFF2-40B4-BE49-F238E27FC236}">
                <a16:creationId xmlns:a16="http://schemas.microsoft.com/office/drawing/2014/main" id="{32915323-76D2-2008-0342-2EF8788757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95229615"/>
              </p:ext>
            </p:extLst>
          </p:nvPr>
        </p:nvGraphicFramePr>
        <p:xfrm>
          <a:off x="812800" y="2209800"/>
          <a:ext cx="6654800" cy="363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직사각형 5">
            <a:extLst>
              <a:ext uri="{FF2B5EF4-FFF2-40B4-BE49-F238E27FC236}">
                <a16:creationId xmlns:a16="http://schemas.microsoft.com/office/drawing/2014/main" id="{872BAB00-D40D-B9DD-F7BF-9F44BB5A2F12}"/>
              </a:ext>
            </a:extLst>
          </p:cNvPr>
          <p:cNvSpPr/>
          <p:nvPr/>
        </p:nvSpPr>
        <p:spPr>
          <a:xfrm>
            <a:off x="7772400" y="2235200"/>
            <a:ext cx="36068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2E7C37-E0E6-B476-685C-BFF7147814F8}"/>
              </a:ext>
            </a:extLst>
          </p:cNvPr>
          <p:cNvSpPr txBox="1"/>
          <p:nvPr/>
        </p:nvSpPr>
        <p:spPr>
          <a:xfrm>
            <a:off x="7772400" y="23495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0E7C4A"/>
                </a:solidFill>
                <a:latin typeface="맑은 고딕" panose="020B0503020000020004" pitchFamily="50" charset="-127"/>
              </a:rPr>
              <a:t>+10.9%</a:t>
            </a:r>
            <a:endParaRPr lang="ko-KR" altLang="en-US" sz="2100" b="1">
              <a:solidFill>
                <a:srgbClr val="0E7C4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AB41AE1-5113-1E1B-D3BB-4844AD2480D9}"/>
              </a:ext>
            </a:extLst>
          </p:cNvPr>
          <p:cNvSpPr txBox="1"/>
          <p:nvPr/>
        </p:nvSpPr>
        <p:spPr>
          <a:xfrm>
            <a:off x="7772400" y="27686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FY2025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YoY</a:t>
            </a:r>
            <a:endParaRPr lang="ko-KR" altLang="en-US" sz="100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DC65FF27-8068-31B2-15F1-5D1E19C65E43}"/>
              </a:ext>
            </a:extLst>
          </p:cNvPr>
          <p:cNvSpPr/>
          <p:nvPr/>
        </p:nvSpPr>
        <p:spPr>
          <a:xfrm>
            <a:off x="7772400" y="3124200"/>
            <a:ext cx="36068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0C37BD5-CC77-C964-A900-9F7CA0E6AA58}"/>
              </a:ext>
            </a:extLst>
          </p:cNvPr>
          <p:cNvSpPr txBox="1"/>
          <p:nvPr/>
        </p:nvSpPr>
        <p:spPr>
          <a:xfrm>
            <a:off x="7772400" y="32385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0E7C4A"/>
                </a:solidFill>
                <a:latin typeface="맑은 고딕" panose="020B0503020000020004" pitchFamily="50" charset="-127"/>
              </a:rPr>
              <a:t>+33.2%</a:t>
            </a:r>
            <a:endParaRPr lang="ko-KR" altLang="en-US" sz="2100" b="1">
              <a:solidFill>
                <a:srgbClr val="0E7C4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68FEFC1-ED0B-4307-5836-3521389BDEFA}"/>
              </a:ext>
            </a:extLst>
          </p:cNvPr>
          <p:cNvSpPr txBox="1"/>
          <p:nvPr/>
        </p:nvSpPr>
        <p:spPr>
          <a:xfrm>
            <a:off x="7772400" y="36576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FY2025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영업이익 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YoY</a:t>
            </a:r>
            <a:endParaRPr lang="ko-KR" altLang="en-US" sz="100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BEAFEEBF-6C3E-21BB-44E3-34444465D8B9}"/>
              </a:ext>
            </a:extLst>
          </p:cNvPr>
          <p:cNvSpPr/>
          <p:nvPr/>
        </p:nvSpPr>
        <p:spPr>
          <a:xfrm>
            <a:off x="7772400" y="4013200"/>
            <a:ext cx="36068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A1BACAF-B764-500F-4E2B-D5F3A5FC1086}"/>
              </a:ext>
            </a:extLst>
          </p:cNvPr>
          <p:cNvSpPr txBox="1"/>
          <p:nvPr/>
        </p:nvSpPr>
        <p:spPr>
          <a:xfrm>
            <a:off x="7772400" y="41275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1E2761"/>
                </a:solidFill>
                <a:latin typeface="맑은 고딕" panose="020B0503020000020004" pitchFamily="50" charset="-127"/>
              </a:rPr>
              <a:t>37.7</a:t>
            </a:r>
            <a:r>
              <a:rPr lang="ko-KR" altLang="en-US" sz="2100" b="1">
                <a:solidFill>
                  <a:srgbClr val="1E2761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3AC5902-6ABF-3D71-3D18-55F327B49D15}"/>
              </a:ext>
            </a:extLst>
          </p:cNvPr>
          <p:cNvSpPr txBox="1"/>
          <p:nvPr/>
        </p:nvSpPr>
        <p:spPr>
          <a:xfrm>
            <a:off x="7772400" y="45466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R&amp;D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투자 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역대 최대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)</a:t>
            </a:r>
            <a:endParaRPr lang="ko-KR" altLang="en-US" sz="100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703002C2-3AA4-82F8-7980-57FFF0DE4AC7}"/>
              </a:ext>
            </a:extLst>
          </p:cNvPr>
          <p:cNvSpPr/>
          <p:nvPr/>
        </p:nvSpPr>
        <p:spPr>
          <a:xfrm>
            <a:off x="7772400" y="4902200"/>
            <a:ext cx="36068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EF2BD78-30D9-BC07-41AF-0B058B9AF72B}"/>
              </a:ext>
            </a:extLst>
          </p:cNvPr>
          <p:cNvSpPr txBox="1"/>
          <p:nvPr/>
        </p:nvSpPr>
        <p:spPr>
          <a:xfrm>
            <a:off x="7772400" y="50165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100" b="1">
                <a:solidFill>
                  <a:srgbClr val="1E2761"/>
                </a:solidFill>
                <a:latin typeface="맑은 고딕" panose="020B0503020000020004" pitchFamily="50" charset="-127"/>
              </a:rPr>
              <a:t>약 </a:t>
            </a:r>
            <a:r>
              <a:rPr lang="en-US" altLang="ko-KR" sz="2100" b="1">
                <a:solidFill>
                  <a:srgbClr val="1E2761"/>
                </a:solidFill>
                <a:latin typeface="맑은 고딕" panose="020B0503020000020004" pitchFamily="50" charset="-127"/>
              </a:rPr>
              <a:t>47.4</a:t>
            </a:r>
            <a:r>
              <a:rPr lang="ko-KR" altLang="en-US" sz="2100" b="1">
                <a:solidFill>
                  <a:srgbClr val="1E2761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9EB7644-439D-C964-0010-2E11E1E0F0A6}"/>
              </a:ext>
            </a:extLst>
          </p:cNvPr>
          <p:cNvSpPr txBox="1"/>
          <p:nvPr/>
        </p:nvSpPr>
        <p:spPr>
          <a:xfrm>
            <a:off x="7772400" y="54356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시설 투자</a:t>
            </a: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043C1D8B-DD52-87A1-4D9A-E1E428760884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CD49D7D-F28D-C1FB-F481-531FDFE17999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삼성전자 뉴스룸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·IR,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다음금융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·Investing.com (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2026-06-14)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CC661C4-04E3-F6B5-396A-60C4ECFD5AB1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05 / 20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78602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D3EB01A-8664-465B-1CEA-A7A3264A6064}"/>
              </a:ext>
            </a:extLst>
          </p:cNvPr>
          <p:cNvSpPr txBox="1"/>
          <p:nvPr/>
        </p:nvSpPr>
        <p:spPr>
          <a:xfrm>
            <a:off x="812800" y="584200"/>
            <a:ext cx="1551707" cy="161583"/>
          </a:xfrm>
          <a:prstGeom prst="rect">
            <a:avLst/>
          </a:prstGeom>
          <a:solidFill>
            <a:srgbClr val="1E2761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FFFFFF"/>
                </a:solidFill>
                <a:latin typeface="맑은 고딕" panose="020B0503020000020004" pitchFamily="50" charset="-127"/>
              </a:rPr>
              <a:t>QUARTERLY TREND</a:t>
            </a:r>
            <a:endParaRPr lang="ko-KR" altLang="en-US" sz="105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4635F3-FD27-782D-86C6-C0E4F8195B29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분기 실적이 매 분기 경신하며 </a:t>
            </a:r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2026 Q1 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잠정 </a:t>
            </a:r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57.2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조로 도약했다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B0CF846-363D-88FA-0481-23DC574BC5EC}"/>
              </a:ext>
            </a:extLst>
          </p:cNvPr>
          <p:cNvSpPr txBox="1"/>
          <p:nvPr/>
        </p:nvSpPr>
        <p:spPr>
          <a:xfrm>
            <a:off x="812800" y="1905000"/>
            <a:ext cx="6858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분기 매출</a:t>
            </a:r>
            <a:r>
              <a:rPr lang="en-US" altLang="ko-KR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영업이익 </a:t>
            </a:r>
            <a:r>
              <a:rPr lang="en-US" altLang="ko-KR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조원</a:t>
            </a:r>
            <a:r>
              <a:rPr lang="en-US" altLang="ko-KR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)</a:t>
            </a:r>
            <a:endParaRPr lang="ko-KR" altLang="en-US" sz="1200" b="1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graphicFrame>
        <p:nvGraphicFramePr>
          <p:cNvPr id="5" name="차트 4">
            <a:extLst>
              <a:ext uri="{FF2B5EF4-FFF2-40B4-BE49-F238E27FC236}">
                <a16:creationId xmlns:a16="http://schemas.microsoft.com/office/drawing/2014/main" id="{A282E290-381B-CC4B-A7A1-045CC89433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85955585"/>
              </p:ext>
            </p:extLst>
          </p:nvPr>
        </p:nvGraphicFramePr>
        <p:xfrm>
          <a:off x="812800" y="2209800"/>
          <a:ext cx="6858000" cy="360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직사각형 5">
            <a:extLst>
              <a:ext uri="{FF2B5EF4-FFF2-40B4-BE49-F238E27FC236}">
                <a16:creationId xmlns:a16="http://schemas.microsoft.com/office/drawing/2014/main" id="{6AD36031-9237-3C75-F959-39862CB09384}"/>
              </a:ext>
            </a:extLst>
          </p:cNvPr>
          <p:cNvSpPr/>
          <p:nvPr/>
        </p:nvSpPr>
        <p:spPr>
          <a:xfrm>
            <a:off x="7975600" y="2235200"/>
            <a:ext cx="34036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6B6E3A-42E6-9DEA-8EB8-A15C655C2C34}"/>
              </a:ext>
            </a:extLst>
          </p:cNvPr>
          <p:cNvSpPr txBox="1"/>
          <p:nvPr/>
        </p:nvSpPr>
        <p:spPr>
          <a:xfrm>
            <a:off x="7975600" y="2349500"/>
            <a:ext cx="34036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1E2761"/>
                </a:solidFill>
                <a:latin typeface="맑은 고딕" panose="020B0503020000020004" pitchFamily="50" charset="-127"/>
              </a:rPr>
              <a:t>133</a:t>
            </a:r>
            <a:r>
              <a:rPr lang="ko-KR" altLang="en-US" sz="2100" b="1">
                <a:solidFill>
                  <a:srgbClr val="1E2761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7DBFED-1728-F7CD-98A4-6FA4DBA7CF74}"/>
              </a:ext>
            </a:extLst>
          </p:cNvPr>
          <p:cNvSpPr txBox="1"/>
          <p:nvPr/>
        </p:nvSpPr>
        <p:spPr>
          <a:xfrm>
            <a:off x="7975600" y="2768600"/>
            <a:ext cx="34036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2026 Q1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잠정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)</a:t>
            </a:r>
            <a:endParaRPr lang="ko-KR" altLang="en-US" sz="100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DEBDBAD5-0769-C421-C47B-D3D15FB34119}"/>
              </a:ext>
            </a:extLst>
          </p:cNvPr>
          <p:cNvSpPr/>
          <p:nvPr/>
        </p:nvSpPr>
        <p:spPr>
          <a:xfrm>
            <a:off x="7975600" y="3124200"/>
            <a:ext cx="34036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26F0EB4-ECBC-8159-9405-E9C97567E816}"/>
              </a:ext>
            </a:extLst>
          </p:cNvPr>
          <p:cNvSpPr txBox="1"/>
          <p:nvPr/>
        </p:nvSpPr>
        <p:spPr>
          <a:xfrm>
            <a:off x="7975600" y="3238500"/>
            <a:ext cx="34036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0E7C4A"/>
                </a:solidFill>
                <a:latin typeface="맑은 고딕" panose="020B0503020000020004" pitchFamily="50" charset="-127"/>
              </a:rPr>
              <a:t>57.2</a:t>
            </a:r>
            <a:r>
              <a:rPr lang="ko-KR" altLang="en-US" sz="2100" b="1">
                <a:solidFill>
                  <a:srgbClr val="0E7C4A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B413FCF-DD89-1A11-A733-937B3A0CC4B8}"/>
              </a:ext>
            </a:extLst>
          </p:cNvPr>
          <p:cNvSpPr txBox="1"/>
          <p:nvPr/>
        </p:nvSpPr>
        <p:spPr>
          <a:xfrm>
            <a:off x="7975600" y="3657600"/>
            <a:ext cx="34036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2026 Q1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영업이익 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잠정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)</a:t>
            </a:r>
            <a:endParaRPr lang="ko-KR" altLang="en-US" sz="100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60FCCD2B-1ED2-37EB-95F0-92EC2E15897E}"/>
              </a:ext>
            </a:extLst>
          </p:cNvPr>
          <p:cNvSpPr/>
          <p:nvPr/>
        </p:nvSpPr>
        <p:spPr>
          <a:xfrm>
            <a:off x="7975600" y="4013200"/>
            <a:ext cx="34036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BF29A5-0833-9F60-2B3C-A8705104F60C}"/>
              </a:ext>
            </a:extLst>
          </p:cNvPr>
          <p:cNvSpPr txBox="1"/>
          <p:nvPr/>
        </p:nvSpPr>
        <p:spPr>
          <a:xfrm>
            <a:off x="7975600" y="4127500"/>
            <a:ext cx="34036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0E7C4A"/>
                </a:solidFill>
                <a:latin typeface="맑은 고딕" panose="020B0503020000020004" pitchFamily="50" charset="-127"/>
              </a:rPr>
              <a:t>+208%</a:t>
            </a:r>
            <a:endParaRPr lang="ko-KR" altLang="en-US" sz="2100" b="1">
              <a:solidFill>
                <a:srgbClr val="0E7C4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FE29D40-238C-D752-EA14-F77BCD5211D8}"/>
              </a:ext>
            </a:extLst>
          </p:cNvPr>
          <p:cNvSpPr txBox="1"/>
          <p:nvPr/>
        </p:nvSpPr>
        <p:spPr>
          <a:xfrm>
            <a:off x="7975600" y="4546600"/>
            <a:ext cx="34036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2025 Q4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영업이익 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YoY</a:t>
            </a:r>
            <a:endParaRPr lang="ko-KR" altLang="en-US" sz="100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C8E9813-DEA8-A1CB-D7F5-B15C48304986}"/>
              </a:ext>
            </a:extLst>
          </p:cNvPr>
          <p:cNvSpPr txBox="1"/>
          <p:nvPr/>
        </p:nvSpPr>
        <p:spPr>
          <a:xfrm>
            <a:off x="812800" y="5918200"/>
            <a:ext cx="105664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00">
                <a:solidFill>
                  <a:srgbClr val="5C6470"/>
                </a:solidFill>
                <a:latin typeface="맑은 고딕" panose="020B0503020000020004" pitchFamily="50" charset="-127"/>
              </a:rPr>
              <a:t>* </a:t>
            </a:r>
            <a:r>
              <a:rPr lang="en-US" altLang="ko-KR" sz="900">
                <a:solidFill>
                  <a:srgbClr val="5C6470"/>
                </a:solidFill>
                <a:latin typeface="맑은 고딕" panose="020B0503020000020004" pitchFamily="50" charset="-127"/>
              </a:rPr>
              <a:t>2026 Q1</a:t>
            </a:r>
            <a:r>
              <a:rPr lang="ko-KR" altLang="en-US" sz="900">
                <a:solidFill>
                  <a:srgbClr val="5C6470"/>
                </a:solidFill>
                <a:latin typeface="맑은 고딕" panose="020B0503020000020004" pitchFamily="50" charset="-127"/>
              </a:rPr>
              <a:t>은 </a:t>
            </a:r>
            <a:r>
              <a:rPr lang="en-US" altLang="ko-KR" sz="900">
                <a:solidFill>
                  <a:srgbClr val="5C6470"/>
                </a:solidFill>
                <a:latin typeface="맑은 고딕" panose="020B0503020000020004" pitchFamily="50" charset="-127"/>
              </a:rPr>
              <a:t>2026-04-07 </a:t>
            </a:r>
            <a:r>
              <a:rPr lang="ko-KR" altLang="en-US" sz="900">
                <a:solidFill>
                  <a:srgbClr val="5C6470"/>
                </a:solidFill>
                <a:latin typeface="맑은 고딕" panose="020B0503020000020004" pitchFamily="50" charset="-127"/>
              </a:rPr>
              <a:t>발표 잠정실적</a:t>
            </a:r>
            <a:r>
              <a:rPr lang="en-US" altLang="ko-KR" sz="900">
                <a:solidFill>
                  <a:srgbClr val="5C647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900">
                <a:solidFill>
                  <a:srgbClr val="5C6470"/>
                </a:solidFill>
                <a:latin typeface="맑은 고딕" panose="020B0503020000020004" pitchFamily="50" charset="-127"/>
              </a:rPr>
              <a:t>확정 아님</a:t>
            </a:r>
            <a:r>
              <a:rPr lang="en-US" altLang="ko-KR" sz="900">
                <a:solidFill>
                  <a:srgbClr val="5C6470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900">
                <a:solidFill>
                  <a:srgbClr val="5C6470"/>
                </a:solidFill>
                <a:latin typeface="맑은 고딕" panose="020B0503020000020004" pitchFamily="50" charset="-127"/>
              </a:rPr>
              <a:t>단일 출처</a:t>
            </a:r>
            <a:r>
              <a:rPr lang="en-US" altLang="ko-KR" sz="900">
                <a:solidFill>
                  <a:srgbClr val="5C6470"/>
                </a:solidFill>
                <a:latin typeface="맑은 고딕" panose="020B0503020000020004" pitchFamily="50" charset="-127"/>
              </a:rPr>
              <a:t>)</a:t>
            </a:r>
            <a:endParaRPr lang="ko-KR" altLang="en-US" sz="90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D2EB2409-23A0-1CB7-3E77-30CB79B84510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1AFB397-AD67-0E7D-0547-408CB34144F1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삼성전자 뉴스룸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·IR,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다음금융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·Investing.com (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2026-06-14)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10311FF-572A-85A0-BA07-C43D5751301F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06 / 20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78475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9655D32-6195-5123-1125-71847EA0A199}"/>
              </a:ext>
            </a:extLst>
          </p:cNvPr>
          <p:cNvSpPr txBox="1"/>
          <p:nvPr/>
        </p:nvSpPr>
        <p:spPr>
          <a:xfrm>
            <a:off x="812800" y="584200"/>
            <a:ext cx="2200924" cy="161583"/>
          </a:xfrm>
          <a:prstGeom prst="rect">
            <a:avLst/>
          </a:prstGeom>
          <a:solidFill>
            <a:srgbClr val="1E2761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FFFFFF"/>
                </a:solidFill>
                <a:latin typeface="맑은 고딕" panose="020B0503020000020004" pitchFamily="50" charset="-127"/>
              </a:rPr>
              <a:t>SEGMENT RESULTS · Q4 2025</a:t>
            </a:r>
            <a:endParaRPr lang="ko-KR" altLang="en-US" sz="105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7E2DF1-742D-77C4-BD77-B2BFF2305005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DS(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반도체</a:t>
            </a:r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)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가 부문 이익을 압도하고 </a:t>
            </a:r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VD·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가전은 적자를 기록했다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CC3EE3-F580-DC05-6BE3-479D53F2A016}"/>
              </a:ext>
            </a:extLst>
          </p:cNvPr>
          <p:cNvSpPr txBox="1"/>
          <p:nvPr/>
        </p:nvSpPr>
        <p:spPr>
          <a:xfrm>
            <a:off x="812800" y="2006600"/>
            <a:ext cx="6604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부문별 영업이익 </a:t>
            </a:r>
            <a:r>
              <a:rPr lang="en-US" altLang="ko-KR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(2025 Q4, </a:t>
            </a:r>
            <a:r>
              <a:rPr lang="ko-KR" altLang="en-US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조원</a:t>
            </a:r>
            <a:r>
              <a:rPr lang="en-US" altLang="ko-KR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)</a:t>
            </a:r>
            <a:endParaRPr lang="ko-KR" altLang="en-US" sz="1200" b="1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E19014-729E-5E90-09E7-5F2841A526A9}"/>
              </a:ext>
            </a:extLst>
          </p:cNvPr>
          <p:cNvSpPr txBox="1"/>
          <p:nvPr/>
        </p:nvSpPr>
        <p:spPr>
          <a:xfrm>
            <a:off x="812800" y="2527300"/>
            <a:ext cx="18034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000">
                <a:solidFill>
                  <a:srgbClr val="15193B"/>
                </a:solidFill>
                <a:latin typeface="맑은 고딕" panose="020B0503020000020004" pitchFamily="50" charset="-127"/>
              </a:rPr>
              <a:t>DS </a:t>
            </a:r>
            <a:r>
              <a:rPr lang="ko-KR" altLang="en-US" sz="1000">
                <a:solidFill>
                  <a:srgbClr val="15193B"/>
                </a:solidFill>
                <a:latin typeface="맑은 고딕" panose="020B0503020000020004" pitchFamily="50" charset="-127"/>
              </a:rPr>
              <a:t>반도체</a:t>
            </a: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435E8EAE-CB64-A214-A6B7-0BD597479309}"/>
              </a:ext>
            </a:extLst>
          </p:cNvPr>
          <p:cNvSpPr/>
          <p:nvPr/>
        </p:nvSpPr>
        <p:spPr>
          <a:xfrm>
            <a:off x="2861235" y="2540000"/>
            <a:ext cx="3920565" cy="2794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95B20B-9C0E-4045-6022-1698FAED478C}"/>
              </a:ext>
            </a:extLst>
          </p:cNvPr>
          <p:cNvSpPr txBox="1"/>
          <p:nvPr/>
        </p:nvSpPr>
        <p:spPr>
          <a:xfrm>
            <a:off x="6832600" y="2527300"/>
            <a:ext cx="584200" cy="1384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900" b="1">
                <a:solidFill>
                  <a:srgbClr val="15193B"/>
                </a:solidFill>
                <a:latin typeface="맑은 고딕" panose="020B0503020000020004" pitchFamily="50" charset="-127"/>
              </a:rPr>
              <a:t>16.4</a:t>
            </a:r>
            <a:endParaRPr lang="ko-KR" altLang="en-US" sz="900" b="1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8C37DB4-4164-19D2-F880-AF3FA7A930DA}"/>
              </a:ext>
            </a:extLst>
          </p:cNvPr>
          <p:cNvSpPr txBox="1"/>
          <p:nvPr/>
        </p:nvSpPr>
        <p:spPr>
          <a:xfrm>
            <a:off x="812800" y="3213100"/>
            <a:ext cx="18034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000">
                <a:solidFill>
                  <a:srgbClr val="15193B"/>
                </a:solidFill>
                <a:latin typeface="맑은 고딕" panose="020B0503020000020004" pitchFamily="50" charset="-127"/>
              </a:rPr>
              <a:t>SDC </a:t>
            </a:r>
            <a:r>
              <a:rPr lang="ko-KR" altLang="en-US" sz="1000">
                <a:solidFill>
                  <a:srgbClr val="15193B"/>
                </a:solidFill>
                <a:latin typeface="맑은 고딕" panose="020B0503020000020004" pitchFamily="50" charset="-127"/>
              </a:rPr>
              <a:t>디스플레이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2B028153-536D-CC3A-338A-38EF2E1A4858}"/>
              </a:ext>
            </a:extLst>
          </p:cNvPr>
          <p:cNvSpPr/>
          <p:nvPr/>
        </p:nvSpPr>
        <p:spPr>
          <a:xfrm>
            <a:off x="2861235" y="3225800"/>
            <a:ext cx="478118" cy="279400"/>
          </a:xfrm>
          <a:prstGeom prst="rect">
            <a:avLst/>
          </a:prstGeom>
          <a:solidFill>
            <a:srgbClr val="6E84C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02E5C18-5952-FB7F-350B-174BF9B32FBF}"/>
              </a:ext>
            </a:extLst>
          </p:cNvPr>
          <p:cNvSpPr txBox="1"/>
          <p:nvPr/>
        </p:nvSpPr>
        <p:spPr>
          <a:xfrm>
            <a:off x="3390153" y="3213100"/>
            <a:ext cx="584200" cy="1384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900" b="1">
                <a:solidFill>
                  <a:srgbClr val="15193B"/>
                </a:solidFill>
                <a:latin typeface="맑은 고딕" panose="020B0503020000020004" pitchFamily="50" charset="-127"/>
              </a:rPr>
              <a:t>2.0</a:t>
            </a:r>
            <a:endParaRPr lang="ko-KR" altLang="en-US" sz="900" b="1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E468623-0947-5A15-2FC6-30D799E050AC}"/>
              </a:ext>
            </a:extLst>
          </p:cNvPr>
          <p:cNvSpPr txBox="1"/>
          <p:nvPr/>
        </p:nvSpPr>
        <p:spPr>
          <a:xfrm>
            <a:off x="812800" y="3898900"/>
            <a:ext cx="18034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000">
                <a:solidFill>
                  <a:srgbClr val="15193B"/>
                </a:solidFill>
                <a:latin typeface="맑은 고딕" panose="020B0503020000020004" pitchFamily="50" charset="-127"/>
              </a:rPr>
              <a:t>MX+</a:t>
            </a:r>
            <a:r>
              <a:rPr lang="ko-KR" altLang="en-US" sz="1000">
                <a:solidFill>
                  <a:srgbClr val="15193B"/>
                </a:solidFill>
                <a:latin typeface="맑은 고딕" panose="020B0503020000020004" pitchFamily="50" charset="-127"/>
              </a:rPr>
              <a:t>네트워크</a:t>
            </a: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04D77ED4-C628-A2AB-4C5D-884F2CCF1618}"/>
              </a:ext>
            </a:extLst>
          </p:cNvPr>
          <p:cNvSpPr/>
          <p:nvPr/>
        </p:nvSpPr>
        <p:spPr>
          <a:xfrm>
            <a:off x="2861235" y="3911600"/>
            <a:ext cx="454212" cy="279400"/>
          </a:xfrm>
          <a:prstGeom prst="rect">
            <a:avLst/>
          </a:prstGeom>
          <a:solidFill>
            <a:srgbClr val="6E84C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F4F4B52-A2B7-2029-174C-9FF1834FF6BC}"/>
              </a:ext>
            </a:extLst>
          </p:cNvPr>
          <p:cNvSpPr txBox="1"/>
          <p:nvPr/>
        </p:nvSpPr>
        <p:spPr>
          <a:xfrm>
            <a:off x="3366247" y="3898900"/>
            <a:ext cx="584200" cy="1384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900" b="1">
                <a:solidFill>
                  <a:srgbClr val="15193B"/>
                </a:solidFill>
                <a:latin typeface="맑은 고딕" panose="020B0503020000020004" pitchFamily="50" charset="-127"/>
              </a:rPr>
              <a:t>1.9</a:t>
            </a:r>
            <a:endParaRPr lang="ko-KR" altLang="en-US" sz="900" b="1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0C29F6C-E332-39E8-88E3-2B832CF30C35}"/>
              </a:ext>
            </a:extLst>
          </p:cNvPr>
          <p:cNvSpPr txBox="1"/>
          <p:nvPr/>
        </p:nvSpPr>
        <p:spPr>
          <a:xfrm>
            <a:off x="812800" y="4584700"/>
            <a:ext cx="18034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000">
                <a:solidFill>
                  <a:srgbClr val="15193B"/>
                </a:solidFill>
                <a:latin typeface="맑은 고딕" panose="020B0503020000020004" pitchFamily="50" charset="-127"/>
              </a:rPr>
              <a:t>Harman </a:t>
            </a:r>
            <a:r>
              <a:rPr lang="ko-KR" altLang="en-US" sz="1000">
                <a:solidFill>
                  <a:srgbClr val="15193B"/>
                </a:solidFill>
                <a:latin typeface="맑은 고딕" panose="020B0503020000020004" pitchFamily="50" charset="-127"/>
              </a:rPr>
              <a:t>전장</a:t>
            </a: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71B30C58-CD39-37F8-D984-E2F81AE85F3D}"/>
              </a:ext>
            </a:extLst>
          </p:cNvPr>
          <p:cNvSpPr/>
          <p:nvPr/>
        </p:nvSpPr>
        <p:spPr>
          <a:xfrm>
            <a:off x="2861235" y="4597400"/>
            <a:ext cx="71718" cy="279400"/>
          </a:xfrm>
          <a:prstGeom prst="rect">
            <a:avLst/>
          </a:prstGeom>
          <a:solidFill>
            <a:srgbClr val="6E84C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40D616B-BF53-45AC-2192-A5E77154AC8C}"/>
              </a:ext>
            </a:extLst>
          </p:cNvPr>
          <p:cNvSpPr txBox="1"/>
          <p:nvPr/>
        </p:nvSpPr>
        <p:spPr>
          <a:xfrm>
            <a:off x="2983753" y="4584700"/>
            <a:ext cx="584200" cy="1384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900" b="1">
                <a:solidFill>
                  <a:srgbClr val="15193B"/>
                </a:solidFill>
                <a:latin typeface="맑은 고딕" panose="020B0503020000020004" pitchFamily="50" charset="-127"/>
              </a:rPr>
              <a:t>0.3</a:t>
            </a:r>
            <a:endParaRPr lang="ko-KR" altLang="en-US" sz="900" b="1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05A049F-462C-69FD-0E6E-FB0412991BC4}"/>
              </a:ext>
            </a:extLst>
          </p:cNvPr>
          <p:cNvSpPr txBox="1"/>
          <p:nvPr/>
        </p:nvSpPr>
        <p:spPr>
          <a:xfrm>
            <a:off x="812800" y="5270500"/>
            <a:ext cx="18034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000">
                <a:solidFill>
                  <a:srgbClr val="15193B"/>
                </a:solidFill>
                <a:latin typeface="맑은 고딕" panose="020B0503020000020004" pitchFamily="50" charset="-127"/>
              </a:rPr>
              <a:t>VD+</a:t>
            </a:r>
            <a:r>
              <a:rPr lang="ko-KR" altLang="en-US" sz="1000">
                <a:solidFill>
                  <a:srgbClr val="15193B"/>
                </a:solidFill>
                <a:latin typeface="맑은 고딕" panose="020B0503020000020004" pitchFamily="50" charset="-127"/>
              </a:rPr>
              <a:t>생활가전</a:t>
            </a: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4D68658F-E64B-2BDF-1312-BEA036A517A7}"/>
              </a:ext>
            </a:extLst>
          </p:cNvPr>
          <p:cNvSpPr/>
          <p:nvPr/>
        </p:nvSpPr>
        <p:spPr>
          <a:xfrm>
            <a:off x="2717800" y="5283200"/>
            <a:ext cx="143435" cy="279400"/>
          </a:xfrm>
          <a:prstGeom prst="rect">
            <a:avLst/>
          </a:prstGeom>
          <a:solidFill>
            <a:srgbClr val="C0392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231EE73-4172-27B6-5458-17B428A4264A}"/>
              </a:ext>
            </a:extLst>
          </p:cNvPr>
          <p:cNvSpPr txBox="1"/>
          <p:nvPr/>
        </p:nvSpPr>
        <p:spPr>
          <a:xfrm>
            <a:off x="2133600" y="5270500"/>
            <a:ext cx="584200" cy="1384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900" b="1">
                <a:solidFill>
                  <a:srgbClr val="15193B"/>
                </a:solidFill>
                <a:latin typeface="맑은 고딕" panose="020B0503020000020004" pitchFamily="50" charset="-127"/>
              </a:rPr>
              <a:t>-0.6</a:t>
            </a:r>
            <a:endParaRPr lang="ko-KR" altLang="en-US" sz="900" b="1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9F98F925-49EC-F902-2B12-629EAB57EFBF}"/>
              </a:ext>
            </a:extLst>
          </p:cNvPr>
          <p:cNvSpPr/>
          <p:nvPr/>
        </p:nvSpPr>
        <p:spPr>
          <a:xfrm>
            <a:off x="7772400" y="2235200"/>
            <a:ext cx="36068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ADB140C-5F7F-7B3E-9265-A80890EDEE2F}"/>
              </a:ext>
            </a:extLst>
          </p:cNvPr>
          <p:cNvSpPr txBox="1"/>
          <p:nvPr/>
        </p:nvSpPr>
        <p:spPr>
          <a:xfrm>
            <a:off x="7772400" y="23495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1E2761"/>
                </a:solidFill>
                <a:latin typeface="맑은 고딕" panose="020B0503020000020004" pitchFamily="50" charset="-127"/>
              </a:rPr>
              <a:t>44.0</a:t>
            </a:r>
            <a:r>
              <a:rPr lang="ko-KR" altLang="en-US" sz="2100" b="1">
                <a:solidFill>
                  <a:srgbClr val="1E2761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37156C2-0DB9-2060-3002-3D3AF6C7C1EF}"/>
              </a:ext>
            </a:extLst>
          </p:cNvPr>
          <p:cNvSpPr txBox="1"/>
          <p:nvPr/>
        </p:nvSpPr>
        <p:spPr>
          <a:xfrm>
            <a:off x="7772400" y="27686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DS 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(QoQ +33%)</a:t>
            </a:r>
            <a:endParaRPr lang="ko-KR" altLang="en-US" sz="100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7649F5A0-CFFC-25DA-842A-C34129257D5D}"/>
              </a:ext>
            </a:extLst>
          </p:cNvPr>
          <p:cNvSpPr/>
          <p:nvPr/>
        </p:nvSpPr>
        <p:spPr>
          <a:xfrm>
            <a:off x="7772400" y="3124200"/>
            <a:ext cx="36068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8CE3B9D-084B-15C9-178C-6C6688EC294D}"/>
              </a:ext>
            </a:extLst>
          </p:cNvPr>
          <p:cNvSpPr txBox="1"/>
          <p:nvPr/>
        </p:nvSpPr>
        <p:spPr>
          <a:xfrm>
            <a:off x="7772400" y="32385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1E2761"/>
                </a:solidFill>
                <a:latin typeface="맑은 고딕" panose="020B0503020000020004" pitchFamily="50" charset="-127"/>
              </a:rPr>
              <a:t>29.3</a:t>
            </a:r>
            <a:r>
              <a:rPr lang="ko-KR" altLang="en-US" sz="2100" b="1">
                <a:solidFill>
                  <a:srgbClr val="1E2761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C4ED425-6756-9587-074D-8272329A6E56}"/>
              </a:ext>
            </a:extLst>
          </p:cNvPr>
          <p:cNvSpPr txBox="1"/>
          <p:nvPr/>
        </p:nvSpPr>
        <p:spPr>
          <a:xfrm>
            <a:off x="7772400" y="36576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MX+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네트워크 매출</a:t>
            </a: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B6B8586F-D7FC-DDE4-FCC9-3979604819BB}"/>
              </a:ext>
            </a:extLst>
          </p:cNvPr>
          <p:cNvSpPr/>
          <p:nvPr/>
        </p:nvSpPr>
        <p:spPr>
          <a:xfrm>
            <a:off x="7772400" y="4013200"/>
            <a:ext cx="36068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32572CC-D327-4E49-A415-5AD10DAAD40E}"/>
              </a:ext>
            </a:extLst>
          </p:cNvPr>
          <p:cNvSpPr txBox="1"/>
          <p:nvPr/>
        </p:nvSpPr>
        <p:spPr>
          <a:xfrm>
            <a:off x="7772400" y="41275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1E2761"/>
                </a:solidFill>
                <a:latin typeface="맑은 고딕" panose="020B0503020000020004" pitchFamily="50" charset="-127"/>
              </a:rPr>
              <a:t>14.8</a:t>
            </a:r>
            <a:r>
              <a:rPr lang="ko-KR" altLang="en-US" sz="2100" b="1">
                <a:solidFill>
                  <a:srgbClr val="1E2761"/>
                </a:solidFill>
                <a:latin typeface="맑은 고딕" panose="020B0503020000020004" pitchFamily="50" charset="-127"/>
              </a:rPr>
              <a:t>조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EAFFA4C-9B5B-A762-4312-B8B9C52DB0E6}"/>
              </a:ext>
            </a:extLst>
          </p:cNvPr>
          <p:cNvSpPr txBox="1"/>
          <p:nvPr/>
        </p:nvSpPr>
        <p:spPr>
          <a:xfrm>
            <a:off x="7772400" y="45466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5C6470"/>
                </a:solidFill>
                <a:latin typeface="맑은 고딕" panose="020B0503020000020004" pitchFamily="50" charset="-127"/>
              </a:rPr>
              <a:t>VD+</a:t>
            </a:r>
            <a:r>
              <a:rPr lang="ko-KR" altLang="en-US" sz="1000">
                <a:solidFill>
                  <a:srgbClr val="5C6470"/>
                </a:solidFill>
                <a:latin typeface="맑은 고딕" panose="020B0503020000020004" pitchFamily="50" charset="-127"/>
              </a:rPr>
              <a:t>가전 매출</a:t>
            </a: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09DB109B-670F-7938-669C-1B5DF7392FA1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0204B46-F66D-0E78-9EE4-09644CDAE386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삼성전자 뉴스룸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·IR,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다음금융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·Investing.com (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2026-06-14)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93F6266-0AAB-9C89-648A-A4B897BCB9F6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07 / 20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64105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8423BAF-776A-580A-D23D-D3BE94624C7A}"/>
              </a:ext>
            </a:extLst>
          </p:cNvPr>
          <p:cNvSpPr txBox="1"/>
          <p:nvPr/>
        </p:nvSpPr>
        <p:spPr>
          <a:xfrm>
            <a:off x="812800" y="584200"/>
            <a:ext cx="1766509" cy="161583"/>
          </a:xfrm>
          <a:prstGeom prst="rect">
            <a:avLst/>
          </a:prstGeom>
          <a:solidFill>
            <a:srgbClr val="1E2761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FFFFFF"/>
                </a:solidFill>
                <a:latin typeface="맑은 고딕" panose="020B0503020000020004" pitchFamily="50" charset="-127"/>
              </a:rPr>
              <a:t>SEMICONDUCTOR · DS</a:t>
            </a:r>
            <a:endParaRPr lang="ko-KR" altLang="en-US" sz="105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213C24-B6E9-823A-C273-1E12F8D50EFA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메모리 회복으로 </a:t>
            </a:r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DS 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분기 영업이익이 </a:t>
            </a:r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년 만에 </a:t>
            </a:r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5.7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배로 급증했다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2501A2-0C27-F73A-76E0-7809B9916940}"/>
              </a:ext>
            </a:extLst>
          </p:cNvPr>
          <p:cNvSpPr txBox="1"/>
          <p:nvPr/>
        </p:nvSpPr>
        <p:spPr>
          <a:xfrm>
            <a:off x="812800" y="2006600"/>
            <a:ext cx="4826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DS </a:t>
            </a:r>
            <a:r>
              <a:rPr lang="ko-KR" altLang="en-US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부문 영업이익 </a:t>
            </a:r>
            <a:r>
              <a:rPr lang="en-US" altLang="ko-KR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· Q4 (</a:t>
            </a:r>
            <a:r>
              <a:rPr lang="ko-KR" altLang="en-US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조원</a:t>
            </a:r>
            <a:r>
              <a:rPr lang="en-US" altLang="ko-KR" sz="1200" b="1">
                <a:solidFill>
                  <a:srgbClr val="15193B"/>
                </a:solidFill>
                <a:latin typeface="맑은 고딕" panose="020B0503020000020004" pitchFamily="50" charset="-127"/>
              </a:rPr>
              <a:t>)</a:t>
            </a:r>
            <a:endParaRPr lang="ko-KR" altLang="en-US" sz="1200" b="1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graphicFrame>
        <p:nvGraphicFramePr>
          <p:cNvPr id="5" name="차트 4">
            <a:extLst>
              <a:ext uri="{FF2B5EF4-FFF2-40B4-BE49-F238E27FC236}">
                <a16:creationId xmlns:a16="http://schemas.microsoft.com/office/drawing/2014/main" id="{FA031F16-8C43-E267-C6AB-85772C3CFF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84422006"/>
              </p:ext>
            </p:extLst>
          </p:nvPr>
        </p:nvGraphicFramePr>
        <p:xfrm>
          <a:off x="812800" y="2286000"/>
          <a:ext cx="45720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994EA02-12C9-BD0E-8628-9C022A3C45BC}"/>
              </a:ext>
            </a:extLst>
          </p:cNvPr>
          <p:cNvSpPr txBox="1"/>
          <p:nvPr/>
        </p:nvSpPr>
        <p:spPr>
          <a:xfrm>
            <a:off x="6019800" y="2133600"/>
            <a:ext cx="5359400" cy="20005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300" b="1">
                <a:solidFill>
                  <a:srgbClr val="15193B"/>
                </a:solidFill>
                <a:latin typeface="맑은 고딕" panose="020B0503020000020004" pitchFamily="50" charset="-127"/>
              </a:rPr>
              <a:t>핵심 동인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D83905F4-D10B-A40B-0068-EF313203D109}"/>
              </a:ext>
            </a:extLst>
          </p:cNvPr>
          <p:cNvSpPr/>
          <p:nvPr/>
        </p:nvSpPr>
        <p:spPr>
          <a:xfrm>
            <a:off x="6019800" y="2565400"/>
            <a:ext cx="88900" cy="889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659FE9-6CD6-4AB2-D3C9-BB1EA0F1426B}"/>
              </a:ext>
            </a:extLst>
          </p:cNvPr>
          <p:cNvSpPr txBox="1"/>
          <p:nvPr/>
        </p:nvSpPr>
        <p:spPr>
          <a:xfrm>
            <a:off x="6223000" y="2514600"/>
            <a:ext cx="51562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E2761"/>
                </a:solidFill>
                <a:latin typeface="맑은 고딕" panose="020B0503020000020004" pitchFamily="50" charset="-127"/>
              </a:rPr>
              <a:t>메모리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1A6E94-7E9A-FB3A-9D36-8EA64DC65E93}"/>
              </a:ext>
            </a:extLst>
          </p:cNvPr>
          <p:cNvSpPr txBox="1"/>
          <p:nvPr/>
        </p:nvSpPr>
        <p:spPr>
          <a:xfrm>
            <a:off x="6223000" y="2768600"/>
            <a:ext cx="51562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15193B"/>
                </a:solidFill>
                <a:latin typeface="맑은 고딕" panose="020B0503020000020004" pitchFamily="50" charset="-127"/>
              </a:rPr>
              <a:t>HBM·</a:t>
            </a:r>
            <a:r>
              <a:rPr lang="ko-KR" altLang="en-US" sz="1050">
                <a:solidFill>
                  <a:srgbClr val="15193B"/>
                </a:solidFill>
                <a:latin typeface="맑은 고딕" panose="020B0503020000020004" pitchFamily="50" charset="-127"/>
              </a:rPr>
              <a:t>서버</a:t>
            </a:r>
            <a:r>
              <a:rPr lang="en-US" altLang="ko-KR" sz="1050">
                <a:solidFill>
                  <a:srgbClr val="15193B"/>
                </a:solidFill>
                <a:latin typeface="맑은 고딕" panose="020B0503020000020004" pitchFamily="50" charset="-127"/>
              </a:rPr>
              <a:t>DDR5·</a:t>
            </a:r>
            <a:r>
              <a:rPr lang="ko-KR" altLang="en-US" sz="1050">
                <a:solidFill>
                  <a:srgbClr val="15193B"/>
                </a:solidFill>
                <a:latin typeface="맑은 고딕" panose="020B0503020000020004" pitchFamily="50" charset="-127"/>
              </a:rPr>
              <a:t>기업용 </a:t>
            </a:r>
            <a:r>
              <a:rPr lang="en-US" altLang="ko-KR" sz="1050">
                <a:solidFill>
                  <a:srgbClr val="15193B"/>
                </a:solidFill>
                <a:latin typeface="맑은 고딕" panose="020B0503020000020004" pitchFamily="50" charset="-127"/>
              </a:rPr>
              <a:t>SSD </a:t>
            </a:r>
            <a:r>
              <a:rPr lang="ko-KR" altLang="en-US" sz="1050">
                <a:solidFill>
                  <a:srgbClr val="15193B"/>
                </a:solidFill>
                <a:latin typeface="맑은 고딕" panose="020B0503020000020004" pitchFamily="50" charset="-127"/>
              </a:rPr>
              <a:t>등 고부가 </a:t>
            </a:r>
            <a:r>
              <a:rPr lang="en-US" altLang="ko-KR" sz="1050">
                <a:solidFill>
                  <a:srgbClr val="15193B"/>
                </a:solidFill>
                <a:latin typeface="맑은 고딕" panose="020B0503020000020004" pitchFamily="50" charset="-127"/>
              </a:rPr>
              <a:t>+ </a:t>
            </a:r>
            <a:r>
              <a:rPr lang="ko-KR" altLang="en-US" sz="1050">
                <a:solidFill>
                  <a:srgbClr val="15193B"/>
                </a:solidFill>
                <a:latin typeface="맑은 고딕" panose="020B0503020000020004" pitchFamily="50" charset="-127"/>
              </a:rPr>
              <a:t>범용 </a:t>
            </a:r>
            <a:r>
              <a:rPr lang="en-US" altLang="ko-KR" sz="1050">
                <a:solidFill>
                  <a:srgbClr val="15193B"/>
                </a:solidFill>
                <a:latin typeface="맑은 고딕" panose="020B0503020000020004" pitchFamily="50" charset="-127"/>
              </a:rPr>
              <a:t>D</a:t>
            </a:r>
            <a:r>
              <a:rPr lang="ko-KR" altLang="en-US" sz="1050">
                <a:solidFill>
                  <a:srgbClr val="15193B"/>
                </a:solidFill>
                <a:latin typeface="맑은 고딕" panose="020B0503020000020004" pitchFamily="50" charset="-127"/>
              </a:rPr>
              <a:t>램 가격 상승</a:t>
            </a:r>
            <a:r>
              <a:rPr lang="en-US" altLang="ko-KR" sz="1050">
                <a:solidFill>
                  <a:srgbClr val="15193B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50">
                <a:solidFill>
                  <a:srgbClr val="15193B"/>
                </a:solidFill>
                <a:latin typeface="맑은 고딕" panose="020B0503020000020004" pitchFamily="50" charset="-127"/>
              </a:rPr>
              <a:t>분기 사상 최대</a:t>
            </a:r>
            <a:r>
              <a:rPr lang="en-US" altLang="ko-KR" sz="1050">
                <a:solidFill>
                  <a:srgbClr val="15193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DFEF9EA0-4ECF-661F-BE23-3193DC2C0230}"/>
              </a:ext>
            </a:extLst>
          </p:cNvPr>
          <p:cNvSpPr/>
          <p:nvPr/>
        </p:nvSpPr>
        <p:spPr>
          <a:xfrm>
            <a:off x="6019800" y="3505200"/>
            <a:ext cx="88900" cy="889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1A261F9-6313-2DA2-00DE-95F89048B232}"/>
              </a:ext>
            </a:extLst>
          </p:cNvPr>
          <p:cNvSpPr txBox="1"/>
          <p:nvPr/>
        </p:nvSpPr>
        <p:spPr>
          <a:xfrm>
            <a:off x="6223000" y="3454400"/>
            <a:ext cx="51562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E2761"/>
                </a:solidFill>
                <a:latin typeface="맑은 고딕" panose="020B0503020000020004" pitchFamily="50" charset="-127"/>
              </a:rPr>
              <a:t>시스템</a:t>
            </a:r>
            <a:r>
              <a:rPr lang="en-US" altLang="ko-KR" sz="1200" b="1">
                <a:solidFill>
                  <a:srgbClr val="1E2761"/>
                </a:solidFill>
                <a:latin typeface="맑은 고딕" panose="020B0503020000020004" pitchFamily="50" charset="-127"/>
              </a:rPr>
              <a:t>LSI</a:t>
            </a:r>
            <a:endParaRPr lang="ko-KR" altLang="en-US" sz="1200" b="1">
              <a:solidFill>
                <a:srgbClr val="1E2761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AF628DE-E77B-7BF9-700A-5DE72AE89353}"/>
              </a:ext>
            </a:extLst>
          </p:cNvPr>
          <p:cNvSpPr txBox="1"/>
          <p:nvPr/>
        </p:nvSpPr>
        <p:spPr>
          <a:xfrm>
            <a:off x="6223000" y="3708400"/>
            <a:ext cx="51562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15193B"/>
                </a:solidFill>
                <a:latin typeface="맑은 고딕" panose="020B0503020000020004" pitchFamily="50" charset="-127"/>
              </a:rPr>
              <a:t>계절적 비수기로 감소</a:t>
            </a:r>
            <a:r>
              <a:rPr lang="en-US" altLang="ko-KR" sz="1050">
                <a:solidFill>
                  <a:srgbClr val="15193B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050">
                <a:solidFill>
                  <a:srgbClr val="15193B"/>
                </a:solidFill>
                <a:latin typeface="맑은 고딕" panose="020B0503020000020004" pitchFamily="50" charset="-127"/>
              </a:rPr>
              <a:t>이미지센서 신제품 매출 증가</a:t>
            </a:r>
            <a:r>
              <a:rPr lang="en-US" altLang="ko-KR" sz="1050">
                <a:solidFill>
                  <a:srgbClr val="15193B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743AE92D-7EFA-1655-30F0-193AF9691F86}"/>
              </a:ext>
            </a:extLst>
          </p:cNvPr>
          <p:cNvSpPr/>
          <p:nvPr/>
        </p:nvSpPr>
        <p:spPr>
          <a:xfrm>
            <a:off x="6019800" y="4445000"/>
            <a:ext cx="88900" cy="88900"/>
          </a:xfrm>
          <a:prstGeom prst="rect">
            <a:avLst/>
          </a:prstGeom>
          <a:solidFill>
            <a:srgbClr val="1E276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9C99860-6038-86FD-DCC9-4E284F566622}"/>
              </a:ext>
            </a:extLst>
          </p:cNvPr>
          <p:cNvSpPr txBox="1"/>
          <p:nvPr/>
        </p:nvSpPr>
        <p:spPr>
          <a:xfrm>
            <a:off x="6223000" y="4394200"/>
            <a:ext cx="51562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1E2761"/>
                </a:solidFill>
                <a:latin typeface="맑은 고딕" panose="020B0503020000020004" pitchFamily="50" charset="-127"/>
              </a:rPr>
              <a:t>파운드리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E54577D-ED4F-118E-9FDA-3548AD2B7B84}"/>
              </a:ext>
            </a:extLst>
          </p:cNvPr>
          <p:cNvSpPr txBox="1"/>
          <p:nvPr/>
        </p:nvSpPr>
        <p:spPr>
          <a:xfrm>
            <a:off x="6223000" y="4648200"/>
            <a:ext cx="51562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15193B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1050">
                <a:solidFill>
                  <a:srgbClr val="15193B"/>
                </a:solidFill>
                <a:latin typeface="맑은 고딕" panose="020B0503020000020004" pitchFamily="50" charset="-127"/>
              </a:rPr>
              <a:t>세대 </a:t>
            </a:r>
            <a:r>
              <a:rPr lang="en-US" altLang="ko-KR" sz="1050">
                <a:solidFill>
                  <a:srgbClr val="15193B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1050">
                <a:solidFill>
                  <a:srgbClr val="15193B"/>
                </a:solidFill>
                <a:latin typeface="맑은 고딕" panose="020B0503020000020004" pitchFamily="50" charset="-127"/>
              </a:rPr>
              <a:t>나노</a:t>
            </a:r>
            <a:r>
              <a:rPr lang="en-US" altLang="ko-KR" sz="1050">
                <a:solidFill>
                  <a:srgbClr val="15193B"/>
                </a:solidFill>
                <a:latin typeface="맑은 고딕" panose="020B0503020000020004" pitchFamily="50" charset="-127"/>
              </a:rPr>
              <a:t>(SF2) </a:t>
            </a:r>
            <a:r>
              <a:rPr lang="ko-KR" altLang="en-US" sz="1050">
                <a:solidFill>
                  <a:srgbClr val="15193B"/>
                </a:solidFill>
                <a:latin typeface="맑은 고딕" panose="020B0503020000020004" pitchFamily="50" charset="-127"/>
              </a:rPr>
              <a:t>양산 개시</a:t>
            </a:r>
            <a:r>
              <a:rPr lang="en-US" altLang="ko-KR" sz="1050">
                <a:solidFill>
                  <a:srgbClr val="15193B"/>
                </a:solidFill>
                <a:latin typeface="맑은 고딕" panose="020B0503020000020004" pitchFamily="50" charset="-127"/>
              </a:rPr>
              <a:t>, 4</a:t>
            </a:r>
            <a:r>
              <a:rPr lang="ko-KR" altLang="en-US" sz="1050">
                <a:solidFill>
                  <a:srgbClr val="15193B"/>
                </a:solidFill>
                <a:latin typeface="맑은 고딕" panose="020B0503020000020004" pitchFamily="50" charset="-127"/>
              </a:rPr>
              <a:t>나노 </a:t>
            </a:r>
            <a:r>
              <a:rPr lang="en-US" altLang="ko-KR" sz="1050">
                <a:solidFill>
                  <a:srgbClr val="15193B"/>
                </a:solidFill>
                <a:latin typeface="맑은 고딕" panose="020B0503020000020004" pitchFamily="50" charset="-127"/>
              </a:rPr>
              <a:t>HBM </a:t>
            </a:r>
            <a:r>
              <a:rPr lang="ko-KR" altLang="en-US" sz="1050">
                <a:solidFill>
                  <a:srgbClr val="15193B"/>
                </a:solidFill>
                <a:latin typeface="맑은 고딕" panose="020B0503020000020004" pitchFamily="50" charset="-127"/>
              </a:rPr>
              <a:t>베이스다이 출하</a:t>
            </a:r>
            <a:r>
              <a:rPr lang="en-US" altLang="ko-KR" sz="1050">
                <a:solidFill>
                  <a:srgbClr val="15193B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50">
                <a:solidFill>
                  <a:srgbClr val="15193B"/>
                </a:solidFill>
                <a:latin typeface="맑은 고딕" panose="020B0503020000020004" pitchFamily="50" charset="-127"/>
              </a:rPr>
              <a:t>적자 지속 추정</a:t>
            </a:r>
            <a:r>
              <a:rPr lang="en-US" altLang="ko-KR" sz="1050">
                <a:solidFill>
                  <a:srgbClr val="15193B"/>
                </a:solidFill>
                <a:latin typeface="맑은 고딕" panose="020B0503020000020004" pitchFamily="50" charset="-127"/>
              </a:rPr>
              <a:t>).</a:t>
            </a:r>
            <a:endParaRPr lang="ko-KR" altLang="en-US" sz="105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DA74B83E-812F-D6A0-4281-2C8EB8EB73F4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9DE2B24-7ED4-5793-1272-41B953736F51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삼성전자 뉴스룸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·IR,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다음금융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·Investing.com (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2026-06-14)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CF6681B-5A35-1968-F147-B3D0BDA635F9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08 / 20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39646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EB9B954-B4C7-1747-AB7D-FA6351CCC93D}"/>
              </a:ext>
            </a:extLst>
          </p:cNvPr>
          <p:cNvSpPr txBox="1"/>
          <p:nvPr/>
        </p:nvSpPr>
        <p:spPr>
          <a:xfrm>
            <a:off x="812800" y="584200"/>
            <a:ext cx="1750479" cy="161583"/>
          </a:xfrm>
          <a:prstGeom prst="rect">
            <a:avLst/>
          </a:prstGeom>
          <a:solidFill>
            <a:srgbClr val="1E2761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FFFFFF"/>
                </a:solidFill>
                <a:latin typeface="맑은 고딕" panose="020B0503020000020004" pitchFamily="50" charset="-127"/>
              </a:rPr>
              <a:t>MEMORY SUPERCYCLE</a:t>
            </a:r>
            <a:endParaRPr lang="ko-KR" altLang="en-US" sz="105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04D828-75D5-DCE8-0397-1F7A07DA110F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DRAM </a:t>
            </a:r>
            <a:r>
              <a:rPr lang="ko-KR" altLang="en-US" sz="2500" b="1">
                <a:solidFill>
                  <a:srgbClr val="15193B"/>
                </a:solidFill>
                <a:latin typeface="맑은 고딕" panose="020B0503020000020004" pitchFamily="50" charset="-127"/>
              </a:rPr>
              <a:t>계약가 급등이 메모리를 전사 이익의 절대 축으로 만들었다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7994EBF6-49A1-B8CC-C866-25B79C3CF75B}"/>
              </a:ext>
            </a:extLst>
          </p:cNvPr>
          <p:cNvSpPr/>
          <p:nvPr/>
        </p:nvSpPr>
        <p:spPr>
          <a:xfrm>
            <a:off x="812800" y="2133600"/>
            <a:ext cx="3369733" cy="13970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FE99C3-AB87-6BB8-2C54-A4A6875357B4}"/>
              </a:ext>
            </a:extLst>
          </p:cNvPr>
          <p:cNvSpPr txBox="1"/>
          <p:nvPr/>
        </p:nvSpPr>
        <p:spPr>
          <a:xfrm>
            <a:off x="1041400" y="2387600"/>
            <a:ext cx="2912533" cy="50783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300" b="1">
                <a:solidFill>
                  <a:srgbClr val="0E7C4A"/>
                </a:solidFill>
                <a:latin typeface="맑은 고딕" panose="020B0503020000020004" pitchFamily="50" charset="-127"/>
              </a:rPr>
              <a:t>+93~98%</a:t>
            </a:r>
            <a:endParaRPr lang="ko-KR" altLang="en-US" sz="3300" b="1">
              <a:solidFill>
                <a:srgbClr val="0E7C4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309193-37AD-18DF-33E2-0793C71A91EC}"/>
              </a:ext>
            </a:extLst>
          </p:cNvPr>
          <p:cNvSpPr txBox="1"/>
          <p:nvPr/>
        </p:nvSpPr>
        <p:spPr>
          <a:xfrm>
            <a:off x="1041400" y="2971800"/>
            <a:ext cx="2912533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00">
                <a:solidFill>
                  <a:srgbClr val="5C6470"/>
                </a:solidFill>
                <a:latin typeface="맑은 고딕" panose="020B0503020000020004" pitchFamily="50" charset="-127"/>
              </a:rPr>
              <a:t>2026 Q1 DRAM </a:t>
            </a:r>
            <a:r>
              <a:rPr lang="ko-KR" altLang="en-US" sz="1100">
                <a:solidFill>
                  <a:srgbClr val="5C6470"/>
                </a:solidFill>
                <a:latin typeface="맑은 고딕" panose="020B0503020000020004" pitchFamily="50" charset="-127"/>
              </a:rPr>
              <a:t>계약가 </a:t>
            </a:r>
            <a:r>
              <a:rPr lang="en-US" altLang="ko-KR" sz="1100">
                <a:solidFill>
                  <a:srgbClr val="5C6470"/>
                </a:solidFill>
                <a:latin typeface="맑은 고딕" panose="020B0503020000020004" pitchFamily="50" charset="-127"/>
              </a:rPr>
              <a:t>QoQ</a:t>
            </a:r>
            <a:endParaRPr lang="ko-KR" altLang="en-US" sz="110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60816AB2-3A1F-3167-8AEB-5C6B1F0B46ED}"/>
              </a:ext>
            </a:extLst>
          </p:cNvPr>
          <p:cNvSpPr/>
          <p:nvPr/>
        </p:nvSpPr>
        <p:spPr>
          <a:xfrm>
            <a:off x="4411133" y="2133600"/>
            <a:ext cx="3369734" cy="13970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408F3A-4AD3-1FEE-4E56-5A1BD13B6DBB}"/>
              </a:ext>
            </a:extLst>
          </p:cNvPr>
          <p:cNvSpPr txBox="1"/>
          <p:nvPr/>
        </p:nvSpPr>
        <p:spPr>
          <a:xfrm>
            <a:off x="4639733" y="2387600"/>
            <a:ext cx="2912533" cy="50783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300" b="1">
                <a:solidFill>
                  <a:srgbClr val="1E2761"/>
                </a:solidFill>
                <a:latin typeface="맑은 고딕" panose="020B0503020000020004" pitchFamily="50" charset="-127"/>
              </a:rPr>
              <a:t>90%+</a:t>
            </a:r>
            <a:endParaRPr lang="ko-KR" altLang="en-US" sz="3300" b="1">
              <a:solidFill>
                <a:srgbClr val="1E2761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701A5C-C8B1-1B4A-6756-AC6E51AAE617}"/>
              </a:ext>
            </a:extLst>
          </p:cNvPr>
          <p:cNvSpPr txBox="1"/>
          <p:nvPr/>
        </p:nvSpPr>
        <p:spPr>
          <a:xfrm>
            <a:off x="4639733" y="2971800"/>
            <a:ext cx="2912533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00">
                <a:solidFill>
                  <a:srgbClr val="5C6470"/>
                </a:solidFill>
                <a:latin typeface="맑은 고딕" panose="020B0503020000020004" pitchFamily="50" charset="-127"/>
              </a:rPr>
              <a:t>2026 Q1 </a:t>
            </a:r>
            <a:r>
              <a:rPr lang="ko-KR" altLang="en-US" sz="1100">
                <a:solidFill>
                  <a:srgbClr val="5C6470"/>
                </a:solidFill>
                <a:latin typeface="맑은 고딕" panose="020B0503020000020004" pitchFamily="50" charset="-127"/>
              </a:rPr>
              <a:t>영업이익 중 메모리 비중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AEFB2BC0-1154-5CEF-567D-00CD621F71FA}"/>
              </a:ext>
            </a:extLst>
          </p:cNvPr>
          <p:cNvSpPr/>
          <p:nvPr/>
        </p:nvSpPr>
        <p:spPr>
          <a:xfrm>
            <a:off x="8009467" y="2133600"/>
            <a:ext cx="3369733" cy="1397000"/>
          </a:xfrm>
          <a:prstGeom prst="rect">
            <a:avLst/>
          </a:prstGeom>
          <a:solidFill>
            <a:srgbClr val="EEF3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186C2C-7A4E-FC65-FF07-9A9E1CD01B2E}"/>
              </a:ext>
            </a:extLst>
          </p:cNvPr>
          <p:cNvSpPr txBox="1"/>
          <p:nvPr/>
        </p:nvSpPr>
        <p:spPr>
          <a:xfrm>
            <a:off x="8238067" y="2387600"/>
            <a:ext cx="2912533" cy="50783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300" b="1">
                <a:solidFill>
                  <a:srgbClr val="1E2761"/>
                </a:solidFill>
                <a:latin typeface="맑은 고딕" panose="020B0503020000020004" pitchFamily="50" charset="-127"/>
              </a:rPr>
              <a:t>~2027</a:t>
            </a:r>
            <a:endParaRPr lang="ko-KR" altLang="en-US" sz="3300" b="1">
              <a:solidFill>
                <a:srgbClr val="1E2761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05EF99F-4BB3-9F7D-9219-7654B08C150F}"/>
              </a:ext>
            </a:extLst>
          </p:cNvPr>
          <p:cNvSpPr txBox="1"/>
          <p:nvPr/>
        </p:nvSpPr>
        <p:spPr>
          <a:xfrm>
            <a:off x="8238067" y="2971800"/>
            <a:ext cx="2912533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5C6470"/>
                </a:solidFill>
                <a:latin typeface="맑은 고딕" panose="020B0503020000020004" pitchFamily="50" charset="-127"/>
              </a:rPr>
              <a:t>범용 메모리 가격 강세 전망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78D807B0-A942-1895-BCCC-A47C52722415}"/>
              </a:ext>
            </a:extLst>
          </p:cNvPr>
          <p:cNvSpPr/>
          <p:nvPr/>
        </p:nvSpPr>
        <p:spPr>
          <a:xfrm>
            <a:off x="812800" y="3810000"/>
            <a:ext cx="10566400" cy="1524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08E75E-0985-5D70-1FFD-BE262605F054}"/>
              </a:ext>
            </a:extLst>
          </p:cNvPr>
          <p:cNvSpPr txBox="1"/>
          <p:nvPr/>
        </p:nvSpPr>
        <p:spPr>
          <a:xfrm>
            <a:off x="812800" y="3987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50">
                <a:solidFill>
                  <a:srgbClr val="15193B"/>
                </a:solidFill>
                <a:latin typeface="맑은 고딕" panose="020B0503020000020004" pitchFamily="50" charset="-127"/>
              </a:rPr>
              <a:t>AI </a:t>
            </a:r>
            <a:r>
              <a:rPr lang="ko-KR" altLang="en-US" sz="1250">
                <a:solidFill>
                  <a:srgbClr val="15193B"/>
                </a:solidFill>
                <a:latin typeface="맑은 고딕" panose="020B0503020000020004" pitchFamily="50" charset="-127"/>
              </a:rPr>
              <a:t>가속기 수요 폭증으로 </a:t>
            </a:r>
            <a:r>
              <a:rPr lang="en-US" altLang="ko-KR" sz="1250">
                <a:solidFill>
                  <a:srgbClr val="15193B"/>
                </a:solidFill>
                <a:latin typeface="맑은 고딕" panose="020B0503020000020004" pitchFamily="50" charset="-127"/>
              </a:rPr>
              <a:t>HBM·</a:t>
            </a:r>
            <a:r>
              <a:rPr lang="ko-KR" altLang="en-US" sz="1250">
                <a:solidFill>
                  <a:srgbClr val="15193B"/>
                </a:solidFill>
                <a:latin typeface="맑은 고딕" panose="020B0503020000020004" pitchFamily="50" charset="-127"/>
              </a:rPr>
              <a:t>서버 </a:t>
            </a:r>
            <a:r>
              <a:rPr lang="en-US" altLang="ko-KR" sz="1250">
                <a:solidFill>
                  <a:srgbClr val="15193B"/>
                </a:solidFill>
                <a:latin typeface="맑은 고딕" panose="020B0503020000020004" pitchFamily="50" charset="-127"/>
              </a:rPr>
              <a:t>DDR5·</a:t>
            </a:r>
            <a:r>
              <a:rPr lang="ko-KR" altLang="en-US" sz="1250">
                <a:solidFill>
                  <a:srgbClr val="15193B"/>
                </a:solidFill>
                <a:latin typeface="맑은 고딕" panose="020B0503020000020004" pitchFamily="50" charset="-127"/>
              </a:rPr>
              <a:t>기업용 </a:t>
            </a:r>
            <a:r>
              <a:rPr lang="en-US" altLang="ko-KR" sz="1250">
                <a:solidFill>
                  <a:srgbClr val="15193B"/>
                </a:solidFill>
                <a:latin typeface="맑은 고딕" panose="020B0503020000020004" pitchFamily="50" charset="-127"/>
              </a:rPr>
              <a:t>SSD </a:t>
            </a:r>
            <a:r>
              <a:rPr lang="ko-KR" altLang="en-US" sz="1250">
                <a:solidFill>
                  <a:srgbClr val="15193B"/>
                </a:solidFill>
                <a:latin typeface="맑은 고딕" panose="020B0503020000020004" pitchFamily="50" charset="-127"/>
              </a:rPr>
              <a:t>등 고부가 메모리가 실적을 견인한다</a:t>
            </a:r>
            <a:r>
              <a:rPr lang="en-US" altLang="ko-KR" sz="1250">
                <a:solidFill>
                  <a:srgbClr val="15193B"/>
                </a:solidFill>
                <a:latin typeface="맑은 고딕" panose="020B0503020000020004" pitchFamily="50" charset="-127"/>
              </a:rPr>
              <a:t>. HBM </a:t>
            </a:r>
            <a:r>
              <a:rPr lang="ko-KR" altLang="en-US" sz="1250">
                <a:solidFill>
                  <a:srgbClr val="15193B"/>
                </a:solidFill>
                <a:latin typeface="맑은 고딕" panose="020B0503020000020004" pitchFamily="50" charset="-127"/>
              </a:rPr>
              <a:t>집중에 따른 범용 </a:t>
            </a:r>
            <a:r>
              <a:rPr lang="en-US" altLang="ko-KR" sz="1250">
                <a:solidFill>
                  <a:srgbClr val="15193B"/>
                </a:solidFill>
                <a:latin typeface="맑은 고딕" panose="020B0503020000020004" pitchFamily="50" charset="-127"/>
              </a:rPr>
              <a:t>D</a:t>
            </a:r>
            <a:r>
              <a:rPr lang="ko-KR" altLang="en-US" sz="1250">
                <a:solidFill>
                  <a:srgbClr val="15193B"/>
                </a:solidFill>
                <a:latin typeface="맑은 고딕" panose="020B0503020000020004" pitchFamily="50" charset="-127"/>
              </a:rPr>
              <a:t>램 </a:t>
            </a:r>
            <a:r>
              <a:rPr lang="en-US" altLang="ko-KR" sz="1250">
                <a:solidFill>
                  <a:srgbClr val="15193B"/>
                </a:solidFill>
                <a:latin typeface="맑은 고딕" panose="020B0503020000020004" pitchFamily="50" charset="-127"/>
              </a:rPr>
              <a:t>capa </a:t>
            </a:r>
            <a:r>
              <a:rPr lang="ko-KR" altLang="en-US" sz="1250">
                <a:solidFill>
                  <a:srgbClr val="15193B"/>
                </a:solidFill>
                <a:latin typeface="맑은 고딕" panose="020B0503020000020004" pitchFamily="50" charset="-127"/>
              </a:rPr>
              <a:t>축소의 </a:t>
            </a:r>
            <a:r>
              <a:rPr lang="en-US" altLang="ko-KR" sz="1250">
                <a:solidFill>
                  <a:srgbClr val="15193B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1250">
                <a:solidFill>
                  <a:srgbClr val="15193B"/>
                </a:solidFill>
                <a:latin typeface="맑은 고딕" panose="020B0503020000020004" pitchFamily="50" charset="-127"/>
              </a:rPr>
              <a:t>풍선효과</a:t>
            </a:r>
            <a:r>
              <a:rPr lang="en-US" altLang="ko-KR" sz="1250">
                <a:solidFill>
                  <a:srgbClr val="15193B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1250">
                <a:solidFill>
                  <a:srgbClr val="15193B"/>
                </a:solidFill>
                <a:latin typeface="맑은 고딕" panose="020B0503020000020004" pitchFamily="50" charset="-127"/>
              </a:rPr>
              <a:t>로 범용 가격 강세도 </a:t>
            </a:r>
            <a:r>
              <a:rPr lang="en-US" altLang="ko-KR" sz="1250">
                <a:solidFill>
                  <a:srgbClr val="15193B"/>
                </a:solidFill>
                <a:latin typeface="맑은 고딕" panose="020B0503020000020004" pitchFamily="50" charset="-127"/>
              </a:rPr>
              <a:t>2027</a:t>
            </a:r>
            <a:r>
              <a:rPr lang="ko-KR" altLang="en-US" sz="1250">
                <a:solidFill>
                  <a:srgbClr val="15193B"/>
                </a:solidFill>
                <a:latin typeface="맑은 고딕" panose="020B0503020000020004" pitchFamily="50" charset="-127"/>
              </a:rPr>
              <a:t>년까지 이어질 전망이다</a:t>
            </a:r>
            <a:r>
              <a:rPr lang="en-US" altLang="ko-KR" sz="1250">
                <a:solidFill>
                  <a:srgbClr val="15193B"/>
                </a:solidFill>
                <a:latin typeface="맑은 고딕" panose="020B0503020000020004" pitchFamily="50" charset="-127"/>
              </a:rPr>
              <a:t>.</a:t>
            </a:r>
            <a:endParaRPr lang="ko-KR" altLang="en-US" sz="1250">
              <a:solidFill>
                <a:srgbClr val="15193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C9BBAE82-4116-34B2-8E4C-8B82318D0B01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D9DE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3C92886-1BBA-2A96-6F68-BEB557D3574B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삼성전자 뉴스룸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·IR, 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다음금융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·Investing.com (</a:t>
            </a:r>
            <a:r>
              <a:rPr lang="ko-KR" altLang="en-US" sz="850">
                <a:solidFill>
                  <a:srgbClr val="5C6470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2026-06-14)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25DEE9F-64A0-1A6D-8E50-8C6ABA7D7F40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5C6470"/>
                </a:solidFill>
                <a:latin typeface="맑은 고딕" panose="020B0503020000020004" pitchFamily="50" charset="-127"/>
              </a:rPr>
              <a:t>09 / 20</a:t>
            </a:r>
            <a:endParaRPr lang="ko-KR" altLang="en-US" sz="850">
              <a:solidFill>
                <a:srgbClr val="5C6470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99737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2042</Words>
  <Application>Microsoft Office PowerPoint</Application>
  <PresentationFormat>와이드스크린</PresentationFormat>
  <Paragraphs>333</Paragraphs>
  <Slides>20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3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Chinseok Lee</dc:creator>
  <cp:lastModifiedBy>Chinseok Lee</cp:lastModifiedBy>
  <cp:revision>46</cp:revision>
  <dcterms:created xsi:type="dcterms:W3CDTF">2026-06-14T17:18:24Z</dcterms:created>
  <dcterms:modified xsi:type="dcterms:W3CDTF">2026-06-14T17:23:05Z</dcterms:modified>
</cp:coreProperties>
</file>