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B796C8E-9E7D-8A3A-5218-ADDA57D62F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2DE0E8F-014D-C630-43C7-C4F47CC7E2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CBEACF3-3877-866D-5CDA-D1C91DEDB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95B5C-A13E-4B3F-AAD0-AD2C20C2A879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0B83C1D-A239-BCC8-D55F-F6D03823A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124F01C-5638-5746-8280-41EA9680D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932E6-2305-41A3-8BF5-870FE9C7A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693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1524BC-B36A-1971-7AF4-D08734A66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FB00D51-1597-65B4-9C4D-9BD1238A15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AE4C7AC-426E-7546-94A6-F6CF07EDA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95B5C-A13E-4B3F-AAD0-AD2C20C2A879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6EC550C-31EE-4295-204C-F82DE688A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935F6C7-BD77-81DD-BBF3-56B7DF87F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932E6-2305-41A3-8BF5-870FE9C7A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8258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5AA800CA-FEE6-899E-AFBA-5E63181C81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4CF45F8-5485-49CE-8C9E-A686A76481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FE8DAB4-F826-BB09-6638-FA02BD7C4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95B5C-A13E-4B3F-AAD0-AD2C20C2A879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F5F1B67-27B7-A896-3005-99B5FA9CE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9994C7B-AE8A-3B82-C060-1E512597C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932E6-2305-41A3-8BF5-870FE9C7A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1364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2700C4B-EA27-D71E-0288-BF6271218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7ED6C3-1B80-EA5F-FBF5-CC5DA0D07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88344D0-CFF4-E725-B264-7E7E711F5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95B5C-A13E-4B3F-AAD0-AD2C20C2A879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8DE62C-41B0-B405-5C11-2C81C180E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AB8DAFA-1AA1-21E9-0433-012A413C8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932E6-2305-41A3-8BF5-870FE9C7A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0702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A06657A-A0E7-E830-4E87-C8FCF0DF8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95990EA-DD97-09F0-139D-D41D244E6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528E4EC-A0FE-5A34-3FA2-C5C945565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95B5C-A13E-4B3F-AAD0-AD2C20C2A879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8120EED-7003-D96D-825F-3647A19FB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F576AEC-427F-2FF9-B73B-161FF9ADD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932E6-2305-41A3-8BF5-870FE9C7A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9438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37C1822-AB21-CE32-00A0-23CC1B360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23E3A3A-8D80-BD6D-C438-A7A77AD60D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79F50F0-9541-74DB-49F1-0DA629B245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1EEC706-AEA6-010E-803D-126D155E1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95B5C-A13E-4B3F-AAD0-AD2C20C2A879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2045E0F-F165-D0DF-0167-4F9679732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695546F-C268-4B11-4CCD-0066B4C11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932E6-2305-41A3-8BF5-870FE9C7A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8806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A300C4-4B93-FF1D-58AF-E53880B97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DD63FBB-5FA2-B7DD-BFFC-7A95B3DC35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97DD33C-0865-0B57-8D72-9A2C0D193F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13E0909-EBBA-CA90-8103-8D90AE82E0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E371C4D3-274F-648A-8E2D-4162014125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7E0CC68-087C-9711-D3E0-23B30D4E1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95B5C-A13E-4B3F-AAD0-AD2C20C2A879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D9BBE3B-9BE1-8424-DD6D-2F7C4FC0C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AE603A9-64EA-66F4-6EEB-BF95EB1A6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932E6-2305-41A3-8BF5-870FE9C7A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2357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4F228C0-59C5-37CB-D573-FD8C19788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39F007A-D5A4-07A3-2388-5E75F1ED6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95B5C-A13E-4B3F-AAD0-AD2C20C2A879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1766948-8B8D-11AC-0458-64643C543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7B6356C-63D0-447A-BB89-136863390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932E6-2305-41A3-8BF5-870FE9C7A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9836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98678D8-7F27-5610-412D-49C84CEBC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95B5C-A13E-4B3F-AAD0-AD2C20C2A879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C03EE7D-FFBA-74C9-26AA-3AF67119E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1FA6D3F-BF86-E78B-D9E2-D03F74869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932E6-2305-41A3-8BF5-870FE9C7A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9687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AFC8A17-39E9-CB74-2251-001749871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EB7A906-94C2-3BF5-1F16-262433F2C4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D021F15-8FDD-2B2A-9644-1354E3CC13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66AA5DC-9DE9-63B0-8719-3B202EE83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95B5C-A13E-4B3F-AAD0-AD2C20C2A879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66BAA1C-F234-FA6C-1655-82960815A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A0E95A8-C20F-8A42-C40A-43C02E9C7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932E6-2305-41A3-8BF5-870FE9C7A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8764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37C535C-28CA-0F98-A4B9-D36B91B57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F362A0E-6350-0C79-35D3-CEA4145E0C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17BF053-0593-231E-C59F-3E6F54261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9E080A7-7D08-D9CB-764A-E756C3089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95B5C-A13E-4B3F-AAD0-AD2C20C2A879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7AA5C45-B6A6-B8FA-D96C-9271A48D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35A9737-5CAE-9779-CF5B-E3208B144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932E6-2305-41A3-8BF5-870FE9C7A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3655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5A0C0FD0-C087-1DFD-3D25-734CE18EC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84BF134-69C1-E45A-CE29-AB23238DA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00B473E-8787-F0A2-0306-57E95FDE2E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F95B5C-A13E-4B3F-AAD0-AD2C20C2A879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E985D2D-F167-862C-99D2-92D5FD7C1B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C2124BE-E4E3-61D0-CCB9-68985C096F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5932E6-2305-41A3-8BF5-870FE9C7A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5971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6BCDDDDA-B7FC-F48E-20D2-168ACAE18C64}"/>
              </a:ext>
            </a:extLst>
          </p:cNvPr>
          <p:cNvSpPr/>
          <p:nvPr/>
        </p:nvSpPr>
        <p:spPr>
          <a:xfrm>
            <a:off x="685800" y="736600"/>
            <a:ext cx="203200" cy="114300"/>
          </a:xfrm>
          <a:prstGeom prst="rect">
            <a:avLst/>
          </a:prstGeom>
          <a:solidFill>
            <a:srgbClr val="4F46E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C9D9E1-561C-9466-D16B-B56D05119451}"/>
              </a:ext>
            </a:extLst>
          </p:cNvPr>
          <p:cNvSpPr txBox="1"/>
          <p:nvPr/>
        </p:nvSpPr>
        <p:spPr>
          <a:xfrm>
            <a:off x="990600" y="711200"/>
            <a:ext cx="2230098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4F46E5"/>
                </a:solidFill>
                <a:latin typeface="Consolas" panose="020B0609020204030204" pitchFamily="49" charset="0"/>
              </a:rPr>
              <a:t>MEDIA · STREAMING WARS · 2026</a:t>
            </a:r>
            <a:endParaRPr lang="ko-KR" altLang="en-US" sz="1000" b="1">
              <a:solidFill>
                <a:srgbClr val="4F46E5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1ABED4-B083-6642-79F8-35C5ABE0DEED}"/>
              </a:ext>
            </a:extLst>
          </p:cNvPr>
          <p:cNvSpPr txBox="1"/>
          <p:nvPr/>
        </p:nvSpPr>
        <p:spPr>
          <a:xfrm>
            <a:off x="685800" y="1066800"/>
            <a:ext cx="10820400" cy="144655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4400" b="1">
                <a:solidFill>
                  <a:srgbClr val="1E2A3A"/>
                </a:solidFill>
                <a:latin typeface="맑은 고딕" panose="020B0503020000020004" pitchFamily="50" charset="-127"/>
              </a:rPr>
              <a:t>스트리밍 전쟁</a:t>
            </a:r>
            <a:r>
              <a:rPr lang="en-US" altLang="ko-KR" sz="4400" b="1">
                <a:solidFill>
                  <a:srgbClr val="1E2A3A"/>
                </a:solidFill>
                <a:latin typeface="맑은 고딕" panose="020B0503020000020004" pitchFamily="50" charset="-127"/>
              </a:rPr>
              <a:t>,</a:t>
            </a:r>
          </a:p>
          <a:p>
            <a:r>
              <a:rPr lang="en-US" altLang="ko-KR" sz="4400" b="1">
                <a:solidFill>
                  <a:srgbClr val="1E2A3A"/>
                </a:solidFill>
                <a:latin typeface="맑은 고딕" panose="020B0503020000020004" pitchFamily="50" charset="-127"/>
              </a:rPr>
              <a:t>2026 </a:t>
            </a:r>
            <a:r>
              <a:rPr lang="ko-KR" altLang="en-US" sz="4400" b="1">
                <a:solidFill>
                  <a:srgbClr val="1E2A3A"/>
                </a:solidFill>
                <a:latin typeface="맑은 고딕" panose="020B0503020000020004" pitchFamily="50" charset="-127"/>
              </a:rPr>
              <a:t>포지셔닝 맵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8CA343-755A-95F2-393E-3C98BBD6631B}"/>
              </a:ext>
            </a:extLst>
          </p:cNvPr>
          <p:cNvSpPr txBox="1"/>
          <p:nvPr/>
        </p:nvSpPr>
        <p:spPr>
          <a:xfrm>
            <a:off x="685800" y="2794000"/>
            <a:ext cx="8382000" cy="29238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300">
                <a:solidFill>
                  <a:srgbClr val="7C8AA0"/>
                </a:solidFill>
                <a:latin typeface="맑은 고딕" panose="020B0503020000020004" pitchFamily="50" charset="-127"/>
              </a:rPr>
              <a:t>글로벌 구독자</a:t>
            </a:r>
            <a:r>
              <a:rPr lang="en-US" altLang="ko-KR" sz="1300">
                <a:solidFill>
                  <a:srgbClr val="7C8AA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300">
                <a:solidFill>
                  <a:srgbClr val="7C8AA0"/>
                </a:solidFill>
                <a:latin typeface="맑은 고딕" panose="020B0503020000020004" pitchFamily="50" charset="-127"/>
              </a:rPr>
              <a:t>규모</a:t>
            </a:r>
            <a:r>
              <a:rPr lang="en-US" altLang="ko-KR" sz="1300">
                <a:solidFill>
                  <a:srgbClr val="7C8AA0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sz="1300">
                <a:solidFill>
                  <a:srgbClr val="7C8AA0"/>
                </a:solidFill>
                <a:latin typeface="맑은 고딕" panose="020B0503020000020004" pitchFamily="50" charset="-127"/>
              </a:rPr>
              <a:t>와 월 구독료</a:t>
            </a:r>
            <a:r>
              <a:rPr lang="en-US" altLang="ko-KR" sz="1300">
                <a:solidFill>
                  <a:srgbClr val="7C8AA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300">
                <a:solidFill>
                  <a:srgbClr val="7C8AA0"/>
                </a:solidFill>
                <a:latin typeface="맑은 고딕" panose="020B0503020000020004" pitchFamily="50" charset="-127"/>
              </a:rPr>
              <a:t>가격</a:t>
            </a:r>
            <a:r>
              <a:rPr lang="en-US" altLang="ko-KR" sz="1300">
                <a:solidFill>
                  <a:srgbClr val="7C8AA0"/>
                </a:solidFill>
                <a:latin typeface="맑은 고딕" panose="020B0503020000020004" pitchFamily="50" charset="-127"/>
              </a:rPr>
              <a:t>) </a:t>
            </a:r>
            <a:r>
              <a:rPr lang="ko-KR" altLang="en-US" sz="1300">
                <a:solidFill>
                  <a:srgbClr val="7C8AA0"/>
                </a:solidFill>
                <a:latin typeface="맑은 고딕" panose="020B0503020000020004" pitchFamily="50" charset="-127"/>
              </a:rPr>
              <a:t>두 축으로 일곱 플랫폼을 한 장에 </a:t>
            </a:r>
            <a:r>
              <a:rPr lang="en-US" altLang="ko-KR" sz="1300">
                <a:solidFill>
                  <a:srgbClr val="7C8AA0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300">
                <a:solidFill>
                  <a:srgbClr val="7C8AA0"/>
                </a:solidFill>
                <a:latin typeface="맑은 고딕" panose="020B0503020000020004" pitchFamily="50" charset="-127"/>
              </a:rPr>
              <a:t>누가 어디에 서 있나</a:t>
            </a:r>
            <a:r>
              <a:rPr lang="en-US" altLang="ko-KR" sz="1300">
                <a:solidFill>
                  <a:srgbClr val="7C8AA0"/>
                </a:solidFill>
                <a:latin typeface="맑은 고딕" panose="020B0503020000020004" pitchFamily="50" charset="-127"/>
              </a:rPr>
              <a:t>.</a:t>
            </a:r>
            <a:endParaRPr lang="ko-KR" altLang="en-US" sz="1300">
              <a:solidFill>
                <a:srgbClr val="7C8AA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9403430B-D645-0DB5-AB6E-A7261506C46D}"/>
              </a:ext>
            </a:extLst>
          </p:cNvPr>
          <p:cNvSpPr/>
          <p:nvPr/>
        </p:nvSpPr>
        <p:spPr>
          <a:xfrm>
            <a:off x="685800" y="3683000"/>
            <a:ext cx="10820400" cy="25400"/>
          </a:xfrm>
          <a:prstGeom prst="rect">
            <a:avLst/>
          </a:prstGeom>
          <a:solidFill>
            <a:srgbClr val="1E2A3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25403F-9085-09DB-071B-FA9681074F44}"/>
              </a:ext>
            </a:extLst>
          </p:cNvPr>
          <p:cNvSpPr txBox="1"/>
          <p:nvPr/>
        </p:nvSpPr>
        <p:spPr>
          <a:xfrm>
            <a:off x="685800" y="3810000"/>
            <a:ext cx="1266693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100" b="1">
                <a:solidFill>
                  <a:srgbClr val="4F46E5"/>
                </a:solidFill>
                <a:latin typeface="맑은 고딕" panose="020B0503020000020004" pitchFamily="50" charset="-127"/>
              </a:rPr>
              <a:t>두 축 </a:t>
            </a:r>
            <a:r>
              <a:rPr lang="en-US" altLang="ko-KR" sz="1100" b="1">
                <a:solidFill>
                  <a:srgbClr val="4F46E5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100" b="1">
                <a:solidFill>
                  <a:srgbClr val="4F46E5"/>
                </a:solidFill>
                <a:latin typeface="맑은 고딕" panose="020B0503020000020004" pitchFamily="50" charset="-127"/>
              </a:rPr>
              <a:t>네 사분면</a:t>
            </a:r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id="{068BD993-C30F-D407-F70E-3239178191AA}"/>
              </a:ext>
            </a:extLst>
          </p:cNvPr>
          <p:cNvSpPr/>
          <p:nvPr/>
        </p:nvSpPr>
        <p:spPr>
          <a:xfrm>
            <a:off x="685800" y="4216400"/>
            <a:ext cx="203200" cy="203200"/>
          </a:xfrm>
          <a:prstGeom prst="ellipse">
            <a:avLst/>
          </a:prstGeom>
          <a:solidFill>
            <a:srgbClr val="4F46E5"/>
          </a:solidFill>
          <a:ln w="1905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FB801A-23D4-70AD-BFD0-ACE438C98441}"/>
              </a:ext>
            </a:extLst>
          </p:cNvPr>
          <p:cNvSpPr txBox="1"/>
          <p:nvPr/>
        </p:nvSpPr>
        <p:spPr>
          <a:xfrm>
            <a:off x="1016000" y="4191000"/>
            <a:ext cx="1410964" cy="29238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300" b="1">
                <a:solidFill>
                  <a:srgbClr val="1E2A3A"/>
                </a:solidFill>
                <a:latin typeface="맑은 고딕" panose="020B0503020000020004" pitchFamily="50" charset="-127"/>
              </a:rPr>
              <a:t>프리미엄 스케일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024A357-52C6-21D9-E9D7-BE50C89F65A8}"/>
              </a:ext>
            </a:extLst>
          </p:cNvPr>
          <p:cNvSpPr txBox="1"/>
          <p:nvPr/>
        </p:nvSpPr>
        <p:spPr>
          <a:xfrm>
            <a:off x="1016000" y="4470400"/>
            <a:ext cx="877163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>
                <a:solidFill>
                  <a:srgbClr val="7C8AA0"/>
                </a:solidFill>
                <a:latin typeface="맑은 고딕" panose="020B0503020000020004" pitchFamily="50" charset="-127"/>
              </a:rPr>
              <a:t>고가 </a:t>
            </a:r>
            <a:r>
              <a:rPr lang="en-US" altLang="ko-KR" sz="1000">
                <a:solidFill>
                  <a:srgbClr val="7C8AA0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1000">
                <a:solidFill>
                  <a:srgbClr val="7C8AA0"/>
                </a:solidFill>
                <a:latin typeface="맑은 고딕" panose="020B0503020000020004" pitchFamily="50" charset="-127"/>
              </a:rPr>
              <a:t>대형</a:t>
            </a:r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A8E1B6A2-F2FD-73FC-391E-5C4EC25ACABE}"/>
              </a:ext>
            </a:extLst>
          </p:cNvPr>
          <p:cNvSpPr/>
          <p:nvPr/>
        </p:nvSpPr>
        <p:spPr>
          <a:xfrm>
            <a:off x="4495800" y="4216400"/>
            <a:ext cx="203200" cy="203200"/>
          </a:xfrm>
          <a:prstGeom prst="ellipse">
            <a:avLst/>
          </a:prstGeom>
          <a:solidFill>
            <a:srgbClr val="0D9488"/>
          </a:solidFill>
          <a:ln w="1905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283F65E-CBD8-A037-8F14-76B55557AEF0}"/>
              </a:ext>
            </a:extLst>
          </p:cNvPr>
          <p:cNvSpPr txBox="1"/>
          <p:nvPr/>
        </p:nvSpPr>
        <p:spPr>
          <a:xfrm>
            <a:off x="4826000" y="4191000"/>
            <a:ext cx="1013419" cy="29238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300" b="1">
                <a:solidFill>
                  <a:srgbClr val="1E2A3A"/>
                </a:solidFill>
                <a:latin typeface="맑은 고딕" panose="020B0503020000020004" pitchFamily="50" charset="-127"/>
              </a:rPr>
              <a:t>매스 </a:t>
            </a:r>
            <a:r>
              <a:rPr lang="en-US" altLang="ko-KR" sz="1300" b="1">
                <a:solidFill>
                  <a:srgbClr val="1E2A3A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300" b="1">
                <a:solidFill>
                  <a:srgbClr val="1E2A3A"/>
                </a:solidFill>
                <a:latin typeface="맑은 고딕" panose="020B0503020000020004" pitchFamily="50" charset="-127"/>
              </a:rPr>
              <a:t>번들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380F02A-FABF-798C-C2CE-0F881833C61A}"/>
              </a:ext>
            </a:extLst>
          </p:cNvPr>
          <p:cNvSpPr txBox="1"/>
          <p:nvPr/>
        </p:nvSpPr>
        <p:spPr>
          <a:xfrm>
            <a:off x="4826000" y="4470400"/>
            <a:ext cx="877163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>
                <a:solidFill>
                  <a:srgbClr val="7C8AA0"/>
                </a:solidFill>
                <a:latin typeface="맑은 고딕" panose="020B0503020000020004" pitchFamily="50" charset="-127"/>
              </a:rPr>
              <a:t>저가 </a:t>
            </a:r>
            <a:r>
              <a:rPr lang="en-US" altLang="ko-KR" sz="1000">
                <a:solidFill>
                  <a:srgbClr val="7C8AA0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1000">
                <a:solidFill>
                  <a:srgbClr val="7C8AA0"/>
                </a:solidFill>
                <a:latin typeface="맑은 고딕" panose="020B0503020000020004" pitchFamily="50" charset="-127"/>
              </a:rPr>
              <a:t>대형</a:t>
            </a:r>
          </a:p>
        </p:txBody>
      </p:sp>
      <p:sp>
        <p:nvSpPr>
          <p:cNvPr id="14" name="타원 13">
            <a:extLst>
              <a:ext uri="{FF2B5EF4-FFF2-40B4-BE49-F238E27FC236}">
                <a16:creationId xmlns:a16="http://schemas.microsoft.com/office/drawing/2014/main" id="{27731FAA-1550-1344-5862-9B5696A55F09}"/>
              </a:ext>
            </a:extLst>
          </p:cNvPr>
          <p:cNvSpPr/>
          <p:nvPr/>
        </p:nvSpPr>
        <p:spPr>
          <a:xfrm>
            <a:off x="685800" y="5029200"/>
            <a:ext cx="203200" cy="203200"/>
          </a:xfrm>
          <a:prstGeom prst="ellipse">
            <a:avLst/>
          </a:prstGeom>
          <a:solidFill>
            <a:srgbClr val="E11D48"/>
          </a:solidFill>
          <a:ln w="1905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9F02978-A1ED-1BD7-1124-334F5E23C119}"/>
              </a:ext>
            </a:extLst>
          </p:cNvPr>
          <p:cNvSpPr txBox="1"/>
          <p:nvPr/>
        </p:nvSpPr>
        <p:spPr>
          <a:xfrm>
            <a:off x="1016000" y="5003800"/>
            <a:ext cx="1244251" cy="29238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300" b="1">
                <a:solidFill>
                  <a:srgbClr val="1E2A3A"/>
                </a:solidFill>
                <a:latin typeface="맑은 고딕" panose="020B0503020000020004" pitchFamily="50" charset="-127"/>
              </a:rPr>
              <a:t>프리미엄 니치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1B10D60-449E-5007-F630-E81E3F5DE38F}"/>
              </a:ext>
            </a:extLst>
          </p:cNvPr>
          <p:cNvSpPr txBox="1"/>
          <p:nvPr/>
        </p:nvSpPr>
        <p:spPr>
          <a:xfrm>
            <a:off x="1016000" y="5283200"/>
            <a:ext cx="877163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>
                <a:solidFill>
                  <a:srgbClr val="7C8AA0"/>
                </a:solidFill>
                <a:latin typeface="맑은 고딕" panose="020B0503020000020004" pitchFamily="50" charset="-127"/>
              </a:rPr>
              <a:t>고가 </a:t>
            </a:r>
            <a:r>
              <a:rPr lang="en-US" altLang="ko-KR" sz="1000">
                <a:solidFill>
                  <a:srgbClr val="7C8AA0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1000">
                <a:solidFill>
                  <a:srgbClr val="7C8AA0"/>
                </a:solidFill>
                <a:latin typeface="맑은 고딕" panose="020B0503020000020004" pitchFamily="50" charset="-127"/>
              </a:rPr>
              <a:t>소형</a:t>
            </a:r>
          </a:p>
        </p:txBody>
      </p:sp>
      <p:sp>
        <p:nvSpPr>
          <p:cNvPr id="17" name="타원 16">
            <a:extLst>
              <a:ext uri="{FF2B5EF4-FFF2-40B4-BE49-F238E27FC236}">
                <a16:creationId xmlns:a16="http://schemas.microsoft.com/office/drawing/2014/main" id="{703E2052-D08A-10C2-C049-52E8F5755271}"/>
              </a:ext>
            </a:extLst>
          </p:cNvPr>
          <p:cNvSpPr/>
          <p:nvPr/>
        </p:nvSpPr>
        <p:spPr>
          <a:xfrm>
            <a:off x="4495800" y="5029200"/>
            <a:ext cx="203200" cy="203200"/>
          </a:xfrm>
          <a:prstGeom prst="ellipse">
            <a:avLst/>
          </a:prstGeom>
          <a:solidFill>
            <a:srgbClr val="D97706"/>
          </a:solidFill>
          <a:ln w="1905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067DCD4-39AF-88B3-F6A9-7AEA8B3B5800}"/>
              </a:ext>
            </a:extLst>
          </p:cNvPr>
          <p:cNvSpPr txBox="1"/>
          <p:nvPr/>
        </p:nvSpPr>
        <p:spPr>
          <a:xfrm>
            <a:off x="4826000" y="5003800"/>
            <a:ext cx="1346844" cy="29238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300" b="1">
                <a:solidFill>
                  <a:srgbClr val="1E2A3A"/>
                </a:solidFill>
                <a:latin typeface="맑은 고딕" panose="020B0503020000020004" pitchFamily="50" charset="-127"/>
              </a:rPr>
              <a:t>챌린저 </a:t>
            </a:r>
            <a:r>
              <a:rPr lang="en-US" altLang="ko-KR" sz="1300" b="1">
                <a:solidFill>
                  <a:srgbClr val="1E2A3A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300" b="1">
                <a:solidFill>
                  <a:srgbClr val="1E2A3A"/>
                </a:solidFill>
                <a:latin typeface="맑은 고딕" panose="020B0503020000020004" pitchFamily="50" charset="-127"/>
              </a:rPr>
              <a:t>가성비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8A4815E-C859-6EE6-2C75-0C1840788643}"/>
              </a:ext>
            </a:extLst>
          </p:cNvPr>
          <p:cNvSpPr txBox="1"/>
          <p:nvPr/>
        </p:nvSpPr>
        <p:spPr>
          <a:xfrm>
            <a:off x="4826000" y="5283200"/>
            <a:ext cx="877163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>
                <a:solidFill>
                  <a:srgbClr val="7C8AA0"/>
                </a:solidFill>
                <a:latin typeface="맑은 고딕" panose="020B0503020000020004" pitchFamily="50" charset="-127"/>
              </a:rPr>
              <a:t>저가 </a:t>
            </a:r>
            <a:r>
              <a:rPr lang="en-US" altLang="ko-KR" sz="1000">
                <a:solidFill>
                  <a:srgbClr val="7C8AA0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1000">
                <a:solidFill>
                  <a:srgbClr val="7C8AA0"/>
                </a:solidFill>
                <a:latin typeface="맑은 고딕" panose="020B0503020000020004" pitchFamily="50" charset="-127"/>
              </a:rPr>
              <a:t>소형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7323D246-5DBD-29B0-59CD-E17DBB209668}"/>
              </a:ext>
            </a:extLst>
          </p:cNvPr>
          <p:cNvSpPr/>
          <p:nvPr/>
        </p:nvSpPr>
        <p:spPr>
          <a:xfrm>
            <a:off x="685800" y="5969000"/>
            <a:ext cx="10820400" cy="10160"/>
          </a:xfrm>
          <a:prstGeom prst="rect">
            <a:avLst/>
          </a:prstGeom>
          <a:solidFill>
            <a:srgbClr val="DCE3E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C04A353-BE07-86D5-2C0F-1D5C76357FEF}"/>
              </a:ext>
            </a:extLst>
          </p:cNvPr>
          <p:cNvSpPr txBox="1"/>
          <p:nvPr/>
        </p:nvSpPr>
        <p:spPr>
          <a:xfrm>
            <a:off x="685800" y="6070600"/>
            <a:ext cx="10820400" cy="21544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800">
                <a:solidFill>
                  <a:srgbClr val="7C8AA0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7C8AA0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00">
                <a:solidFill>
                  <a:srgbClr val="7C8AA0"/>
                </a:solidFill>
                <a:latin typeface="맑은 고딕" panose="020B0503020000020004" pitchFamily="50" charset="-127"/>
              </a:rPr>
              <a:t>각 사 실적</a:t>
            </a:r>
            <a:r>
              <a:rPr lang="en-US" altLang="ko-KR" sz="800">
                <a:solidFill>
                  <a:srgbClr val="7C8AA0"/>
                </a:solidFill>
                <a:latin typeface="맑은 고딕" panose="020B0503020000020004" pitchFamily="50" charset="-127"/>
              </a:rPr>
              <a:t>·The Wrap·Statista·BusinessStats·Deadline </a:t>
            </a:r>
            <a:r>
              <a:rPr lang="ko-KR" altLang="en-US" sz="800">
                <a:solidFill>
                  <a:srgbClr val="7C8AA0"/>
                </a:solidFill>
                <a:latin typeface="맑은 고딕" panose="020B0503020000020004" pitchFamily="50" charset="-127"/>
              </a:rPr>
              <a:t>등 </a:t>
            </a:r>
            <a:r>
              <a:rPr lang="en-US" altLang="ko-KR" sz="800">
                <a:solidFill>
                  <a:srgbClr val="7C8AA0"/>
                </a:solidFill>
                <a:latin typeface="맑은 고딕" panose="020B0503020000020004" pitchFamily="50" charset="-127"/>
              </a:rPr>
              <a:t>2+ </a:t>
            </a:r>
            <a:r>
              <a:rPr lang="ko-KR" altLang="en-US" sz="800">
                <a:solidFill>
                  <a:srgbClr val="7C8AA0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7C8AA0"/>
                </a:solidFill>
                <a:latin typeface="맑은 고딕" panose="020B0503020000020004" pitchFamily="50" charset="-127"/>
              </a:rPr>
              <a:t>. ⚠ Prime Video·Apple TV+ </a:t>
            </a:r>
            <a:r>
              <a:rPr lang="ko-KR" altLang="en-US" sz="800">
                <a:solidFill>
                  <a:srgbClr val="7C8AA0"/>
                </a:solidFill>
                <a:latin typeface="맑은 고딕" panose="020B0503020000020004" pitchFamily="50" charset="-127"/>
              </a:rPr>
              <a:t>구독자는 미공개 </a:t>
            </a:r>
            <a:r>
              <a:rPr lang="en-US" altLang="ko-KR" sz="800">
                <a:solidFill>
                  <a:srgbClr val="7C8AA0"/>
                </a:solidFill>
                <a:latin typeface="맑은 고딕" panose="020B0503020000020004" pitchFamily="50" charset="-127"/>
              </a:rPr>
              <a:t>3</a:t>
            </a:r>
            <a:r>
              <a:rPr lang="ko-KR" altLang="en-US" sz="800">
                <a:solidFill>
                  <a:srgbClr val="7C8AA0"/>
                </a:solidFill>
                <a:latin typeface="맑은 고딕" panose="020B0503020000020004" pitchFamily="50" charset="-127"/>
              </a:rPr>
              <a:t>자 추정</a:t>
            </a:r>
            <a:r>
              <a:rPr lang="en-US" altLang="ko-KR" sz="800">
                <a:solidFill>
                  <a:srgbClr val="7C8AA0"/>
                </a:solidFill>
                <a:latin typeface="맑은 고딕" panose="020B0503020000020004" pitchFamily="50" charset="-127"/>
              </a:rPr>
              <a:t>, Disney+</a:t>
            </a:r>
            <a:r>
              <a:rPr lang="ko-KR" altLang="en-US" sz="800">
                <a:solidFill>
                  <a:srgbClr val="7C8AA0"/>
                </a:solidFill>
                <a:latin typeface="맑은 고딕" panose="020B0503020000020004" pitchFamily="50" charset="-127"/>
              </a:rPr>
              <a:t>는 </a:t>
            </a:r>
            <a:r>
              <a:rPr lang="en-US" altLang="ko-KR" sz="800">
                <a:solidFill>
                  <a:srgbClr val="7C8AA0"/>
                </a:solidFill>
                <a:latin typeface="맑은 고딕" panose="020B0503020000020004" pitchFamily="50" charset="-127"/>
              </a:rPr>
              <a:t>Hotstar </a:t>
            </a:r>
            <a:r>
              <a:rPr lang="ko-KR" altLang="en-US" sz="800">
                <a:solidFill>
                  <a:srgbClr val="7C8AA0"/>
                </a:solidFill>
                <a:latin typeface="맑은 고딕" panose="020B0503020000020004" pitchFamily="50" charset="-127"/>
              </a:rPr>
              <a:t>분리 후 기준</a:t>
            </a:r>
            <a:r>
              <a:rPr lang="en-US" altLang="ko-KR" sz="800">
                <a:solidFill>
                  <a:srgbClr val="7C8AA0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800">
                <a:solidFill>
                  <a:srgbClr val="7C8AA0"/>
                </a:solidFill>
                <a:latin typeface="맑은 고딕" panose="020B0503020000020004" pitchFamily="50" charset="-127"/>
              </a:rPr>
              <a:t>요금은 미국 광고 없는 표준 요금제</a:t>
            </a:r>
            <a:r>
              <a:rPr lang="en-US" altLang="ko-KR" sz="800">
                <a:solidFill>
                  <a:srgbClr val="7C8AA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800">
                <a:solidFill>
                  <a:srgbClr val="7C8AA0"/>
                </a:solidFill>
                <a:latin typeface="맑은 고딕" panose="020B0503020000020004" pitchFamily="50" charset="-127"/>
              </a:rPr>
              <a:t>지역</a:t>
            </a:r>
            <a:r>
              <a:rPr lang="en-US" altLang="ko-KR" sz="800">
                <a:solidFill>
                  <a:srgbClr val="7C8AA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00">
                <a:solidFill>
                  <a:srgbClr val="7C8AA0"/>
                </a:solidFill>
                <a:latin typeface="맑은 고딕" panose="020B0503020000020004" pitchFamily="50" charset="-127"/>
              </a:rPr>
              <a:t>요금제별 상이</a:t>
            </a:r>
            <a:r>
              <a:rPr lang="en-US" altLang="ko-KR" sz="800">
                <a:solidFill>
                  <a:srgbClr val="7C8AA0"/>
                </a:solidFill>
                <a:latin typeface="맑은 고딕" panose="020B0503020000020004" pitchFamily="50" charset="-127"/>
              </a:rPr>
              <a:t>).</a:t>
            </a:r>
            <a:endParaRPr lang="ko-KR" altLang="en-US" sz="800">
              <a:solidFill>
                <a:srgbClr val="7C8AA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78931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E1BAA620-C0F6-3F95-325F-1165870C10A0}"/>
              </a:ext>
            </a:extLst>
          </p:cNvPr>
          <p:cNvSpPr/>
          <p:nvPr/>
        </p:nvSpPr>
        <p:spPr>
          <a:xfrm>
            <a:off x="685800" y="330200"/>
            <a:ext cx="10820400" cy="10160"/>
          </a:xfrm>
          <a:prstGeom prst="rect">
            <a:avLst/>
          </a:prstGeom>
          <a:solidFill>
            <a:srgbClr val="DCE3E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5DD9E0-C7DA-67FC-6F66-A33CD9552B20}"/>
              </a:ext>
            </a:extLst>
          </p:cNvPr>
          <p:cNvSpPr txBox="1"/>
          <p:nvPr/>
        </p:nvSpPr>
        <p:spPr>
          <a:xfrm>
            <a:off x="685800" y="165100"/>
            <a:ext cx="1531188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00" b="1">
                <a:solidFill>
                  <a:srgbClr val="7C8AA0"/>
                </a:solidFill>
                <a:latin typeface="Consolas" panose="020B0609020204030204" pitchFamily="49" charset="0"/>
              </a:rPr>
              <a:t>STREAMING WARS · 2026</a:t>
            </a:r>
            <a:endParaRPr lang="ko-KR" altLang="en-US" sz="900" b="1">
              <a:solidFill>
                <a:srgbClr val="7C8AA0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F8472E-A47F-5663-5005-B7AB66C4A81E}"/>
              </a:ext>
            </a:extLst>
          </p:cNvPr>
          <p:cNvSpPr txBox="1"/>
          <p:nvPr/>
        </p:nvSpPr>
        <p:spPr>
          <a:xfrm>
            <a:off x="10359732" y="165100"/>
            <a:ext cx="1146468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00" b="1">
                <a:solidFill>
                  <a:srgbClr val="4F46E5"/>
                </a:solidFill>
                <a:latin typeface="Consolas" panose="020B0609020204030204" pitchFamily="49" charset="0"/>
              </a:rPr>
              <a:t>01 · </a:t>
            </a:r>
            <a:r>
              <a:rPr lang="ko-KR" altLang="en-US" sz="900" b="1">
                <a:solidFill>
                  <a:srgbClr val="4F46E5"/>
                </a:solidFill>
                <a:latin typeface="Consolas" panose="020B0609020204030204" pitchFamily="49" charset="0"/>
              </a:rPr>
              <a:t>포지셔닝 맵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15E2BCE-529A-97ED-45A9-9EBBE86C837F}"/>
              </a:ext>
            </a:extLst>
          </p:cNvPr>
          <p:cNvSpPr/>
          <p:nvPr/>
        </p:nvSpPr>
        <p:spPr>
          <a:xfrm>
            <a:off x="685800" y="558800"/>
            <a:ext cx="203200" cy="114300"/>
          </a:xfrm>
          <a:prstGeom prst="rect">
            <a:avLst/>
          </a:prstGeom>
          <a:solidFill>
            <a:srgbClr val="4F46E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5CAEF4-8CF2-534F-3B48-CC30579BB117}"/>
              </a:ext>
            </a:extLst>
          </p:cNvPr>
          <p:cNvSpPr txBox="1"/>
          <p:nvPr/>
        </p:nvSpPr>
        <p:spPr>
          <a:xfrm>
            <a:off x="990600" y="533400"/>
            <a:ext cx="896399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 b="1">
                <a:solidFill>
                  <a:srgbClr val="4F46E5"/>
                </a:solidFill>
                <a:latin typeface="Consolas" panose="020B0609020204030204" pitchFamily="49" charset="0"/>
              </a:rPr>
              <a:t>포지셔닝 맵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476517-0731-D843-9625-B7B8E6091624}"/>
              </a:ext>
            </a:extLst>
          </p:cNvPr>
          <p:cNvSpPr txBox="1"/>
          <p:nvPr/>
        </p:nvSpPr>
        <p:spPr>
          <a:xfrm>
            <a:off x="685800" y="736600"/>
            <a:ext cx="4660250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200" b="1">
                <a:solidFill>
                  <a:srgbClr val="1E2A3A"/>
                </a:solidFill>
                <a:latin typeface="맑은 고딕" panose="020B0503020000020004" pitchFamily="50" charset="-127"/>
              </a:rPr>
              <a:t>규모 </a:t>
            </a:r>
            <a:r>
              <a:rPr lang="en-US" altLang="ko-KR" sz="2200" b="1">
                <a:solidFill>
                  <a:srgbClr val="1E2A3A"/>
                </a:solidFill>
                <a:latin typeface="맑은 고딕" panose="020B0503020000020004" pitchFamily="50" charset="-127"/>
              </a:rPr>
              <a:t>× </a:t>
            </a:r>
            <a:r>
              <a:rPr lang="ko-KR" altLang="en-US" sz="2200" b="1">
                <a:solidFill>
                  <a:srgbClr val="1E2A3A"/>
                </a:solidFill>
                <a:latin typeface="맑은 고딕" panose="020B0503020000020004" pitchFamily="50" charset="-127"/>
              </a:rPr>
              <a:t>가격 </a:t>
            </a:r>
            <a:r>
              <a:rPr lang="en-US" altLang="ko-KR" sz="2200" b="1">
                <a:solidFill>
                  <a:srgbClr val="1E2A3A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200" b="1">
                <a:solidFill>
                  <a:srgbClr val="1E2A3A"/>
                </a:solidFill>
                <a:latin typeface="맑은 고딕" panose="020B0503020000020004" pitchFamily="50" charset="-127"/>
              </a:rPr>
              <a:t>일곱 플랫폼의 자리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23F9F8A7-A510-F583-474E-B4DCC30BB4F4}"/>
              </a:ext>
            </a:extLst>
          </p:cNvPr>
          <p:cNvSpPr/>
          <p:nvPr/>
        </p:nvSpPr>
        <p:spPr>
          <a:xfrm>
            <a:off x="1422400" y="1930400"/>
            <a:ext cx="2860431" cy="2812143"/>
          </a:xfrm>
          <a:prstGeom prst="rect">
            <a:avLst/>
          </a:prstGeom>
          <a:solidFill>
            <a:srgbClr val="E8F6F3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70D0066C-BA9F-37A8-E208-3749189D69ED}"/>
              </a:ext>
            </a:extLst>
          </p:cNvPr>
          <p:cNvSpPr/>
          <p:nvPr/>
        </p:nvSpPr>
        <p:spPr>
          <a:xfrm>
            <a:off x="4282831" y="1930400"/>
            <a:ext cx="3337169" cy="2812143"/>
          </a:xfrm>
          <a:prstGeom prst="rect">
            <a:avLst/>
          </a:prstGeom>
          <a:solidFill>
            <a:srgbClr val="EEF1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6CC84856-312C-693B-715E-22DDFB33C15B}"/>
              </a:ext>
            </a:extLst>
          </p:cNvPr>
          <p:cNvSpPr/>
          <p:nvPr/>
        </p:nvSpPr>
        <p:spPr>
          <a:xfrm>
            <a:off x="1422400" y="4742543"/>
            <a:ext cx="2860431" cy="1124857"/>
          </a:xfrm>
          <a:prstGeom prst="rect">
            <a:avLst/>
          </a:prstGeom>
          <a:solidFill>
            <a:srgbClr val="FBF3E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81FC7E9D-A978-6F31-C049-86360FD4B26F}"/>
              </a:ext>
            </a:extLst>
          </p:cNvPr>
          <p:cNvSpPr/>
          <p:nvPr/>
        </p:nvSpPr>
        <p:spPr>
          <a:xfrm>
            <a:off x="4282831" y="4742543"/>
            <a:ext cx="3337169" cy="1124857"/>
          </a:xfrm>
          <a:prstGeom prst="rect">
            <a:avLst/>
          </a:prstGeom>
          <a:solidFill>
            <a:srgbClr val="FDEEF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7FEC229D-FFB3-328C-5A8B-DD2A6597E844}"/>
              </a:ext>
            </a:extLst>
          </p:cNvPr>
          <p:cNvSpPr/>
          <p:nvPr/>
        </p:nvSpPr>
        <p:spPr>
          <a:xfrm>
            <a:off x="1422400" y="1930400"/>
            <a:ext cx="7620" cy="3937000"/>
          </a:xfrm>
          <a:prstGeom prst="rect">
            <a:avLst/>
          </a:prstGeom>
          <a:solidFill>
            <a:srgbClr val="DCE3E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1C7F4C8-E7BF-B84E-1C69-DDD9B942E269}"/>
              </a:ext>
            </a:extLst>
          </p:cNvPr>
          <p:cNvSpPr txBox="1"/>
          <p:nvPr/>
        </p:nvSpPr>
        <p:spPr>
          <a:xfrm>
            <a:off x="1265947" y="5943600"/>
            <a:ext cx="312906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ctr"/>
            <a:r>
              <a:rPr lang="en-US" altLang="ko-KR" sz="900">
                <a:solidFill>
                  <a:srgbClr val="7C8AA0"/>
                </a:solidFill>
                <a:latin typeface="Consolas" panose="020B0609020204030204" pitchFamily="49" charset="0"/>
              </a:rPr>
              <a:t>$8</a:t>
            </a:r>
            <a:endParaRPr lang="ko-KR" altLang="en-US" sz="900">
              <a:solidFill>
                <a:srgbClr val="7C8AA0"/>
              </a:solidFill>
              <a:latin typeface="Consolas" panose="020B0609020204030204" pitchFamily="49" charset="0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08B90D66-1977-3026-34D9-20D41F35F1FB}"/>
              </a:ext>
            </a:extLst>
          </p:cNvPr>
          <p:cNvSpPr/>
          <p:nvPr/>
        </p:nvSpPr>
        <p:spPr>
          <a:xfrm>
            <a:off x="3329354" y="1930400"/>
            <a:ext cx="7620" cy="3937000"/>
          </a:xfrm>
          <a:prstGeom prst="rect">
            <a:avLst/>
          </a:prstGeom>
          <a:solidFill>
            <a:srgbClr val="DCE3E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4FEAAE7-28EF-F43E-024D-2A1F2E5448DB}"/>
              </a:ext>
            </a:extLst>
          </p:cNvPr>
          <p:cNvSpPr txBox="1"/>
          <p:nvPr/>
        </p:nvSpPr>
        <p:spPr>
          <a:xfrm>
            <a:off x="3140841" y="5943600"/>
            <a:ext cx="377026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ctr"/>
            <a:r>
              <a:rPr lang="en-US" altLang="ko-KR" sz="900">
                <a:solidFill>
                  <a:srgbClr val="7C8AA0"/>
                </a:solidFill>
                <a:latin typeface="Consolas" panose="020B0609020204030204" pitchFamily="49" charset="0"/>
              </a:rPr>
              <a:t>$12</a:t>
            </a:r>
            <a:endParaRPr lang="ko-KR" altLang="en-US" sz="900">
              <a:solidFill>
                <a:srgbClr val="7C8AA0"/>
              </a:solidFill>
              <a:latin typeface="Consolas" panose="020B0609020204030204" pitchFamily="49" charset="0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C266B3ED-285E-3B78-7FAD-EB78CE745710}"/>
              </a:ext>
            </a:extLst>
          </p:cNvPr>
          <p:cNvSpPr/>
          <p:nvPr/>
        </p:nvSpPr>
        <p:spPr>
          <a:xfrm>
            <a:off x="5236308" y="1930400"/>
            <a:ext cx="7620" cy="3937000"/>
          </a:xfrm>
          <a:prstGeom prst="rect">
            <a:avLst/>
          </a:prstGeom>
          <a:solidFill>
            <a:srgbClr val="DCE3E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B641A77-EB6B-1B9E-2521-D1BAAAC72D6A}"/>
              </a:ext>
            </a:extLst>
          </p:cNvPr>
          <p:cNvSpPr txBox="1"/>
          <p:nvPr/>
        </p:nvSpPr>
        <p:spPr>
          <a:xfrm>
            <a:off x="5047795" y="5943600"/>
            <a:ext cx="377026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ctr"/>
            <a:r>
              <a:rPr lang="en-US" altLang="ko-KR" sz="900">
                <a:solidFill>
                  <a:srgbClr val="7C8AA0"/>
                </a:solidFill>
                <a:latin typeface="Consolas" panose="020B0609020204030204" pitchFamily="49" charset="0"/>
              </a:rPr>
              <a:t>$16</a:t>
            </a:r>
            <a:endParaRPr lang="ko-KR" altLang="en-US" sz="900">
              <a:solidFill>
                <a:srgbClr val="7C8AA0"/>
              </a:solidFill>
              <a:latin typeface="Consolas" panose="020B0609020204030204" pitchFamily="49" charset="0"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5735B661-2002-C34C-34A1-D0A3701A2803}"/>
              </a:ext>
            </a:extLst>
          </p:cNvPr>
          <p:cNvSpPr/>
          <p:nvPr/>
        </p:nvSpPr>
        <p:spPr>
          <a:xfrm>
            <a:off x="7143262" y="1930400"/>
            <a:ext cx="7619" cy="3937000"/>
          </a:xfrm>
          <a:prstGeom prst="rect">
            <a:avLst/>
          </a:prstGeom>
          <a:solidFill>
            <a:srgbClr val="DCE3E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C1D0D18-FD21-7F12-499A-58B35914DE1F}"/>
              </a:ext>
            </a:extLst>
          </p:cNvPr>
          <p:cNvSpPr txBox="1"/>
          <p:nvPr/>
        </p:nvSpPr>
        <p:spPr>
          <a:xfrm>
            <a:off x="6954749" y="5943600"/>
            <a:ext cx="377026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ctr"/>
            <a:r>
              <a:rPr lang="en-US" altLang="ko-KR" sz="900">
                <a:solidFill>
                  <a:srgbClr val="7C8AA0"/>
                </a:solidFill>
                <a:latin typeface="Consolas" panose="020B0609020204030204" pitchFamily="49" charset="0"/>
              </a:rPr>
              <a:t>$20</a:t>
            </a:r>
            <a:endParaRPr lang="ko-KR" altLang="en-US" sz="900">
              <a:solidFill>
                <a:srgbClr val="7C8AA0"/>
              </a:solidFill>
              <a:latin typeface="Consolas" panose="020B0609020204030204" pitchFamily="49" charset="0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1E310E7F-4DD0-17DE-B761-BF03AB2FC406}"/>
              </a:ext>
            </a:extLst>
          </p:cNvPr>
          <p:cNvSpPr/>
          <p:nvPr/>
        </p:nvSpPr>
        <p:spPr>
          <a:xfrm>
            <a:off x="1422400" y="5867400"/>
            <a:ext cx="6197600" cy="7620"/>
          </a:xfrm>
          <a:prstGeom prst="rect">
            <a:avLst/>
          </a:prstGeom>
          <a:solidFill>
            <a:srgbClr val="DCE3E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4C9D6AF-D5C7-871B-5D82-8128D9F811FE}"/>
              </a:ext>
            </a:extLst>
          </p:cNvPr>
          <p:cNvSpPr txBox="1"/>
          <p:nvPr/>
        </p:nvSpPr>
        <p:spPr>
          <a:xfrm>
            <a:off x="1097414" y="5778500"/>
            <a:ext cx="248786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00">
                <a:solidFill>
                  <a:srgbClr val="7C8AA0"/>
                </a:solidFill>
                <a:latin typeface="Consolas" panose="020B0609020204030204" pitchFamily="49" charset="0"/>
              </a:rPr>
              <a:t>0</a:t>
            </a:r>
            <a:endParaRPr lang="ko-KR" altLang="en-US" sz="900">
              <a:solidFill>
                <a:srgbClr val="7C8AA0"/>
              </a:solidFill>
              <a:latin typeface="Consolas" panose="020B0609020204030204" pitchFamily="49" charset="0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049ADD2F-813A-018C-A5DA-EDA511E5499C}"/>
              </a:ext>
            </a:extLst>
          </p:cNvPr>
          <p:cNvSpPr/>
          <p:nvPr/>
        </p:nvSpPr>
        <p:spPr>
          <a:xfrm>
            <a:off x="1422400" y="4742543"/>
            <a:ext cx="6197600" cy="7620"/>
          </a:xfrm>
          <a:prstGeom prst="rect">
            <a:avLst/>
          </a:prstGeom>
          <a:solidFill>
            <a:srgbClr val="DCE3E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4E8457F-D4E1-00A1-796D-2C58FFF3E7E3}"/>
              </a:ext>
            </a:extLst>
          </p:cNvPr>
          <p:cNvSpPr txBox="1"/>
          <p:nvPr/>
        </p:nvSpPr>
        <p:spPr>
          <a:xfrm>
            <a:off x="969174" y="4653643"/>
            <a:ext cx="377026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00">
                <a:solidFill>
                  <a:srgbClr val="7C8AA0"/>
                </a:solidFill>
                <a:latin typeface="Consolas" panose="020B0609020204030204" pitchFamily="49" charset="0"/>
              </a:rPr>
              <a:t>100</a:t>
            </a:r>
            <a:endParaRPr lang="ko-KR" altLang="en-US" sz="900">
              <a:solidFill>
                <a:srgbClr val="7C8AA0"/>
              </a:solidFill>
              <a:latin typeface="Consolas" panose="020B0609020204030204" pitchFamily="49" charset="0"/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6D9DC28B-63BE-9559-F62B-3DD4A63ED750}"/>
              </a:ext>
            </a:extLst>
          </p:cNvPr>
          <p:cNvSpPr/>
          <p:nvPr/>
        </p:nvSpPr>
        <p:spPr>
          <a:xfrm>
            <a:off x="1422400" y="3617686"/>
            <a:ext cx="6197600" cy="7620"/>
          </a:xfrm>
          <a:prstGeom prst="rect">
            <a:avLst/>
          </a:prstGeom>
          <a:solidFill>
            <a:srgbClr val="DCE3E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15FC039-B302-0FFC-680A-1FA9348318C1}"/>
              </a:ext>
            </a:extLst>
          </p:cNvPr>
          <p:cNvSpPr txBox="1"/>
          <p:nvPr/>
        </p:nvSpPr>
        <p:spPr>
          <a:xfrm>
            <a:off x="969174" y="3528786"/>
            <a:ext cx="377026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00">
                <a:solidFill>
                  <a:srgbClr val="7C8AA0"/>
                </a:solidFill>
                <a:latin typeface="Consolas" panose="020B0609020204030204" pitchFamily="49" charset="0"/>
              </a:rPr>
              <a:t>200</a:t>
            </a:r>
            <a:endParaRPr lang="ko-KR" altLang="en-US" sz="900">
              <a:solidFill>
                <a:srgbClr val="7C8AA0"/>
              </a:solidFill>
              <a:latin typeface="Consolas" panose="020B0609020204030204" pitchFamily="49" charset="0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2142B0FB-D34A-EC80-9432-75C1F341ED53}"/>
              </a:ext>
            </a:extLst>
          </p:cNvPr>
          <p:cNvSpPr/>
          <p:nvPr/>
        </p:nvSpPr>
        <p:spPr>
          <a:xfrm>
            <a:off x="1422400" y="2492829"/>
            <a:ext cx="6197600" cy="7620"/>
          </a:xfrm>
          <a:prstGeom prst="rect">
            <a:avLst/>
          </a:prstGeom>
          <a:solidFill>
            <a:srgbClr val="DCE3E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688123A-1F37-2654-51D7-2C68BC401B6C}"/>
              </a:ext>
            </a:extLst>
          </p:cNvPr>
          <p:cNvSpPr txBox="1"/>
          <p:nvPr/>
        </p:nvSpPr>
        <p:spPr>
          <a:xfrm>
            <a:off x="969174" y="2403929"/>
            <a:ext cx="377026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00">
                <a:solidFill>
                  <a:srgbClr val="7C8AA0"/>
                </a:solidFill>
                <a:latin typeface="Consolas" panose="020B0609020204030204" pitchFamily="49" charset="0"/>
              </a:rPr>
              <a:t>300</a:t>
            </a:r>
            <a:endParaRPr lang="ko-KR" altLang="en-US" sz="900">
              <a:solidFill>
                <a:srgbClr val="7C8AA0"/>
              </a:solidFill>
              <a:latin typeface="Consolas" panose="020B0609020204030204" pitchFamily="49" charset="0"/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7204FD4F-759F-2EEE-8774-847AC2A0BA03}"/>
              </a:ext>
            </a:extLst>
          </p:cNvPr>
          <p:cNvSpPr/>
          <p:nvPr/>
        </p:nvSpPr>
        <p:spPr>
          <a:xfrm>
            <a:off x="4282831" y="1930400"/>
            <a:ext cx="17780" cy="3937000"/>
          </a:xfrm>
          <a:prstGeom prst="rect">
            <a:avLst/>
          </a:prstGeom>
          <a:solidFill>
            <a:srgbClr val="9FB0C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8AE39A6A-7C58-2BA5-7349-5B65CDBDB601}"/>
              </a:ext>
            </a:extLst>
          </p:cNvPr>
          <p:cNvSpPr/>
          <p:nvPr/>
        </p:nvSpPr>
        <p:spPr>
          <a:xfrm>
            <a:off x="1422400" y="4742543"/>
            <a:ext cx="6197600" cy="17780"/>
          </a:xfrm>
          <a:prstGeom prst="rect">
            <a:avLst/>
          </a:prstGeom>
          <a:solidFill>
            <a:srgbClr val="9FB0C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2A68C01-8BCC-61A8-AE3F-B24FDE2E6EF1}"/>
              </a:ext>
            </a:extLst>
          </p:cNvPr>
          <p:cNvSpPr txBox="1"/>
          <p:nvPr/>
        </p:nvSpPr>
        <p:spPr>
          <a:xfrm>
            <a:off x="838200" y="1625600"/>
            <a:ext cx="1497526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 b="1">
                <a:solidFill>
                  <a:srgbClr val="1E2A3A"/>
                </a:solidFill>
                <a:latin typeface="맑은 고딕" panose="020B0503020000020004" pitchFamily="50" charset="-127"/>
              </a:rPr>
              <a:t>↑ 글로벌 구독자 </a:t>
            </a:r>
            <a:r>
              <a:rPr lang="en-US" altLang="ko-KR" sz="950" b="1">
                <a:solidFill>
                  <a:srgbClr val="1E2A3A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950" b="1">
                <a:solidFill>
                  <a:srgbClr val="1E2A3A"/>
                </a:solidFill>
                <a:latin typeface="맑은 고딕" panose="020B0503020000020004" pitchFamily="50" charset="-127"/>
              </a:rPr>
              <a:t>백만</a:t>
            </a:r>
            <a:r>
              <a:rPr lang="en-US" altLang="ko-KR" sz="950" b="1">
                <a:solidFill>
                  <a:srgbClr val="1E2A3A"/>
                </a:solidFill>
                <a:latin typeface="맑은 고딕" panose="020B0503020000020004" pitchFamily="50" charset="-127"/>
              </a:rPr>
              <a:t>)</a:t>
            </a:r>
            <a:endParaRPr lang="ko-KR" altLang="en-US" sz="950" b="1">
              <a:solidFill>
                <a:srgbClr val="1E2A3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5360CCE-21B3-339D-5C40-BB4DACB73A8D}"/>
              </a:ext>
            </a:extLst>
          </p:cNvPr>
          <p:cNvSpPr txBox="1"/>
          <p:nvPr/>
        </p:nvSpPr>
        <p:spPr>
          <a:xfrm>
            <a:off x="5487686" y="6172200"/>
            <a:ext cx="2132314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ko-KR" altLang="en-US" sz="950" b="1">
                <a:solidFill>
                  <a:srgbClr val="1E2A3A"/>
                </a:solidFill>
                <a:latin typeface="맑은 고딕" panose="020B0503020000020004" pitchFamily="50" charset="-127"/>
              </a:rPr>
              <a:t>월 구독료 </a:t>
            </a:r>
            <a:r>
              <a:rPr lang="en-US" altLang="ko-KR" sz="950" b="1">
                <a:solidFill>
                  <a:srgbClr val="1E2A3A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950" b="1">
                <a:solidFill>
                  <a:srgbClr val="1E2A3A"/>
                </a:solidFill>
                <a:latin typeface="맑은 고딕" panose="020B0503020000020004" pitchFamily="50" charset="-127"/>
              </a:rPr>
              <a:t>광고 없는 표준</a:t>
            </a:r>
            <a:r>
              <a:rPr lang="en-US" altLang="ko-KR" sz="950" b="1">
                <a:solidFill>
                  <a:srgbClr val="1E2A3A"/>
                </a:solidFill>
                <a:latin typeface="맑은 고딕" panose="020B0503020000020004" pitchFamily="50" charset="-127"/>
              </a:rPr>
              <a:t>, US$) →</a:t>
            </a:r>
            <a:endParaRPr lang="ko-KR" altLang="en-US" sz="950" b="1">
              <a:solidFill>
                <a:srgbClr val="1E2A3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264ECB9-DF34-818C-1E1F-CE7B6F596A6F}"/>
              </a:ext>
            </a:extLst>
          </p:cNvPr>
          <p:cNvSpPr txBox="1"/>
          <p:nvPr/>
        </p:nvSpPr>
        <p:spPr>
          <a:xfrm>
            <a:off x="4435231" y="2006600"/>
            <a:ext cx="1221809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100" b="1">
                <a:solidFill>
                  <a:srgbClr val="4F46E5"/>
                </a:solidFill>
                <a:latin typeface="맑은 고딕" panose="020B0503020000020004" pitchFamily="50" charset="-127"/>
              </a:rPr>
              <a:t>프리미엄 스케일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A963D28-B9B5-E698-578D-806089BCF260}"/>
              </a:ext>
            </a:extLst>
          </p:cNvPr>
          <p:cNvSpPr txBox="1"/>
          <p:nvPr/>
        </p:nvSpPr>
        <p:spPr>
          <a:xfrm>
            <a:off x="1524000" y="2006600"/>
            <a:ext cx="885179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100" b="1">
                <a:solidFill>
                  <a:srgbClr val="0D9488"/>
                </a:solidFill>
                <a:latin typeface="맑은 고딕" panose="020B0503020000020004" pitchFamily="50" charset="-127"/>
              </a:rPr>
              <a:t>매스 </a:t>
            </a:r>
            <a:r>
              <a:rPr lang="en-US" altLang="ko-KR" sz="1100" b="1">
                <a:solidFill>
                  <a:srgbClr val="0D9488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100" b="1">
                <a:solidFill>
                  <a:srgbClr val="0D9488"/>
                </a:solidFill>
                <a:latin typeface="맑은 고딕" panose="020B0503020000020004" pitchFamily="50" charset="-127"/>
              </a:rPr>
              <a:t>번들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D2B0F2F-EDCF-7353-0162-4796F107120E}"/>
              </a:ext>
            </a:extLst>
          </p:cNvPr>
          <p:cNvSpPr txBox="1"/>
          <p:nvPr/>
        </p:nvSpPr>
        <p:spPr>
          <a:xfrm>
            <a:off x="4435231" y="5588000"/>
            <a:ext cx="1080745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100" b="1">
                <a:solidFill>
                  <a:srgbClr val="E11D48"/>
                </a:solidFill>
                <a:latin typeface="맑은 고딕" panose="020B0503020000020004" pitchFamily="50" charset="-127"/>
              </a:rPr>
              <a:t>프리미엄 니치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F469067-C6FF-CA22-2765-C716592822C3}"/>
              </a:ext>
            </a:extLst>
          </p:cNvPr>
          <p:cNvSpPr txBox="1"/>
          <p:nvPr/>
        </p:nvSpPr>
        <p:spPr>
          <a:xfrm>
            <a:off x="1524000" y="5588000"/>
            <a:ext cx="1167307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100" b="1">
                <a:solidFill>
                  <a:srgbClr val="D97706"/>
                </a:solidFill>
                <a:latin typeface="맑은 고딕" panose="020B0503020000020004" pitchFamily="50" charset="-127"/>
              </a:rPr>
              <a:t>챌린저 </a:t>
            </a:r>
            <a:r>
              <a:rPr lang="en-US" altLang="ko-KR" sz="1100" b="1">
                <a:solidFill>
                  <a:srgbClr val="D97706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100" b="1">
                <a:solidFill>
                  <a:srgbClr val="D97706"/>
                </a:solidFill>
                <a:latin typeface="맑은 고딕" panose="020B0503020000020004" pitchFamily="50" charset="-127"/>
              </a:rPr>
              <a:t>가성비</a:t>
            </a:r>
          </a:p>
        </p:txBody>
      </p:sp>
      <p:sp>
        <p:nvSpPr>
          <p:cNvPr id="36" name="타원 35">
            <a:extLst>
              <a:ext uri="{FF2B5EF4-FFF2-40B4-BE49-F238E27FC236}">
                <a16:creationId xmlns:a16="http://schemas.microsoft.com/office/drawing/2014/main" id="{77C8A192-D1D7-A926-C864-39F738D6B836}"/>
              </a:ext>
            </a:extLst>
          </p:cNvPr>
          <p:cNvSpPr/>
          <p:nvPr/>
        </p:nvSpPr>
        <p:spPr>
          <a:xfrm>
            <a:off x="6973395" y="2046514"/>
            <a:ext cx="330200" cy="330200"/>
          </a:xfrm>
          <a:prstGeom prst="ellipse">
            <a:avLst/>
          </a:prstGeom>
          <a:solidFill>
            <a:srgbClr val="4F46E5"/>
          </a:solidFill>
          <a:ln w="1905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F7ED236-0887-52A6-88DE-FEFC6012A9BF}"/>
              </a:ext>
            </a:extLst>
          </p:cNvPr>
          <p:cNvSpPr txBox="1"/>
          <p:nvPr/>
        </p:nvSpPr>
        <p:spPr>
          <a:xfrm>
            <a:off x="6250987" y="1995714"/>
            <a:ext cx="633507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1100" b="1">
                <a:solidFill>
                  <a:srgbClr val="1E2A3A"/>
                </a:solidFill>
                <a:latin typeface="맑은 고딕" panose="020B0503020000020004" pitchFamily="50" charset="-127"/>
              </a:rPr>
              <a:t>Netflix</a:t>
            </a:r>
            <a:endParaRPr lang="ko-KR" altLang="en-US" sz="1100" b="1">
              <a:solidFill>
                <a:srgbClr val="1E2A3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DF70447-47CE-DB22-28C8-0EDFC6211306}"/>
              </a:ext>
            </a:extLst>
          </p:cNvPr>
          <p:cNvSpPr txBox="1"/>
          <p:nvPr/>
        </p:nvSpPr>
        <p:spPr>
          <a:xfrm>
            <a:off x="5928784" y="2224314"/>
            <a:ext cx="955710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7C8AA0"/>
                </a:solidFill>
                <a:latin typeface="Consolas" panose="020B0609020204030204" pitchFamily="49" charset="0"/>
              </a:rPr>
              <a:t>325M · $19.99</a:t>
            </a:r>
            <a:endParaRPr lang="ko-KR" altLang="en-US" sz="850">
              <a:solidFill>
                <a:srgbClr val="7C8AA0"/>
              </a:solidFill>
              <a:latin typeface="Consolas" panose="020B0609020204030204" pitchFamily="49" charset="0"/>
            </a:endParaRPr>
          </a:p>
        </p:txBody>
      </p:sp>
      <p:sp>
        <p:nvSpPr>
          <p:cNvPr id="39" name="타원 38">
            <a:extLst>
              <a:ext uri="{FF2B5EF4-FFF2-40B4-BE49-F238E27FC236}">
                <a16:creationId xmlns:a16="http://schemas.microsoft.com/office/drawing/2014/main" id="{3CA721A4-DF88-FA08-6094-7A1FF521E1C1}"/>
              </a:ext>
            </a:extLst>
          </p:cNvPr>
          <p:cNvSpPr/>
          <p:nvPr/>
        </p:nvSpPr>
        <p:spPr>
          <a:xfrm>
            <a:off x="1780071" y="3503386"/>
            <a:ext cx="228600" cy="228600"/>
          </a:xfrm>
          <a:prstGeom prst="ellipse">
            <a:avLst/>
          </a:prstGeom>
          <a:solidFill>
            <a:srgbClr val="0D9488"/>
          </a:solidFill>
          <a:ln w="1905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C1B570A-64DF-8CB1-7369-18E70CE590C9}"/>
              </a:ext>
            </a:extLst>
          </p:cNvPr>
          <p:cNvSpPr txBox="1"/>
          <p:nvPr/>
        </p:nvSpPr>
        <p:spPr>
          <a:xfrm>
            <a:off x="2097571" y="3401786"/>
            <a:ext cx="1008609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100" b="1">
                <a:solidFill>
                  <a:srgbClr val="1E2A3A"/>
                </a:solidFill>
                <a:latin typeface="맑은 고딕" panose="020B0503020000020004" pitchFamily="50" charset="-127"/>
              </a:rPr>
              <a:t>Prime Video</a:t>
            </a:r>
            <a:endParaRPr lang="ko-KR" altLang="en-US" sz="1100" b="1">
              <a:solidFill>
                <a:srgbClr val="1E2A3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F423010-879D-A9DF-9B7C-EA25CA47FEF3}"/>
              </a:ext>
            </a:extLst>
          </p:cNvPr>
          <p:cNvSpPr txBox="1"/>
          <p:nvPr/>
        </p:nvSpPr>
        <p:spPr>
          <a:xfrm>
            <a:off x="2097571" y="3630386"/>
            <a:ext cx="896399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7C8AA0"/>
                </a:solidFill>
                <a:latin typeface="Consolas" panose="020B0609020204030204" pitchFamily="49" charset="0"/>
              </a:rPr>
              <a:t>200M · $8.99</a:t>
            </a:r>
            <a:endParaRPr lang="ko-KR" altLang="en-US" sz="850">
              <a:solidFill>
                <a:srgbClr val="7C8AA0"/>
              </a:solidFill>
              <a:latin typeface="Consolas" panose="020B0609020204030204" pitchFamily="49" charset="0"/>
            </a:endParaRPr>
          </a:p>
        </p:txBody>
      </p:sp>
      <p:sp>
        <p:nvSpPr>
          <p:cNvPr id="42" name="타원 41">
            <a:extLst>
              <a:ext uri="{FF2B5EF4-FFF2-40B4-BE49-F238E27FC236}">
                <a16:creationId xmlns:a16="http://schemas.microsoft.com/office/drawing/2014/main" id="{FC32AD8B-91BE-5E34-B691-EF9CA63027AE}"/>
              </a:ext>
            </a:extLst>
          </p:cNvPr>
          <p:cNvSpPr/>
          <p:nvPr/>
        </p:nvSpPr>
        <p:spPr>
          <a:xfrm>
            <a:off x="5390779" y="4272788"/>
            <a:ext cx="228600" cy="228600"/>
          </a:xfrm>
          <a:prstGeom prst="ellipse">
            <a:avLst/>
          </a:prstGeom>
          <a:solidFill>
            <a:srgbClr val="4F46E5"/>
          </a:solidFill>
          <a:ln w="1905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AC12E11-1EDE-F6D1-F69E-5593795ECBA2}"/>
              </a:ext>
            </a:extLst>
          </p:cNvPr>
          <p:cNvSpPr txBox="1"/>
          <p:nvPr/>
        </p:nvSpPr>
        <p:spPr>
          <a:xfrm>
            <a:off x="4567384" y="4171188"/>
            <a:ext cx="734495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1100" b="1">
                <a:solidFill>
                  <a:srgbClr val="1E2A3A"/>
                </a:solidFill>
                <a:latin typeface="맑은 고딕" panose="020B0503020000020004" pitchFamily="50" charset="-127"/>
              </a:rPr>
              <a:t>Disney+</a:t>
            </a:r>
            <a:endParaRPr lang="ko-KR" altLang="en-US" sz="1100" b="1">
              <a:solidFill>
                <a:srgbClr val="1E2A3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A097E79-4C26-BE5F-C672-86CFFB128030}"/>
              </a:ext>
            </a:extLst>
          </p:cNvPr>
          <p:cNvSpPr txBox="1"/>
          <p:nvPr/>
        </p:nvSpPr>
        <p:spPr>
          <a:xfrm>
            <a:off x="4227547" y="4399788"/>
            <a:ext cx="1074332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7C8AA0"/>
                </a:solidFill>
                <a:latin typeface="Consolas" panose="020B0609020204030204" pitchFamily="49" charset="0"/>
              </a:rPr>
              <a:t>131.6M · $16.99</a:t>
            </a:r>
            <a:endParaRPr lang="ko-KR" altLang="en-US" sz="850">
              <a:solidFill>
                <a:srgbClr val="7C8AA0"/>
              </a:solidFill>
              <a:latin typeface="Consolas" panose="020B0609020204030204" pitchFamily="49" charset="0"/>
            </a:endParaRPr>
          </a:p>
        </p:txBody>
      </p:sp>
      <p:sp>
        <p:nvSpPr>
          <p:cNvPr id="45" name="타원 44">
            <a:extLst>
              <a:ext uri="{FF2B5EF4-FFF2-40B4-BE49-F238E27FC236}">
                <a16:creationId xmlns:a16="http://schemas.microsoft.com/office/drawing/2014/main" id="{4305CA0B-21FA-C91E-75F8-0DFEFB0C51F1}"/>
              </a:ext>
            </a:extLst>
          </p:cNvPr>
          <p:cNvSpPr/>
          <p:nvPr/>
        </p:nvSpPr>
        <p:spPr>
          <a:xfrm>
            <a:off x="5797179" y="4313283"/>
            <a:ext cx="228600" cy="228600"/>
          </a:xfrm>
          <a:prstGeom prst="ellipse">
            <a:avLst/>
          </a:prstGeom>
          <a:solidFill>
            <a:srgbClr val="4F46E5"/>
          </a:solidFill>
          <a:ln w="1905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7A7C2F4-C892-721C-F2E7-384FA9390F0C}"/>
              </a:ext>
            </a:extLst>
          </p:cNvPr>
          <p:cNvSpPr txBox="1"/>
          <p:nvPr/>
        </p:nvSpPr>
        <p:spPr>
          <a:xfrm>
            <a:off x="6114679" y="4211683"/>
            <a:ext cx="473206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100" b="1">
                <a:solidFill>
                  <a:srgbClr val="1E2A3A"/>
                </a:solidFill>
                <a:latin typeface="맑은 고딕" panose="020B0503020000020004" pitchFamily="50" charset="-127"/>
              </a:rPr>
              <a:t>Max</a:t>
            </a:r>
            <a:endParaRPr lang="ko-KR" altLang="en-US" sz="1100" b="1">
              <a:solidFill>
                <a:srgbClr val="1E2A3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077D05B-1E14-5AD0-988D-D6F248D970E2}"/>
              </a:ext>
            </a:extLst>
          </p:cNvPr>
          <p:cNvSpPr txBox="1"/>
          <p:nvPr/>
        </p:nvSpPr>
        <p:spPr>
          <a:xfrm>
            <a:off x="6114679" y="4440283"/>
            <a:ext cx="955711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7C8AA0"/>
                </a:solidFill>
                <a:latin typeface="Consolas" panose="020B0609020204030204" pitchFamily="49" charset="0"/>
              </a:rPr>
              <a:t>128M · $16.99</a:t>
            </a:r>
            <a:endParaRPr lang="ko-KR" altLang="en-US" sz="850">
              <a:solidFill>
                <a:srgbClr val="7C8AA0"/>
              </a:solidFill>
              <a:latin typeface="Consolas" panose="020B0609020204030204" pitchFamily="49" charset="0"/>
            </a:endParaRPr>
          </a:p>
        </p:txBody>
      </p:sp>
      <p:sp>
        <p:nvSpPr>
          <p:cNvPr id="48" name="타원 47">
            <a:extLst>
              <a:ext uri="{FF2B5EF4-FFF2-40B4-BE49-F238E27FC236}">
                <a16:creationId xmlns:a16="http://schemas.microsoft.com/office/drawing/2014/main" id="{26FAE389-CE68-A3FE-780E-DB74640A32B4}"/>
              </a:ext>
            </a:extLst>
          </p:cNvPr>
          <p:cNvSpPr/>
          <p:nvPr/>
        </p:nvSpPr>
        <p:spPr>
          <a:xfrm>
            <a:off x="3687025" y="4810470"/>
            <a:ext cx="228600" cy="228600"/>
          </a:xfrm>
          <a:prstGeom prst="ellipse">
            <a:avLst/>
          </a:prstGeom>
          <a:solidFill>
            <a:srgbClr val="D97706"/>
          </a:solidFill>
          <a:ln w="1905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CF5EAB3-4FBF-FB33-7EB5-428706EA4FF2}"/>
              </a:ext>
            </a:extLst>
          </p:cNvPr>
          <p:cNvSpPr txBox="1"/>
          <p:nvPr/>
        </p:nvSpPr>
        <p:spPr>
          <a:xfrm>
            <a:off x="2570280" y="4708870"/>
            <a:ext cx="1027845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1100" b="1">
                <a:solidFill>
                  <a:srgbClr val="1E2A3A"/>
                </a:solidFill>
                <a:latin typeface="맑은 고딕" panose="020B0503020000020004" pitchFamily="50" charset="-127"/>
              </a:rPr>
              <a:t>Paramount+</a:t>
            </a:r>
            <a:endParaRPr lang="ko-KR" altLang="en-US" sz="1100" b="1">
              <a:solidFill>
                <a:srgbClr val="1E2A3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8A3A7E4-ED71-DC1F-BFC9-6B155CB04F7A}"/>
              </a:ext>
            </a:extLst>
          </p:cNvPr>
          <p:cNvSpPr txBox="1"/>
          <p:nvPr/>
        </p:nvSpPr>
        <p:spPr>
          <a:xfrm>
            <a:off x="2583104" y="4937470"/>
            <a:ext cx="1015021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7C8AA0"/>
                </a:solidFill>
                <a:latin typeface="Consolas" panose="020B0609020204030204" pitchFamily="49" charset="0"/>
              </a:rPr>
              <a:t>83.8M · $12.99</a:t>
            </a:r>
            <a:endParaRPr lang="ko-KR" altLang="en-US" sz="850">
              <a:solidFill>
                <a:srgbClr val="7C8AA0"/>
              </a:solidFill>
              <a:latin typeface="Consolas" panose="020B0609020204030204" pitchFamily="49" charset="0"/>
            </a:endParaRPr>
          </a:p>
        </p:txBody>
      </p:sp>
      <p:sp>
        <p:nvSpPr>
          <p:cNvPr id="51" name="타원 50">
            <a:extLst>
              <a:ext uri="{FF2B5EF4-FFF2-40B4-BE49-F238E27FC236}">
                <a16:creationId xmlns:a16="http://schemas.microsoft.com/office/drawing/2014/main" id="{E6275E07-F633-8F29-7B06-B4F8CE4C659E}"/>
              </a:ext>
            </a:extLst>
          </p:cNvPr>
          <p:cNvSpPr/>
          <p:nvPr/>
        </p:nvSpPr>
        <p:spPr>
          <a:xfrm>
            <a:off x="3687025" y="5235666"/>
            <a:ext cx="228600" cy="228600"/>
          </a:xfrm>
          <a:prstGeom prst="ellipse">
            <a:avLst/>
          </a:prstGeom>
          <a:solidFill>
            <a:srgbClr val="D97706"/>
          </a:solidFill>
          <a:ln w="1905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2AA97C7-96DC-6EC6-FB0D-42D77F1829CF}"/>
              </a:ext>
            </a:extLst>
          </p:cNvPr>
          <p:cNvSpPr txBox="1"/>
          <p:nvPr/>
        </p:nvSpPr>
        <p:spPr>
          <a:xfrm>
            <a:off x="2695314" y="5134066"/>
            <a:ext cx="902811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1100" b="1">
                <a:solidFill>
                  <a:srgbClr val="1E2A3A"/>
                </a:solidFill>
                <a:latin typeface="맑은 고딕" panose="020B0503020000020004" pitchFamily="50" charset="-127"/>
              </a:rPr>
              <a:t>Apple TV+</a:t>
            </a:r>
            <a:endParaRPr lang="ko-KR" altLang="en-US" sz="1100" b="1">
              <a:solidFill>
                <a:srgbClr val="1E2A3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CAB3874-1FAF-A040-1324-F935E1CDD202}"/>
              </a:ext>
            </a:extLst>
          </p:cNvPr>
          <p:cNvSpPr txBox="1"/>
          <p:nvPr/>
        </p:nvSpPr>
        <p:spPr>
          <a:xfrm>
            <a:off x="2701726" y="5362666"/>
            <a:ext cx="896399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7C8AA0"/>
                </a:solidFill>
                <a:latin typeface="Consolas" panose="020B0609020204030204" pitchFamily="49" charset="0"/>
              </a:rPr>
              <a:t>46M · $12.99</a:t>
            </a:r>
            <a:endParaRPr lang="ko-KR" altLang="en-US" sz="850">
              <a:solidFill>
                <a:srgbClr val="7C8AA0"/>
              </a:solidFill>
              <a:latin typeface="Consolas" panose="020B0609020204030204" pitchFamily="49" charset="0"/>
            </a:endParaRPr>
          </a:p>
        </p:txBody>
      </p:sp>
      <p:sp>
        <p:nvSpPr>
          <p:cNvPr id="54" name="타원 53">
            <a:extLst>
              <a:ext uri="{FF2B5EF4-FFF2-40B4-BE49-F238E27FC236}">
                <a16:creationId xmlns:a16="http://schemas.microsoft.com/office/drawing/2014/main" id="{7C09B1D2-B8DD-E6F7-42CA-BA8909F995A0}"/>
              </a:ext>
            </a:extLst>
          </p:cNvPr>
          <p:cNvSpPr/>
          <p:nvPr/>
        </p:nvSpPr>
        <p:spPr>
          <a:xfrm>
            <a:off x="5593979" y="5258163"/>
            <a:ext cx="228600" cy="228600"/>
          </a:xfrm>
          <a:prstGeom prst="ellipse">
            <a:avLst/>
          </a:prstGeom>
          <a:solidFill>
            <a:srgbClr val="E11D48"/>
          </a:solidFill>
          <a:ln w="1905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81CE1AA-B7AF-A79B-48BC-C002A523F163}"/>
              </a:ext>
            </a:extLst>
          </p:cNvPr>
          <p:cNvSpPr txBox="1"/>
          <p:nvPr/>
        </p:nvSpPr>
        <p:spPr>
          <a:xfrm>
            <a:off x="5911479" y="5156563"/>
            <a:ext cx="729687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100" b="1">
                <a:solidFill>
                  <a:srgbClr val="1E2A3A"/>
                </a:solidFill>
                <a:latin typeface="맑은 고딕" panose="020B0503020000020004" pitchFamily="50" charset="-127"/>
              </a:rPr>
              <a:t>Peacock</a:t>
            </a:r>
            <a:endParaRPr lang="ko-KR" altLang="en-US" sz="1100" b="1">
              <a:solidFill>
                <a:srgbClr val="1E2A3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BD4C242-EE1D-9009-A638-1E420DEF94FB}"/>
              </a:ext>
            </a:extLst>
          </p:cNvPr>
          <p:cNvSpPr txBox="1"/>
          <p:nvPr/>
        </p:nvSpPr>
        <p:spPr>
          <a:xfrm>
            <a:off x="5911479" y="5385163"/>
            <a:ext cx="896399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7C8AA0"/>
                </a:solidFill>
                <a:latin typeface="Consolas" panose="020B0609020204030204" pitchFamily="49" charset="0"/>
              </a:rPr>
              <a:t>44M · $16.99</a:t>
            </a:r>
            <a:endParaRPr lang="ko-KR" altLang="en-US" sz="850">
              <a:solidFill>
                <a:srgbClr val="7C8AA0"/>
              </a:solidFill>
              <a:latin typeface="Consolas" panose="020B0609020204030204" pitchFamily="49" charset="0"/>
            </a:endParaRPr>
          </a:p>
        </p:txBody>
      </p:sp>
      <p:sp>
        <p:nvSpPr>
          <p:cNvPr id="57" name="직사각형 56">
            <a:extLst>
              <a:ext uri="{FF2B5EF4-FFF2-40B4-BE49-F238E27FC236}">
                <a16:creationId xmlns:a16="http://schemas.microsoft.com/office/drawing/2014/main" id="{2C1290F3-0AC9-FD76-E329-10D03C2DEE82}"/>
              </a:ext>
            </a:extLst>
          </p:cNvPr>
          <p:cNvSpPr/>
          <p:nvPr/>
        </p:nvSpPr>
        <p:spPr>
          <a:xfrm>
            <a:off x="7975600" y="1930400"/>
            <a:ext cx="10160" cy="3937000"/>
          </a:xfrm>
          <a:prstGeom prst="rect">
            <a:avLst/>
          </a:prstGeom>
          <a:solidFill>
            <a:srgbClr val="DCE3E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4572B81-7064-DB16-C9D3-D9D32D69B54C}"/>
              </a:ext>
            </a:extLst>
          </p:cNvPr>
          <p:cNvSpPr txBox="1"/>
          <p:nvPr/>
        </p:nvSpPr>
        <p:spPr>
          <a:xfrm>
            <a:off x="8229600" y="1905000"/>
            <a:ext cx="939681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100" b="1">
                <a:solidFill>
                  <a:srgbClr val="4F46E5"/>
                </a:solidFill>
                <a:latin typeface="맑은 고딕" panose="020B0503020000020004" pitchFamily="50" charset="-127"/>
              </a:rPr>
              <a:t>사분면 읽기</a:t>
            </a:r>
          </a:p>
        </p:txBody>
      </p:sp>
      <p:sp>
        <p:nvSpPr>
          <p:cNvPr id="59" name="타원 58">
            <a:extLst>
              <a:ext uri="{FF2B5EF4-FFF2-40B4-BE49-F238E27FC236}">
                <a16:creationId xmlns:a16="http://schemas.microsoft.com/office/drawing/2014/main" id="{89DA8FC7-E525-0BAE-F036-C2C1B2541FA0}"/>
              </a:ext>
            </a:extLst>
          </p:cNvPr>
          <p:cNvSpPr/>
          <p:nvPr/>
        </p:nvSpPr>
        <p:spPr>
          <a:xfrm>
            <a:off x="8229600" y="2260600"/>
            <a:ext cx="177800" cy="177800"/>
          </a:xfrm>
          <a:prstGeom prst="ellipse">
            <a:avLst/>
          </a:prstGeom>
          <a:solidFill>
            <a:srgbClr val="4F46E5"/>
          </a:solidFill>
          <a:ln w="1905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DBD02EA1-61BB-C463-18F7-708965C664C7}"/>
              </a:ext>
            </a:extLst>
          </p:cNvPr>
          <p:cNvSpPr txBox="1"/>
          <p:nvPr/>
        </p:nvSpPr>
        <p:spPr>
          <a:xfrm>
            <a:off x="8509000" y="2235200"/>
            <a:ext cx="2037737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50" b="1">
                <a:solidFill>
                  <a:srgbClr val="1E2A3A"/>
                </a:solidFill>
                <a:latin typeface="맑은 고딕" panose="020B0503020000020004" pitchFamily="50" charset="-127"/>
              </a:rPr>
              <a:t>프리미엄 스케일 </a:t>
            </a:r>
            <a:r>
              <a:rPr lang="en-US" altLang="ko-KR" sz="1050" b="1">
                <a:solidFill>
                  <a:srgbClr val="1E2A3A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050" b="1">
                <a:solidFill>
                  <a:srgbClr val="1E2A3A"/>
                </a:solidFill>
                <a:latin typeface="맑은 고딕" panose="020B0503020000020004" pitchFamily="50" charset="-127"/>
              </a:rPr>
              <a:t>고가 </a:t>
            </a:r>
            <a:r>
              <a:rPr lang="en-US" altLang="ko-KR" sz="1050" b="1">
                <a:solidFill>
                  <a:srgbClr val="1E2A3A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1050" b="1">
                <a:solidFill>
                  <a:srgbClr val="1E2A3A"/>
                </a:solidFill>
                <a:latin typeface="맑은 고딕" panose="020B0503020000020004" pitchFamily="50" charset="-127"/>
              </a:rPr>
              <a:t>대형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C954D73-621B-0D17-3CD4-A18F8D3119C0}"/>
              </a:ext>
            </a:extLst>
          </p:cNvPr>
          <p:cNvSpPr txBox="1"/>
          <p:nvPr/>
        </p:nvSpPr>
        <p:spPr>
          <a:xfrm>
            <a:off x="8509000" y="2463800"/>
            <a:ext cx="1380506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00">
                <a:solidFill>
                  <a:srgbClr val="7C8AA0"/>
                </a:solidFill>
                <a:latin typeface="맑은 고딕" panose="020B0503020000020004" pitchFamily="50" charset="-127"/>
              </a:rPr>
              <a:t>Netflix · Disney+ · Max</a:t>
            </a:r>
            <a:endParaRPr lang="ko-KR" altLang="en-US" sz="900">
              <a:solidFill>
                <a:srgbClr val="7C8AA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2" name="타원 61">
            <a:extLst>
              <a:ext uri="{FF2B5EF4-FFF2-40B4-BE49-F238E27FC236}">
                <a16:creationId xmlns:a16="http://schemas.microsoft.com/office/drawing/2014/main" id="{424C7653-BCD9-4364-F1EF-869E3EF8969F}"/>
              </a:ext>
            </a:extLst>
          </p:cNvPr>
          <p:cNvSpPr/>
          <p:nvPr/>
        </p:nvSpPr>
        <p:spPr>
          <a:xfrm>
            <a:off x="8229600" y="2895600"/>
            <a:ext cx="177800" cy="177800"/>
          </a:xfrm>
          <a:prstGeom prst="ellipse">
            <a:avLst/>
          </a:prstGeom>
          <a:solidFill>
            <a:srgbClr val="0D9488"/>
          </a:solidFill>
          <a:ln w="1905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689BE9AB-F8D8-FC2D-EAA8-A83418AE28A9}"/>
              </a:ext>
            </a:extLst>
          </p:cNvPr>
          <p:cNvSpPr txBox="1"/>
          <p:nvPr/>
        </p:nvSpPr>
        <p:spPr>
          <a:xfrm>
            <a:off x="8509000" y="2870200"/>
            <a:ext cx="1717137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50" b="1">
                <a:solidFill>
                  <a:srgbClr val="1E2A3A"/>
                </a:solidFill>
                <a:latin typeface="맑은 고딕" panose="020B0503020000020004" pitchFamily="50" charset="-127"/>
              </a:rPr>
              <a:t>매스 </a:t>
            </a:r>
            <a:r>
              <a:rPr lang="en-US" altLang="ko-KR" sz="1050" b="1">
                <a:solidFill>
                  <a:srgbClr val="1E2A3A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050" b="1">
                <a:solidFill>
                  <a:srgbClr val="1E2A3A"/>
                </a:solidFill>
                <a:latin typeface="맑은 고딕" panose="020B0503020000020004" pitchFamily="50" charset="-127"/>
              </a:rPr>
              <a:t>번들 </a:t>
            </a:r>
            <a:r>
              <a:rPr lang="en-US" altLang="ko-KR" sz="1050" b="1">
                <a:solidFill>
                  <a:srgbClr val="1E2A3A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050" b="1">
                <a:solidFill>
                  <a:srgbClr val="1E2A3A"/>
                </a:solidFill>
                <a:latin typeface="맑은 고딕" panose="020B0503020000020004" pitchFamily="50" charset="-127"/>
              </a:rPr>
              <a:t>저가 </a:t>
            </a:r>
            <a:r>
              <a:rPr lang="en-US" altLang="ko-KR" sz="1050" b="1">
                <a:solidFill>
                  <a:srgbClr val="1E2A3A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1050" b="1">
                <a:solidFill>
                  <a:srgbClr val="1E2A3A"/>
                </a:solidFill>
                <a:latin typeface="맑은 고딕" panose="020B0503020000020004" pitchFamily="50" charset="-127"/>
              </a:rPr>
              <a:t>대형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F6750BE-6DAB-3608-F49A-32A6364623D8}"/>
              </a:ext>
            </a:extLst>
          </p:cNvPr>
          <p:cNvSpPr txBox="1"/>
          <p:nvPr/>
        </p:nvSpPr>
        <p:spPr>
          <a:xfrm>
            <a:off x="8509000" y="3098800"/>
            <a:ext cx="825867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00">
                <a:solidFill>
                  <a:srgbClr val="7C8AA0"/>
                </a:solidFill>
                <a:latin typeface="맑은 고딕" panose="020B0503020000020004" pitchFamily="50" charset="-127"/>
              </a:rPr>
              <a:t>Prime Video</a:t>
            </a:r>
            <a:endParaRPr lang="ko-KR" altLang="en-US" sz="900">
              <a:solidFill>
                <a:srgbClr val="7C8AA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5" name="타원 64">
            <a:extLst>
              <a:ext uri="{FF2B5EF4-FFF2-40B4-BE49-F238E27FC236}">
                <a16:creationId xmlns:a16="http://schemas.microsoft.com/office/drawing/2014/main" id="{0BDE0D6F-1A80-01FB-145C-0EFB1F2D53AC}"/>
              </a:ext>
            </a:extLst>
          </p:cNvPr>
          <p:cNvSpPr/>
          <p:nvPr/>
        </p:nvSpPr>
        <p:spPr>
          <a:xfrm>
            <a:off x="8229600" y="3530600"/>
            <a:ext cx="177800" cy="177800"/>
          </a:xfrm>
          <a:prstGeom prst="ellipse">
            <a:avLst/>
          </a:prstGeom>
          <a:solidFill>
            <a:srgbClr val="E11D48"/>
          </a:solidFill>
          <a:ln w="1905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05A234C-F456-0F2A-CBE8-4C63F28C0D74}"/>
              </a:ext>
            </a:extLst>
          </p:cNvPr>
          <p:cNvSpPr txBox="1"/>
          <p:nvPr/>
        </p:nvSpPr>
        <p:spPr>
          <a:xfrm>
            <a:off x="8509000" y="3505200"/>
            <a:ext cx="1903085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50" b="1">
                <a:solidFill>
                  <a:srgbClr val="1E2A3A"/>
                </a:solidFill>
                <a:latin typeface="맑은 고딕" panose="020B0503020000020004" pitchFamily="50" charset="-127"/>
              </a:rPr>
              <a:t>프리미엄 니치 </a:t>
            </a:r>
            <a:r>
              <a:rPr lang="en-US" altLang="ko-KR" sz="1050" b="1">
                <a:solidFill>
                  <a:srgbClr val="1E2A3A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050" b="1">
                <a:solidFill>
                  <a:srgbClr val="1E2A3A"/>
                </a:solidFill>
                <a:latin typeface="맑은 고딕" panose="020B0503020000020004" pitchFamily="50" charset="-127"/>
              </a:rPr>
              <a:t>고가 </a:t>
            </a:r>
            <a:r>
              <a:rPr lang="en-US" altLang="ko-KR" sz="1050" b="1">
                <a:solidFill>
                  <a:srgbClr val="1E2A3A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1050" b="1">
                <a:solidFill>
                  <a:srgbClr val="1E2A3A"/>
                </a:solidFill>
                <a:latin typeface="맑은 고딕" panose="020B0503020000020004" pitchFamily="50" charset="-127"/>
              </a:rPr>
              <a:t>소형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4649F484-CAF3-AF7F-C563-559E3C912231}"/>
              </a:ext>
            </a:extLst>
          </p:cNvPr>
          <p:cNvSpPr txBox="1"/>
          <p:nvPr/>
        </p:nvSpPr>
        <p:spPr>
          <a:xfrm>
            <a:off x="8509000" y="3733800"/>
            <a:ext cx="607859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00">
                <a:solidFill>
                  <a:srgbClr val="7C8AA0"/>
                </a:solidFill>
                <a:latin typeface="맑은 고딕" panose="020B0503020000020004" pitchFamily="50" charset="-127"/>
              </a:rPr>
              <a:t>Peacock</a:t>
            </a:r>
            <a:endParaRPr lang="ko-KR" altLang="en-US" sz="900">
              <a:solidFill>
                <a:srgbClr val="7C8AA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8" name="타원 67">
            <a:extLst>
              <a:ext uri="{FF2B5EF4-FFF2-40B4-BE49-F238E27FC236}">
                <a16:creationId xmlns:a16="http://schemas.microsoft.com/office/drawing/2014/main" id="{5574D4DF-E575-AA38-0E65-A9A3E188109C}"/>
              </a:ext>
            </a:extLst>
          </p:cNvPr>
          <p:cNvSpPr/>
          <p:nvPr/>
        </p:nvSpPr>
        <p:spPr>
          <a:xfrm>
            <a:off x="8229600" y="4165600"/>
            <a:ext cx="177800" cy="177800"/>
          </a:xfrm>
          <a:prstGeom prst="ellipse">
            <a:avLst/>
          </a:prstGeom>
          <a:solidFill>
            <a:srgbClr val="D97706"/>
          </a:solidFill>
          <a:ln w="1905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DB904504-E13C-F60C-FD97-990864EE3740}"/>
              </a:ext>
            </a:extLst>
          </p:cNvPr>
          <p:cNvSpPr txBox="1"/>
          <p:nvPr/>
        </p:nvSpPr>
        <p:spPr>
          <a:xfrm>
            <a:off x="8509000" y="4140200"/>
            <a:ext cx="1986441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50" b="1">
                <a:solidFill>
                  <a:srgbClr val="1E2A3A"/>
                </a:solidFill>
                <a:latin typeface="맑은 고딕" panose="020B0503020000020004" pitchFamily="50" charset="-127"/>
              </a:rPr>
              <a:t>챌린저 </a:t>
            </a:r>
            <a:r>
              <a:rPr lang="en-US" altLang="ko-KR" sz="1050" b="1">
                <a:solidFill>
                  <a:srgbClr val="1E2A3A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050" b="1">
                <a:solidFill>
                  <a:srgbClr val="1E2A3A"/>
                </a:solidFill>
                <a:latin typeface="맑은 고딕" panose="020B0503020000020004" pitchFamily="50" charset="-127"/>
              </a:rPr>
              <a:t>가성비 </a:t>
            </a:r>
            <a:r>
              <a:rPr lang="en-US" altLang="ko-KR" sz="1050" b="1">
                <a:solidFill>
                  <a:srgbClr val="1E2A3A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050" b="1">
                <a:solidFill>
                  <a:srgbClr val="1E2A3A"/>
                </a:solidFill>
                <a:latin typeface="맑은 고딕" panose="020B0503020000020004" pitchFamily="50" charset="-127"/>
              </a:rPr>
              <a:t>저가 </a:t>
            </a:r>
            <a:r>
              <a:rPr lang="en-US" altLang="ko-KR" sz="1050" b="1">
                <a:solidFill>
                  <a:srgbClr val="1E2A3A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1050" b="1">
                <a:solidFill>
                  <a:srgbClr val="1E2A3A"/>
                </a:solidFill>
                <a:latin typeface="맑은 고딕" panose="020B0503020000020004" pitchFamily="50" charset="-127"/>
              </a:rPr>
              <a:t>소형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0455505-0C59-3160-96FB-9E6C506B046F}"/>
              </a:ext>
            </a:extLst>
          </p:cNvPr>
          <p:cNvSpPr txBox="1"/>
          <p:nvPr/>
        </p:nvSpPr>
        <p:spPr>
          <a:xfrm>
            <a:off x="8509000" y="4368800"/>
            <a:ext cx="1499128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00">
                <a:solidFill>
                  <a:srgbClr val="7C8AA0"/>
                </a:solidFill>
                <a:latin typeface="맑은 고딕" panose="020B0503020000020004" pitchFamily="50" charset="-127"/>
              </a:rPr>
              <a:t>Paramount+ · Apple TV+</a:t>
            </a:r>
            <a:endParaRPr lang="ko-KR" altLang="en-US" sz="900">
              <a:solidFill>
                <a:srgbClr val="7C8AA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1" name="직사각형 70">
            <a:extLst>
              <a:ext uri="{FF2B5EF4-FFF2-40B4-BE49-F238E27FC236}">
                <a16:creationId xmlns:a16="http://schemas.microsoft.com/office/drawing/2014/main" id="{85499E0E-6FDA-22A4-379B-BE3598BB2FA7}"/>
              </a:ext>
            </a:extLst>
          </p:cNvPr>
          <p:cNvSpPr/>
          <p:nvPr/>
        </p:nvSpPr>
        <p:spPr>
          <a:xfrm>
            <a:off x="685800" y="6527800"/>
            <a:ext cx="10820400" cy="10160"/>
          </a:xfrm>
          <a:prstGeom prst="rect">
            <a:avLst/>
          </a:prstGeom>
          <a:solidFill>
            <a:srgbClr val="DCE3E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660FC450-5EC9-A0E8-F950-C310F01A914A}"/>
              </a:ext>
            </a:extLst>
          </p:cNvPr>
          <p:cNvSpPr txBox="1"/>
          <p:nvPr/>
        </p:nvSpPr>
        <p:spPr>
          <a:xfrm>
            <a:off x="685800" y="6578600"/>
            <a:ext cx="1582484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7C8AA0"/>
                </a:solidFill>
                <a:latin typeface="맑은 고딕" panose="020B0503020000020004" pitchFamily="50" charset="-127"/>
              </a:rPr>
              <a:t>2 / 6 · </a:t>
            </a:r>
            <a:r>
              <a:rPr lang="ko-KR" altLang="en-US" sz="850">
                <a:solidFill>
                  <a:srgbClr val="7C8AA0"/>
                </a:solidFill>
                <a:latin typeface="맑은 고딕" panose="020B0503020000020004" pitchFamily="50" charset="-127"/>
              </a:rPr>
              <a:t>스트리밍 포지셔닝 맵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A5E71E95-88DF-E893-780E-52771B14AA92}"/>
              </a:ext>
            </a:extLst>
          </p:cNvPr>
          <p:cNvSpPr txBox="1"/>
          <p:nvPr/>
        </p:nvSpPr>
        <p:spPr>
          <a:xfrm>
            <a:off x="11084290" y="6578600"/>
            <a:ext cx="421910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7C8AA0"/>
                </a:solidFill>
                <a:latin typeface="Consolas" panose="020B0609020204030204" pitchFamily="49" charset="0"/>
              </a:rPr>
              <a:t>2026</a:t>
            </a:r>
            <a:endParaRPr lang="ko-KR" altLang="en-US" sz="850">
              <a:solidFill>
                <a:srgbClr val="7C8AA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442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5A86B367-477B-9E6C-F221-E5DC7CAF0DBE}"/>
              </a:ext>
            </a:extLst>
          </p:cNvPr>
          <p:cNvSpPr/>
          <p:nvPr/>
        </p:nvSpPr>
        <p:spPr>
          <a:xfrm>
            <a:off x="685800" y="330200"/>
            <a:ext cx="10820400" cy="10160"/>
          </a:xfrm>
          <a:prstGeom prst="rect">
            <a:avLst/>
          </a:prstGeom>
          <a:solidFill>
            <a:srgbClr val="DCE3E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F3FEB4-CD9A-1107-C0BF-74E67CE028BF}"/>
              </a:ext>
            </a:extLst>
          </p:cNvPr>
          <p:cNvSpPr txBox="1"/>
          <p:nvPr/>
        </p:nvSpPr>
        <p:spPr>
          <a:xfrm>
            <a:off x="685800" y="165100"/>
            <a:ext cx="1531188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00" b="1">
                <a:solidFill>
                  <a:srgbClr val="7C8AA0"/>
                </a:solidFill>
                <a:latin typeface="Consolas" panose="020B0609020204030204" pitchFamily="49" charset="0"/>
              </a:rPr>
              <a:t>STREAMING WARS · 2026</a:t>
            </a:r>
            <a:endParaRPr lang="ko-KR" altLang="en-US" sz="900" b="1">
              <a:solidFill>
                <a:srgbClr val="7C8AA0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3204B6-EECE-A795-9872-F6F02F3DCE3E}"/>
              </a:ext>
            </a:extLst>
          </p:cNvPr>
          <p:cNvSpPr txBox="1"/>
          <p:nvPr/>
        </p:nvSpPr>
        <p:spPr>
          <a:xfrm>
            <a:off x="10359732" y="165100"/>
            <a:ext cx="1146468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00" b="1">
                <a:solidFill>
                  <a:srgbClr val="4F46E5"/>
                </a:solidFill>
                <a:latin typeface="Consolas" panose="020B0609020204030204" pitchFamily="49" charset="0"/>
              </a:rPr>
              <a:t>02 · </a:t>
            </a:r>
            <a:r>
              <a:rPr lang="ko-KR" altLang="en-US" sz="900" b="1">
                <a:solidFill>
                  <a:srgbClr val="4F46E5"/>
                </a:solidFill>
                <a:latin typeface="Consolas" panose="020B0609020204030204" pitchFamily="49" charset="0"/>
              </a:rPr>
              <a:t>사분면 해설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185E1B0B-F199-4928-E688-4BA48C27CA42}"/>
              </a:ext>
            </a:extLst>
          </p:cNvPr>
          <p:cNvSpPr/>
          <p:nvPr/>
        </p:nvSpPr>
        <p:spPr>
          <a:xfrm>
            <a:off x="685800" y="558800"/>
            <a:ext cx="203200" cy="114300"/>
          </a:xfrm>
          <a:prstGeom prst="rect">
            <a:avLst/>
          </a:prstGeom>
          <a:solidFill>
            <a:srgbClr val="4F46E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DED2CD-7F31-5703-451D-ADEA3DF94FC7}"/>
              </a:ext>
            </a:extLst>
          </p:cNvPr>
          <p:cNvSpPr txBox="1"/>
          <p:nvPr/>
        </p:nvSpPr>
        <p:spPr>
          <a:xfrm>
            <a:off x="990600" y="533400"/>
            <a:ext cx="896399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 b="1">
                <a:solidFill>
                  <a:srgbClr val="4F46E5"/>
                </a:solidFill>
                <a:latin typeface="Consolas" panose="020B0609020204030204" pitchFamily="49" charset="0"/>
              </a:rPr>
              <a:t>사분면 해설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FBA7E6-F170-7497-997F-75810A5B05C6}"/>
              </a:ext>
            </a:extLst>
          </p:cNvPr>
          <p:cNvSpPr txBox="1"/>
          <p:nvPr/>
        </p:nvSpPr>
        <p:spPr>
          <a:xfrm>
            <a:off x="685800" y="736600"/>
            <a:ext cx="2249334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200" b="1">
                <a:solidFill>
                  <a:srgbClr val="1E2A3A"/>
                </a:solidFill>
                <a:latin typeface="맑은 고딕" panose="020B0503020000020004" pitchFamily="50" charset="-127"/>
              </a:rPr>
              <a:t>네 자리</a:t>
            </a:r>
            <a:r>
              <a:rPr lang="en-US" altLang="ko-KR" sz="2200" b="1">
                <a:solidFill>
                  <a:srgbClr val="1E2A3A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2200" b="1">
                <a:solidFill>
                  <a:srgbClr val="1E2A3A"/>
                </a:solidFill>
                <a:latin typeface="맑은 고딕" panose="020B0503020000020004" pitchFamily="50" charset="-127"/>
              </a:rPr>
              <a:t>네 전략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9AD5D266-9A6D-50A8-6787-41B9F0148D46}"/>
              </a:ext>
            </a:extLst>
          </p:cNvPr>
          <p:cNvSpPr/>
          <p:nvPr/>
        </p:nvSpPr>
        <p:spPr>
          <a:xfrm>
            <a:off x="685800" y="1270000"/>
            <a:ext cx="10820400" cy="17780"/>
          </a:xfrm>
          <a:prstGeom prst="rect">
            <a:avLst/>
          </a:prstGeom>
          <a:solidFill>
            <a:srgbClr val="1E2A3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EF57B299-98A8-6EBA-B7B9-A5DB1D6B902D}"/>
              </a:ext>
            </a:extLst>
          </p:cNvPr>
          <p:cNvSpPr/>
          <p:nvPr/>
        </p:nvSpPr>
        <p:spPr>
          <a:xfrm>
            <a:off x="685800" y="1473200"/>
            <a:ext cx="5105400" cy="2133600"/>
          </a:xfrm>
          <a:prstGeom prst="rect">
            <a:avLst/>
          </a:prstGeom>
          <a:solidFill>
            <a:srgbClr val="E8F6F3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1758F14F-DBB1-23D6-6001-518DECD6F3EB}"/>
              </a:ext>
            </a:extLst>
          </p:cNvPr>
          <p:cNvSpPr/>
          <p:nvPr/>
        </p:nvSpPr>
        <p:spPr>
          <a:xfrm>
            <a:off x="685800" y="1473200"/>
            <a:ext cx="76200" cy="2133600"/>
          </a:xfrm>
          <a:prstGeom prst="rect">
            <a:avLst/>
          </a:prstGeom>
          <a:solidFill>
            <a:srgbClr val="0D948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4D5A454B-E63B-CD09-E6A5-96893A80629C}"/>
              </a:ext>
            </a:extLst>
          </p:cNvPr>
          <p:cNvSpPr/>
          <p:nvPr/>
        </p:nvSpPr>
        <p:spPr>
          <a:xfrm>
            <a:off x="965200" y="1752600"/>
            <a:ext cx="228600" cy="228600"/>
          </a:xfrm>
          <a:prstGeom prst="ellipse">
            <a:avLst/>
          </a:prstGeom>
          <a:solidFill>
            <a:srgbClr val="0D9488"/>
          </a:solidFill>
          <a:ln w="1905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09FC1AB-F20C-3ED6-4B1D-04BFDA92F289}"/>
              </a:ext>
            </a:extLst>
          </p:cNvPr>
          <p:cNvSpPr txBox="1"/>
          <p:nvPr/>
        </p:nvSpPr>
        <p:spPr>
          <a:xfrm>
            <a:off x="1346200" y="1727200"/>
            <a:ext cx="1138453" cy="3231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500" b="1">
                <a:solidFill>
                  <a:srgbClr val="1E2A3A"/>
                </a:solidFill>
                <a:latin typeface="맑은 고딕" panose="020B0503020000020004" pitchFamily="50" charset="-127"/>
              </a:rPr>
              <a:t>매스 </a:t>
            </a:r>
            <a:r>
              <a:rPr lang="en-US" altLang="ko-KR" sz="1500" b="1">
                <a:solidFill>
                  <a:srgbClr val="1E2A3A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500" b="1">
                <a:solidFill>
                  <a:srgbClr val="1E2A3A"/>
                </a:solidFill>
                <a:latin typeface="맑은 고딕" panose="020B0503020000020004" pitchFamily="50" charset="-127"/>
              </a:rPr>
              <a:t>번들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D059E3E-5DA5-A465-D6D2-B3AD618D2F98}"/>
              </a:ext>
            </a:extLst>
          </p:cNvPr>
          <p:cNvSpPr txBox="1"/>
          <p:nvPr/>
        </p:nvSpPr>
        <p:spPr>
          <a:xfrm>
            <a:off x="1346200" y="2032000"/>
            <a:ext cx="880369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 b="1">
                <a:solidFill>
                  <a:srgbClr val="0D9488"/>
                </a:solidFill>
                <a:latin typeface="맑은 고딕" panose="020B0503020000020004" pitchFamily="50" charset="-127"/>
              </a:rPr>
              <a:t>저가 </a:t>
            </a:r>
            <a:r>
              <a:rPr lang="en-US" altLang="ko-KR" sz="1000" b="1">
                <a:solidFill>
                  <a:srgbClr val="0D9488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1000" b="1">
                <a:solidFill>
                  <a:srgbClr val="0D9488"/>
                </a:solidFill>
                <a:latin typeface="맑은 고딕" panose="020B0503020000020004" pitchFamily="50" charset="-127"/>
              </a:rPr>
              <a:t>대형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303CC34-6C33-8206-D0C9-05830288A443}"/>
              </a:ext>
            </a:extLst>
          </p:cNvPr>
          <p:cNvSpPr txBox="1"/>
          <p:nvPr/>
        </p:nvSpPr>
        <p:spPr>
          <a:xfrm>
            <a:off x="965200" y="2438400"/>
            <a:ext cx="4546600" cy="43088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>
                <a:solidFill>
                  <a:srgbClr val="1E2A3A"/>
                </a:solidFill>
                <a:latin typeface="맑은 고딕" panose="020B0503020000020004" pitchFamily="50" charset="-127"/>
              </a:rPr>
              <a:t>저가</a:t>
            </a:r>
            <a:r>
              <a:rPr lang="en-US" altLang="ko-KR" sz="1100">
                <a:solidFill>
                  <a:srgbClr val="1E2A3A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1E2A3A"/>
                </a:solidFill>
                <a:latin typeface="맑은 고딕" panose="020B0503020000020004" pitchFamily="50" charset="-127"/>
              </a:rPr>
              <a:t>대형 </a:t>
            </a:r>
            <a:r>
              <a:rPr lang="en-US" altLang="ko-KR" sz="1100">
                <a:solidFill>
                  <a:srgbClr val="1E2A3A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00">
                <a:solidFill>
                  <a:srgbClr val="1E2A3A"/>
                </a:solidFill>
                <a:latin typeface="맑은 고딕" panose="020B0503020000020004" pitchFamily="50" charset="-127"/>
              </a:rPr>
              <a:t>아마존 번들이 만든 규모</a:t>
            </a:r>
            <a:r>
              <a:rPr lang="en-US" altLang="ko-KR" sz="1100">
                <a:solidFill>
                  <a:srgbClr val="1E2A3A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00">
                <a:solidFill>
                  <a:srgbClr val="1E2A3A"/>
                </a:solidFill>
                <a:latin typeface="맑은 고딕" panose="020B0503020000020004" pitchFamily="50" charset="-127"/>
              </a:rPr>
              <a:t>순수 </a:t>
            </a:r>
            <a:r>
              <a:rPr lang="en-US" altLang="ko-KR" sz="1100">
                <a:solidFill>
                  <a:srgbClr val="1E2A3A"/>
                </a:solidFill>
                <a:latin typeface="맑은 고딕" panose="020B0503020000020004" pitchFamily="50" charset="-127"/>
              </a:rPr>
              <a:t>SVOD </a:t>
            </a:r>
            <a:r>
              <a:rPr lang="ko-KR" altLang="en-US" sz="1100">
                <a:solidFill>
                  <a:srgbClr val="1E2A3A"/>
                </a:solidFill>
                <a:latin typeface="맑은 고딕" panose="020B0503020000020004" pitchFamily="50" charset="-127"/>
              </a:rPr>
              <a:t>경쟁이 아닌 묶음의 힘</a:t>
            </a:r>
            <a:r>
              <a:rPr lang="en-US" altLang="ko-KR" sz="1100">
                <a:solidFill>
                  <a:srgbClr val="1E2A3A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1E2A3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58694DF-C2D4-5A05-1411-410854F39693}"/>
              </a:ext>
            </a:extLst>
          </p:cNvPr>
          <p:cNvSpPr txBox="1"/>
          <p:nvPr/>
        </p:nvSpPr>
        <p:spPr>
          <a:xfrm>
            <a:off x="965200" y="3175000"/>
            <a:ext cx="1056700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50" b="1">
                <a:solidFill>
                  <a:srgbClr val="7C8AA0"/>
                </a:solidFill>
                <a:latin typeface="맑은 고딕" panose="020B0503020000020004" pitchFamily="50" charset="-127"/>
              </a:rPr>
              <a:t>· Prime Video</a:t>
            </a:r>
            <a:endParaRPr lang="ko-KR" altLang="en-US" sz="1050" b="1">
              <a:solidFill>
                <a:srgbClr val="7C8AA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3ACD5A2F-F4CB-6E97-36FC-59166385189E}"/>
              </a:ext>
            </a:extLst>
          </p:cNvPr>
          <p:cNvSpPr/>
          <p:nvPr/>
        </p:nvSpPr>
        <p:spPr>
          <a:xfrm>
            <a:off x="6400800" y="1473200"/>
            <a:ext cx="5105400" cy="2133600"/>
          </a:xfrm>
          <a:prstGeom prst="rect">
            <a:avLst/>
          </a:prstGeom>
          <a:solidFill>
            <a:srgbClr val="EEF1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9196AE62-C58B-003C-093B-4F9F8337F8BE}"/>
              </a:ext>
            </a:extLst>
          </p:cNvPr>
          <p:cNvSpPr/>
          <p:nvPr/>
        </p:nvSpPr>
        <p:spPr>
          <a:xfrm>
            <a:off x="6400800" y="1473200"/>
            <a:ext cx="76200" cy="2133600"/>
          </a:xfrm>
          <a:prstGeom prst="rect">
            <a:avLst/>
          </a:prstGeom>
          <a:solidFill>
            <a:srgbClr val="4F46E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id="{3AF855D4-E198-68FD-58AB-7DEF8532FDF9}"/>
              </a:ext>
            </a:extLst>
          </p:cNvPr>
          <p:cNvSpPr/>
          <p:nvPr/>
        </p:nvSpPr>
        <p:spPr>
          <a:xfrm>
            <a:off x="6680200" y="1752600"/>
            <a:ext cx="228600" cy="228600"/>
          </a:xfrm>
          <a:prstGeom prst="ellipse">
            <a:avLst/>
          </a:prstGeom>
          <a:solidFill>
            <a:srgbClr val="4F46E5"/>
          </a:solidFill>
          <a:ln w="1905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AC89F0E-280B-F3EE-EB38-3FD82C7C90D4}"/>
              </a:ext>
            </a:extLst>
          </p:cNvPr>
          <p:cNvSpPr txBox="1"/>
          <p:nvPr/>
        </p:nvSpPr>
        <p:spPr>
          <a:xfrm>
            <a:off x="7061200" y="1727200"/>
            <a:ext cx="1598515" cy="3231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500" b="1">
                <a:solidFill>
                  <a:srgbClr val="1E2A3A"/>
                </a:solidFill>
                <a:latin typeface="맑은 고딕" panose="020B0503020000020004" pitchFamily="50" charset="-127"/>
              </a:rPr>
              <a:t>프리미엄 스케일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2DBBC77-2882-E320-80E6-2A560D74DED5}"/>
              </a:ext>
            </a:extLst>
          </p:cNvPr>
          <p:cNvSpPr txBox="1"/>
          <p:nvPr/>
        </p:nvSpPr>
        <p:spPr>
          <a:xfrm>
            <a:off x="7061200" y="2032000"/>
            <a:ext cx="880369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 b="1">
                <a:solidFill>
                  <a:srgbClr val="4F46E5"/>
                </a:solidFill>
                <a:latin typeface="맑은 고딕" panose="020B0503020000020004" pitchFamily="50" charset="-127"/>
              </a:rPr>
              <a:t>고가 </a:t>
            </a:r>
            <a:r>
              <a:rPr lang="en-US" altLang="ko-KR" sz="1000" b="1">
                <a:solidFill>
                  <a:srgbClr val="4F46E5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1000" b="1">
                <a:solidFill>
                  <a:srgbClr val="4F46E5"/>
                </a:solidFill>
                <a:latin typeface="맑은 고딕" panose="020B0503020000020004" pitchFamily="50" charset="-127"/>
              </a:rPr>
              <a:t>대형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EFCE06A-8ABC-CAF2-7D8F-0ABD4CC21D20}"/>
              </a:ext>
            </a:extLst>
          </p:cNvPr>
          <p:cNvSpPr txBox="1"/>
          <p:nvPr/>
        </p:nvSpPr>
        <p:spPr>
          <a:xfrm>
            <a:off x="6680200" y="2438400"/>
            <a:ext cx="4546600" cy="43088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>
                <a:solidFill>
                  <a:srgbClr val="1E2A3A"/>
                </a:solidFill>
                <a:latin typeface="맑은 고딕" panose="020B0503020000020004" pitchFamily="50" charset="-127"/>
              </a:rPr>
              <a:t>규모와 가격을 모두 쥔 본진</a:t>
            </a:r>
            <a:r>
              <a:rPr lang="en-US" altLang="ko-KR" sz="1100">
                <a:solidFill>
                  <a:srgbClr val="1E2A3A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00">
                <a:solidFill>
                  <a:srgbClr val="1E2A3A"/>
                </a:solidFill>
                <a:latin typeface="맑은 고딕" panose="020B0503020000020004" pitchFamily="50" charset="-127"/>
              </a:rPr>
              <a:t>콘텐츠 투자 여력이 다시 구독자를 부른다</a:t>
            </a:r>
            <a:r>
              <a:rPr lang="en-US" altLang="ko-KR" sz="1100">
                <a:solidFill>
                  <a:srgbClr val="1E2A3A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1E2A3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8B3166B-33EB-54B2-7B0B-2C8067CC847C}"/>
              </a:ext>
            </a:extLst>
          </p:cNvPr>
          <p:cNvSpPr txBox="1"/>
          <p:nvPr/>
        </p:nvSpPr>
        <p:spPr>
          <a:xfrm>
            <a:off x="6680200" y="3175000"/>
            <a:ext cx="1688283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50" b="1">
                <a:solidFill>
                  <a:srgbClr val="7C8AA0"/>
                </a:solidFill>
                <a:latin typeface="맑은 고딕" panose="020B0503020000020004" pitchFamily="50" charset="-127"/>
              </a:rPr>
              <a:t>· Netflix  Disney+  Max</a:t>
            </a:r>
            <a:endParaRPr lang="ko-KR" altLang="en-US" sz="1050" b="1">
              <a:solidFill>
                <a:srgbClr val="7C8AA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88D2C92-EE58-6D74-2701-CD0305593562}"/>
              </a:ext>
            </a:extLst>
          </p:cNvPr>
          <p:cNvSpPr/>
          <p:nvPr/>
        </p:nvSpPr>
        <p:spPr>
          <a:xfrm>
            <a:off x="685800" y="3810000"/>
            <a:ext cx="5105400" cy="2133600"/>
          </a:xfrm>
          <a:prstGeom prst="rect">
            <a:avLst/>
          </a:prstGeom>
          <a:solidFill>
            <a:srgbClr val="FBF3E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80B94DD4-4697-4B6E-4764-E345A7B940CA}"/>
              </a:ext>
            </a:extLst>
          </p:cNvPr>
          <p:cNvSpPr/>
          <p:nvPr/>
        </p:nvSpPr>
        <p:spPr>
          <a:xfrm>
            <a:off x="685800" y="3810000"/>
            <a:ext cx="76200" cy="2133600"/>
          </a:xfrm>
          <a:prstGeom prst="rect">
            <a:avLst/>
          </a:prstGeom>
          <a:solidFill>
            <a:srgbClr val="D977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타원 24">
            <a:extLst>
              <a:ext uri="{FF2B5EF4-FFF2-40B4-BE49-F238E27FC236}">
                <a16:creationId xmlns:a16="http://schemas.microsoft.com/office/drawing/2014/main" id="{AEDDF57E-898A-F40E-613C-66FC39E1DD72}"/>
              </a:ext>
            </a:extLst>
          </p:cNvPr>
          <p:cNvSpPr/>
          <p:nvPr/>
        </p:nvSpPr>
        <p:spPr>
          <a:xfrm>
            <a:off x="965200" y="4089400"/>
            <a:ext cx="228600" cy="228600"/>
          </a:xfrm>
          <a:prstGeom prst="ellipse">
            <a:avLst/>
          </a:prstGeom>
          <a:solidFill>
            <a:srgbClr val="D97706"/>
          </a:solidFill>
          <a:ln w="1905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5A8624-C64D-5110-F900-CE597A1F9B18}"/>
              </a:ext>
            </a:extLst>
          </p:cNvPr>
          <p:cNvSpPr txBox="1"/>
          <p:nvPr/>
        </p:nvSpPr>
        <p:spPr>
          <a:xfrm>
            <a:off x="1346200" y="4064000"/>
            <a:ext cx="1523174" cy="3231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500" b="1">
                <a:solidFill>
                  <a:srgbClr val="1E2A3A"/>
                </a:solidFill>
                <a:latin typeface="맑은 고딕" panose="020B0503020000020004" pitchFamily="50" charset="-127"/>
              </a:rPr>
              <a:t>챌린저 </a:t>
            </a:r>
            <a:r>
              <a:rPr lang="en-US" altLang="ko-KR" sz="1500" b="1">
                <a:solidFill>
                  <a:srgbClr val="1E2A3A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500" b="1">
                <a:solidFill>
                  <a:srgbClr val="1E2A3A"/>
                </a:solidFill>
                <a:latin typeface="맑은 고딕" panose="020B0503020000020004" pitchFamily="50" charset="-127"/>
              </a:rPr>
              <a:t>가성비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811795-DE54-3E32-53FB-CE78022127D1}"/>
              </a:ext>
            </a:extLst>
          </p:cNvPr>
          <p:cNvSpPr txBox="1"/>
          <p:nvPr/>
        </p:nvSpPr>
        <p:spPr>
          <a:xfrm>
            <a:off x="1346200" y="4368800"/>
            <a:ext cx="880369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 b="1">
                <a:solidFill>
                  <a:srgbClr val="D97706"/>
                </a:solidFill>
                <a:latin typeface="맑은 고딕" panose="020B0503020000020004" pitchFamily="50" charset="-127"/>
              </a:rPr>
              <a:t>저가 </a:t>
            </a:r>
            <a:r>
              <a:rPr lang="en-US" altLang="ko-KR" sz="1000" b="1">
                <a:solidFill>
                  <a:srgbClr val="D97706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1000" b="1">
                <a:solidFill>
                  <a:srgbClr val="D97706"/>
                </a:solidFill>
                <a:latin typeface="맑은 고딕" panose="020B0503020000020004" pitchFamily="50" charset="-127"/>
              </a:rPr>
              <a:t>소형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CE620E9-9DFB-6018-956C-9A3E4FAD826D}"/>
              </a:ext>
            </a:extLst>
          </p:cNvPr>
          <p:cNvSpPr txBox="1"/>
          <p:nvPr/>
        </p:nvSpPr>
        <p:spPr>
          <a:xfrm>
            <a:off x="965200" y="4775200"/>
            <a:ext cx="45466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>
                <a:solidFill>
                  <a:srgbClr val="1E2A3A"/>
                </a:solidFill>
                <a:latin typeface="맑은 고딕" panose="020B0503020000020004" pitchFamily="50" charset="-127"/>
              </a:rPr>
              <a:t>가성비 도전자</a:t>
            </a:r>
            <a:r>
              <a:rPr lang="en-US" altLang="ko-KR" sz="1100">
                <a:solidFill>
                  <a:srgbClr val="1E2A3A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00">
                <a:solidFill>
                  <a:srgbClr val="1E2A3A"/>
                </a:solidFill>
                <a:latin typeface="맑은 고딕" panose="020B0503020000020004" pitchFamily="50" charset="-127"/>
              </a:rPr>
              <a:t>묶음</a:t>
            </a:r>
            <a:r>
              <a:rPr lang="en-US" altLang="ko-KR" sz="1100">
                <a:solidFill>
                  <a:srgbClr val="1E2A3A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1E2A3A"/>
                </a:solidFill>
                <a:latin typeface="맑은 고딕" panose="020B0503020000020004" pitchFamily="50" charset="-127"/>
              </a:rPr>
              <a:t>번들로 규모를 키워야 본진에 다가선다</a:t>
            </a:r>
            <a:r>
              <a:rPr lang="en-US" altLang="ko-KR" sz="1100">
                <a:solidFill>
                  <a:srgbClr val="1E2A3A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1E2A3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8496931-34F1-5269-3729-A0E810AE7712}"/>
              </a:ext>
            </a:extLst>
          </p:cNvPr>
          <p:cNvSpPr txBox="1"/>
          <p:nvPr/>
        </p:nvSpPr>
        <p:spPr>
          <a:xfrm>
            <a:off x="965200" y="5511800"/>
            <a:ext cx="1854995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50" b="1">
                <a:solidFill>
                  <a:srgbClr val="7C8AA0"/>
                </a:solidFill>
                <a:latin typeface="맑은 고딕" panose="020B0503020000020004" pitchFamily="50" charset="-127"/>
              </a:rPr>
              <a:t>· Paramount+  Apple TV+</a:t>
            </a:r>
            <a:endParaRPr lang="ko-KR" altLang="en-US" sz="1050" b="1">
              <a:solidFill>
                <a:srgbClr val="7C8AA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3A2CCB0C-3564-6F80-0058-D2D11ACB0AF5}"/>
              </a:ext>
            </a:extLst>
          </p:cNvPr>
          <p:cNvSpPr/>
          <p:nvPr/>
        </p:nvSpPr>
        <p:spPr>
          <a:xfrm>
            <a:off x="6400800" y="3810000"/>
            <a:ext cx="5105400" cy="2133600"/>
          </a:xfrm>
          <a:prstGeom prst="rect">
            <a:avLst/>
          </a:prstGeom>
          <a:solidFill>
            <a:srgbClr val="FDEEF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C766BB82-3209-D877-9B12-70AAF75E31B7}"/>
              </a:ext>
            </a:extLst>
          </p:cNvPr>
          <p:cNvSpPr/>
          <p:nvPr/>
        </p:nvSpPr>
        <p:spPr>
          <a:xfrm>
            <a:off x="6400800" y="3810000"/>
            <a:ext cx="76200" cy="2133600"/>
          </a:xfrm>
          <a:prstGeom prst="rect">
            <a:avLst/>
          </a:prstGeom>
          <a:solidFill>
            <a:srgbClr val="E11D4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타원 31">
            <a:extLst>
              <a:ext uri="{FF2B5EF4-FFF2-40B4-BE49-F238E27FC236}">
                <a16:creationId xmlns:a16="http://schemas.microsoft.com/office/drawing/2014/main" id="{61BDE462-6779-A52E-E3D2-B2BD81CABB39}"/>
              </a:ext>
            </a:extLst>
          </p:cNvPr>
          <p:cNvSpPr/>
          <p:nvPr/>
        </p:nvSpPr>
        <p:spPr>
          <a:xfrm>
            <a:off x="6680200" y="4089400"/>
            <a:ext cx="228600" cy="228600"/>
          </a:xfrm>
          <a:prstGeom prst="ellipse">
            <a:avLst/>
          </a:prstGeom>
          <a:solidFill>
            <a:srgbClr val="E11D48"/>
          </a:solidFill>
          <a:ln w="1905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2D598F2-C8E2-23D5-0CD8-2E858D00AC7B}"/>
              </a:ext>
            </a:extLst>
          </p:cNvPr>
          <p:cNvSpPr txBox="1"/>
          <p:nvPr/>
        </p:nvSpPr>
        <p:spPr>
          <a:xfrm>
            <a:off x="7061200" y="4064000"/>
            <a:ext cx="1406154" cy="3231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500" b="1">
                <a:solidFill>
                  <a:srgbClr val="1E2A3A"/>
                </a:solidFill>
                <a:latin typeface="맑은 고딕" panose="020B0503020000020004" pitchFamily="50" charset="-127"/>
              </a:rPr>
              <a:t>프리미엄 니치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884635D-D896-8D57-01E2-4D65C95767D5}"/>
              </a:ext>
            </a:extLst>
          </p:cNvPr>
          <p:cNvSpPr txBox="1"/>
          <p:nvPr/>
        </p:nvSpPr>
        <p:spPr>
          <a:xfrm>
            <a:off x="7061200" y="4368800"/>
            <a:ext cx="880369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 b="1">
                <a:solidFill>
                  <a:srgbClr val="E11D48"/>
                </a:solidFill>
                <a:latin typeface="맑은 고딕" panose="020B0503020000020004" pitchFamily="50" charset="-127"/>
              </a:rPr>
              <a:t>고가 </a:t>
            </a:r>
            <a:r>
              <a:rPr lang="en-US" altLang="ko-KR" sz="1000" b="1">
                <a:solidFill>
                  <a:srgbClr val="E11D48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1000" b="1">
                <a:solidFill>
                  <a:srgbClr val="E11D48"/>
                </a:solidFill>
                <a:latin typeface="맑은 고딕" panose="020B0503020000020004" pitchFamily="50" charset="-127"/>
              </a:rPr>
              <a:t>소형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C6D4B3C-2BDC-179D-E833-2688F625A478}"/>
              </a:ext>
            </a:extLst>
          </p:cNvPr>
          <p:cNvSpPr txBox="1"/>
          <p:nvPr/>
        </p:nvSpPr>
        <p:spPr>
          <a:xfrm>
            <a:off x="6680200" y="4775200"/>
            <a:ext cx="45466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>
                <a:solidFill>
                  <a:srgbClr val="1E2A3A"/>
                </a:solidFill>
                <a:latin typeface="맑은 고딕" panose="020B0503020000020004" pitchFamily="50" charset="-127"/>
              </a:rPr>
              <a:t>비싸지만 작다</a:t>
            </a:r>
            <a:r>
              <a:rPr lang="en-US" altLang="ko-KR" sz="1100">
                <a:solidFill>
                  <a:srgbClr val="1E2A3A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00">
                <a:solidFill>
                  <a:srgbClr val="1E2A3A"/>
                </a:solidFill>
                <a:latin typeface="맑은 고딕" panose="020B0503020000020004" pitchFamily="50" charset="-127"/>
              </a:rPr>
              <a:t>스포츠</a:t>
            </a:r>
            <a:r>
              <a:rPr lang="en-US" altLang="ko-KR" sz="1100">
                <a:solidFill>
                  <a:srgbClr val="1E2A3A"/>
                </a:solidFill>
                <a:latin typeface="맑은 고딕" panose="020B0503020000020004" pitchFamily="50" charset="-127"/>
              </a:rPr>
              <a:t>·NBC </a:t>
            </a:r>
            <a:r>
              <a:rPr lang="ko-KR" altLang="en-US" sz="1100">
                <a:solidFill>
                  <a:srgbClr val="1E2A3A"/>
                </a:solidFill>
                <a:latin typeface="맑은 고딕" panose="020B0503020000020004" pitchFamily="50" charset="-127"/>
              </a:rPr>
              <a:t>자산으로 버티며 번들로 가격을 방어</a:t>
            </a:r>
            <a:r>
              <a:rPr lang="en-US" altLang="ko-KR" sz="1100">
                <a:solidFill>
                  <a:srgbClr val="1E2A3A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1E2A3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EB7CA80-FEE6-5C91-31B7-1DB8A54DB290}"/>
              </a:ext>
            </a:extLst>
          </p:cNvPr>
          <p:cNvSpPr txBox="1"/>
          <p:nvPr/>
        </p:nvSpPr>
        <p:spPr>
          <a:xfrm>
            <a:off x="6680200" y="5511800"/>
            <a:ext cx="788999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50" b="1">
                <a:solidFill>
                  <a:srgbClr val="7C8AA0"/>
                </a:solidFill>
                <a:latin typeface="맑은 고딕" panose="020B0503020000020004" pitchFamily="50" charset="-127"/>
              </a:rPr>
              <a:t>· Peacock</a:t>
            </a:r>
            <a:endParaRPr lang="ko-KR" altLang="en-US" sz="1050" b="1">
              <a:solidFill>
                <a:srgbClr val="7C8AA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7" name="직사각형 36">
            <a:extLst>
              <a:ext uri="{FF2B5EF4-FFF2-40B4-BE49-F238E27FC236}">
                <a16:creationId xmlns:a16="http://schemas.microsoft.com/office/drawing/2014/main" id="{5FFE69C0-725F-B85C-0469-429FA90B06B6}"/>
              </a:ext>
            </a:extLst>
          </p:cNvPr>
          <p:cNvSpPr/>
          <p:nvPr/>
        </p:nvSpPr>
        <p:spPr>
          <a:xfrm>
            <a:off x="685800" y="6527800"/>
            <a:ext cx="10820400" cy="10160"/>
          </a:xfrm>
          <a:prstGeom prst="rect">
            <a:avLst/>
          </a:prstGeom>
          <a:solidFill>
            <a:srgbClr val="DCE3E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35BF94C-E67C-1B73-9506-8A835DE27A1D}"/>
              </a:ext>
            </a:extLst>
          </p:cNvPr>
          <p:cNvSpPr txBox="1"/>
          <p:nvPr/>
        </p:nvSpPr>
        <p:spPr>
          <a:xfrm>
            <a:off x="685800" y="6578600"/>
            <a:ext cx="1582484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7C8AA0"/>
                </a:solidFill>
                <a:latin typeface="맑은 고딕" panose="020B0503020000020004" pitchFamily="50" charset="-127"/>
              </a:rPr>
              <a:t>3 / 6 · </a:t>
            </a:r>
            <a:r>
              <a:rPr lang="ko-KR" altLang="en-US" sz="850">
                <a:solidFill>
                  <a:srgbClr val="7C8AA0"/>
                </a:solidFill>
                <a:latin typeface="맑은 고딕" panose="020B0503020000020004" pitchFamily="50" charset="-127"/>
              </a:rPr>
              <a:t>스트리밍 포지셔닝 맵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45C0ACC-26F1-7B31-3422-B1E1A02F0DB4}"/>
              </a:ext>
            </a:extLst>
          </p:cNvPr>
          <p:cNvSpPr txBox="1"/>
          <p:nvPr/>
        </p:nvSpPr>
        <p:spPr>
          <a:xfrm>
            <a:off x="11084290" y="6578600"/>
            <a:ext cx="421910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7C8AA0"/>
                </a:solidFill>
                <a:latin typeface="Consolas" panose="020B0609020204030204" pitchFamily="49" charset="0"/>
              </a:rPr>
              <a:t>2026</a:t>
            </a:r>
            <a:endParaRPr lang="ko-KR" altLang="en-US" sz="850">
              <a:solidFill>
                <a:srgbClr val="7C8AA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209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FA393796-0AF2-4724-96F1-E22143335946}"/>
              </a:ext>
            </a:extLst>
          </p:cNvPr>
          <p:cNvSpPr/>
          <p:nvPr/>
        </p:nvSpPr>
        <p:spPr>
          <a:xfrm>
            <a:off x="685800" y="330200"/>
            <a:ext cx="10820400" cy="10160"/>
          </a:xfrm>
          <a:prstGeom prst="rect">
            <a:avLst/>
          </a:prstGeom>
          <a:solidFill>
            <a:srgbClr val="DCE3E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942A1B-1046-0393-D541-C40F215F40AD}"/>
              </a:ext>
            </a:extLst>
          </p:cNvPr>
          <p:cNvSpPr txBox="1"/>
          <p:nvPr/>
        </p:nvSpPr>
        <p:spPr>
          <a:xfrm>
            <a:off x="685800" y="165100"/>
            <a:ext cx="1531188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00" b="1">
                <a:solidFill>
                  <a:srgbClr val="7C8AA0"/>
                </a:solidFill>
                <a:latin typeface="Consolas" panose="020B0609020204030204" pitchFamily="49" charset="0"/>
              </a:rPr>
              <a:t>STREAMING WARS · 2026</a:t>
            </a:r>
            <a:endParaRPr lang="ko-KR" altLang="en-US" sz="900" b="1">
              <a:solidFill>
                <a:srgbClr val="7C8AA0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198030-5B51-8594-924A-67573B969458}"/>
              </a:ext>
            </a:extLst>
          </p:cNvPr>
          <p:cNvSpPr txBox="1"/>
          <p:nvPr/>
        </p:nvSpPr>
        <p:spPr>
          <a:xfrm>
            <a:off x="10654685" y="165100"/>
            <a:ext cx="851515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00" b="1">
                <a:solidFill>
                  <a:srgbClr val="4F46E5"/>
                </a:solidFill>
                <a:latin typeface="Consolas" panose="020B0609020204030204" pitchFamily="49" charset="0"/>
              </a:rPr>
              <a:t>03 · </a:t>
            </a:r>
            <a:r>
              <a:rPr lang="ko-KR" altLang="en-US" sz="900" b="1">
                <a:solidFill>
                  <a:srgbClr val="4F46E5"/>
                </a:solidFill>
                <a:latin typeface="Consolas" panose="020B0609020204030204" pitchFamily="49" charset="0"/>
              </a:rPr>
              <a:t>데이터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AD6CCF9F-F817-979E-3895-742E96D893F1}"/>
              </a:ext>
            </a:extLst>
          </p:cNvPr>
          <p:cNvSpPr/>
          <p:nvPr/>
        </p:nvSpPr>
        <p:spPr>
          <a:xfrm>
            <a:off x="685800" y="558800"/>
            <a:ext cx="203200" cy="114300"/>
          </a:xfrm>
          <a:prstGeom prst="rect">
            <a:avLst/>
          </a:prstGeom>
          <a:solidFill>
            <a:srgbClr val="4F46E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DA027C-6564-7F5B-2143-D417761B2BD3}"/>
              </a:ext>
            </a:extLst>
          </p:cNvPr>
          <p:cNvSpPr txBox="1"/>
          <p:nvPr/>
        </p:nvSpPr>
        <p:spPr>
          <a:xfrm>
            <a:off x="990600" y="533400"/>
            <a:ext cx="1024639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 b="1">
                <a:solidFill>
                  <a:srgbClr val="4F46E5"/>
                </a:solidFill>
                <a:latin typeface="Consolas" panose="020B0609020204030204" pitchFamily="49" charset="0"/>
              </a:rPr>
              <a:t>데이터 테이블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550DB2-63BF-27CC-592B-2BD4F8376B23}"/>
              </a:ext>
            </a:extLst>
          </p:cNvPr>
          <p:cNvSpPr txBox="1"/>
          <p:nvPr/>
        </p:nvSpPr>
        <p:spPr>
          <a:xfrm>
            <a:off x="685800" y="736600"/>
            <a:ext cx="2640466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200" b="1">
                <a:solidFill>
                  <a:srgbClr val="1E2A3A"/>
                </a:solidFill>
                <a:latin typeface="맑은 고딕" panose="020B0503020000020004" pitchFamily="50" charset="-127"/>
              </a:rPr>
              <a:t>구독자 순위와 가격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4C5FC4FE-D6A6-67A9-51F0-5ACF90F82A5C}"/>
              </a:ext>
            </a:extLst>
          </p:cNvPr>
          <p:cNvSpPr/>
          <p:nvPr/>
        </p:nvSpPr>
        <p:spPr>
          <a:xfrm>
            <a:off x="685800" y="1270000"/>
            <a:ext cx="10820400" cy="17780"/>
          </a:xfrm>
          <a:prstGeom prst="rect">
            <a:avLst/>
          </a:prstGeom>
          <a:solidFill>
            <a:srgbClr val="1E2A3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9" name="표 8">
            <a:extLst>
              <a:ext uri="{FF2B5EF4-FFF2-40B4-BE49-F238E27FC236}">
                <a16:creationId xmlns:a16="http://schemas.microsoft.com/office/drawing/2014/main" id="{36E24AA7-4A7E-AA5F-F128-D72846A29D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583565"/>
              </p:ext>
            </p:extLst>
          </p:nvPr>
        </p:nvGraphicFramePr>
        <p:xfrm>
          <a:off x="685800" y="1625600"/>
          <a:ext cx="7112000" cy="363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8000">
                  <a:extLst>
                    <a:ext uri="{9D8B030D-6E8A-4147-A177-3AD203B41FA5}">
                      <a16:colId xmlns:a16="http://schemas.microsoft.com/office/drawing/2014/main" val="1521982643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49704893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1395173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56709472"/>
                    </a:ext>
                  </a:extLst>
                </a:gridCol>
              </a:tblGrid>
              <a:tr h="454025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50" b="1">
                          <a:solidFill>
                            <a:srgbClr val="FFFFFF"/>
                          </a:solidFill>
                          <a:latin typeface="맑은 고딕" panose="020B0503020000020004" pitchFamily="50" charset="-127"/>
                        </a:rPr>
                        <a:t>플랫폼</a:t>
                      </a:r>
                    </a:p>
                  </a:txBody>
                  <a:tcPr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>
                          <a:solidFill>
                            <a:srgbClr val="FFFFFF"/>
                          </a:solidFill>
                          <a:latin typeface="맑은 고딕" panose="020B0503020000020004" pitchFamily="50" charset="-127"/>
                        </a:rPr>
                        <a:t>구독자</a:t>
                      </a:r>
                      <a:r>
                        <a:rPr lang="en-US" altLang="ko-KR" sz="1050" b="1">
                          <a:solidFill>
                            <a:srgbClr val="FFFFFF"/>
                          </a:solidFill>
                          <a:latin typeface="맑은 고딕" panose="020B0503020000020004" pitchFamily="50" charset="-127"/>
                        </a:rPr>
                        <a:t>(M)</a:t>
                      </a:r>
                      <a:endParaRPr lang="ko-KR" altLang="en-US" sz="1050" b="1">
                        <a:solidFill>
                          <a:srgbClr val="FFFFFF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>
                          <a:solidFill>
                            <a:srgbClr val="FFFFFF"/>
                          </a:solidFill>
                          <a:latin typeface="맑은 고딕" panose="020B0503020000020004" pitchFamily="50" charset="-127"/>
                        </a:rPr>
                        <a:t>월요금</a:t>
                      </a:r>
                      <a:r>
                        <a:rPr lang="en-US" altLang="ko-KR" sz="1050" b="1">
                          <a:solidFill>
                            <a:srgbClr val="FFFFFF"/>
                          </a:solidFill>
                          <a:latin typeface="맑은 고딕" panose="020B0503020000020004" pitchFamily="50" charset="-127"/>
                        </a:rPr>
                        <a:t>($)</a:t>
                      </a:r>
                      <a:endParaRPr lang="ko-KR" altLang="en-US" sz="1050" b="1">
                        <a:solidFill>
                          <a:srgbClr val="FFFFFF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50" b="1">
                          <a:solidFill>
                            <a:srgbClr val="FFFFFF"/>
                          </a:solidFill>
                          <a:latin typeface="맑은 고딕" panose="020B0503020000020004" pitchFamily="50" charset="-127"/>
                        </a:rPr>
                        <a:t>사분면</a:t>
                      </a:r>
                    </a:p>
                  </a:txBody>
                  <a:tcPr>
                    <a:solidFill>
                      <a:srgbClr val="33415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938482"/>
                  </a:ext>
                </a:extLst>
              </a:tr>
              <a:tr h="454025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Netflix</a:t>
                      </a:r>
                      <a:endParaRPr lang="ko-KR" altLang="en-US" sz="1050" b="0">
                        <a:solidFill>
                          <a:srgbClr val="1E2A3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AEEF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325</a:t>
                      </a:r>
                      <a:endParaRPr lang="ko-KR" altLang="en-US" sz="1050" b="0">
                        <a:solidFill>
                          <a:srgbClr val="1E2A3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AEEF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19.99</a:t>
                      </a:r>
                      <a:endParaRPr lang="ko-KR" altLang="en-US" sz="1050" b="0">
                        <a:solidFill>
                          <a:srgbClr val="1E2A3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AEEF4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프리미엄 스케일</a:t>
                      </a:r>
                    </a:p>
                  </a:txBody>
                  <a:tcPr>
                    <a:solidFill>
                      <a:srgbClr val="EAEE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4903266"/>
                  </a:ext>
                </a:extLst>
              </a:tr>
              <a:tr h="454025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Prime Video</a:t>
                      </a:r>
                      <a:endParaRPr lang="ko-KR" altLang="en-US" sz="1050" b="0">
                        <a:solidFill>
                          <a:srgbClr val="1E2A3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~200</a:t>
                      </a:r>
                      <a:endParaRPr lang="ko-KR" altLang="en-US" sz="1050" b="0">
                        <a:solidFill>
                          <a:srgbClr val="1E2A3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8.99</a:t>
                      </a:r>
                      <a:endParaRPr lang="ko-KR" altLang="en-US" sz="1050" b="0">
                        <a:solidFill>
                          <a:srgbClr val="1E2A3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매스</a:t>
                      </a:r>
                      <a:r>
                        <a:rPr lang="en-US" altLang="ko-KR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·</a:t>
                      </a:r>
                      <a:r>
                        <a:rPr lang="ko-KR" altLang="en-US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번들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0905909"/>
                  </a:ext>
                </a:extLst>
              </a:tr>
              <a:tr h="454025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Disney+</a:t>
                      </a:r>
                      <a:endParaRPr lang="ko-KR" altLang="en-US" sz="1050" b="0">
                        <a:solidFill>
                          <a:srgbClr val="1E2A3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AEEF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131.6</a:t>
                      </a:r>
                      <a:endParaRPr lang="ko-KR" altLang="en-US" sz="1050" b="0">
                        <a:solidFill>
                          <a:srgbClr val="1E2A3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AEEF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16.99</a:t>
                      </a:r>
                      <a:endParaRPr lang="ko-KR" altLang="en-US" sz="1050" b="0">
                        <a:solidFill>
                          <a:srgbClr val="1E2A3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AEEF4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프리미엄 스케일</a:t>
                      </a:r>
                    </a:p>
                  </a:txBody>
                  <a:tcPr>
                    <a:solidFill>
                      <a:srgbClr val="EAEE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2391154"/>
                  </a:ext>
                </a:extLst>
              </a:tr>
              <a:tr h="454025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Max</a:t>
                      </a:r>
                      <a:endParaRPr lang="ko-KR" altLang="en-US" sz="1050" b="0">
                        <a:solidFill>
                          <a:srgbClr val="1E2A3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128</a:t>
                      </a:r>
                      <a:endParaRPr lang="ko-KR" altLang="en-US" sz="1050" b="0">
                        <a:solidFill>
                          <a:srgbClr val="1E2A3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16.99</a:t>
                      </a:r>
                      <a:endParaRPr lang="ko-KR" altLang="en-US" sz="1050" b="0">
                        <a:solidFill>
                          <a:srgbClr val="1E2A3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프리미엄 스케일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2541373"/>
                  </a:ext>
                </a:extLst>
              </a:tr>
              <a:tr h="454025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Paramount+</a:t>
                      </a:r>
                      <a:endParaRPr lang="ko-KR" altLang="en-US" sz="1050" b="0">
                        <a:solidFill>
                          <a:srgbClr val="1E2A3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AEEF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83.8</a:t>
                      </a:r>
                      <a:endParaRPr lang="ko-KR" altLang="en-US" sz="1050" b="0">
                        <a:solidFill>
                          <a:srgbClr val="1E2A3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AEEF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12.99</a:t>
                      </a:r>
                      <a:endParaRPr lang="ko-KR" altLang="en-US" sz="1050" b="0">
                        <a:solidFill>
                          <a:srgbClr val="1E2A3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AEEF4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챌린저</a:t>
                      </a:r>
                      <a:r>
                        <a:rPr lang="en-US" altLang="ko-KR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·</a:t>
                      </a:r>
                      <a:r>
                        <a:rPr lang="ko-KR" altLang="en-US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가성비</a:t>
                      </a:r>
                    </a:p>
                  </a:txBody>
                  <a:tcPr>
                    <a:solidFill>
                      <a:srgbClr val="EAEE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660203"/>
                  </a:ext>
                </a:extLst>
              </a:tr>
              <a:tr h="454025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Apple TV+</a:t>
                      </a:r>
                      <a:endParaRPr lang="ko-KR" altLang="en-US" sz="1050" b="0">
                        <a:solidFill>
                          <a:srgbClr val="1E2A3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~46</a:t>
                      </a:r>
                      <a:endParaRPr lang="ko-KR" altLang="en-US" sz="1050" b="0">
                        <a:solidFill>
                          <a:srgbClr val="1E2A3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12.99</a:t>
                      </a:r>
                      <a:endParaRPr lang="ko-KR" altLang="en-US" sz="1050" b="0">
                        <a:solidFill>
                          <a:srgbClr val="1E2A3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챌린저</a:t>
                      </a:r>
                      <a:r>
                        <a:rPr lang="en-US" altLang="ko-KR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·</a:t>
                      </a:r>
                      <a:r>
                        <a:rPr lang="ko-KR" altLang="en-US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가성비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3840676"/>
                  </a:ext>
                </a:extLst>
              </a:tr>
              <a:tr h="454025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Peacock</a:t>
                      </a:r>
                      <a:endParaRPr lang="ko-KR" altLang="en-US" sz="1050" b="0">
                        <a:solidFill>
                          <a:srgbClr val="1E2A3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AEEF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44</a:t>
                      </a:r>
                      <a:endParaRPr lang="ko-KR" altLang="en-US" sz="1050" b="0">
                        <a:solidFill>
                          <a:srgbClr val="1E2A3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AEEF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16.99</a:t>
                      </a:r>
                      <a:endParaRPr lang="ko-KR" altLang="en-US" sz="1050" b="0">
                        <a:solidFill>
                          <a:srgbClr val="1E2A3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AEEF4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50" b="0">
                          <a:solidFill>
                            <a:srgbClr val="1E2A3A"/>
                          </a:solidFill>
                          <a:latin typeface="맑은 고딕" panose="020B0503020000020004" pitchFamily="50" charset="-127"/>
                        </a:rPr>
                        <a:t>프리미엄 니치</a:t>
                      </a:r>
                    </a:p>
                  </a:txBody>
                  <a:tcPr>
                    <a:solidFill>
                      <a:srgbClr val="EAEE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504268"/>
                  </a:ext>
                </a:extLst>
              </a:tr>
            </a:tbl>
          </a:graphicData>
        </a:graphic>
      </p:graphicFrame>
      <p:sp>
        <p:nvSpPr>
          <p:cNvPr id="10" name="직사각형 9">
            <a:extLst>
              <a:ext uri="{FF2B5EF4-FFF2-40B4-BE49-F238E27FC236}">
                <a16:creationId xmlns:a16="http://schemas.microsoft.com/office/drawing/2014/main" id="{09ECDB7F-9EF2-8C41-113D-11BF59785591}"/>
              </a:ext>
            </a:extLst>
          </p:cNvPr>
          <p:cNvSpPr/>
          <p:nvPr/>
        </p:nvSpPr>
        <p:spPr>
          <a:xfrm>
            <a:off x="7975600" y="1625600"/>
            <a:ext cx="10160" cy="3683000"/>
          </a:xfrm>
          <a:prstGeom prst="rect">
            <a:avLst/>
          </a:prstGeom>
          <a:solidFill>
            <a:srgbClr val="DCE3E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01C9D39-C936-AB82-4737-7A4E92C6A897}"/>
              </a:ext>
            </a:extLst>
          </p:cNvPr>
          <p:cNvSpPr txBox="1"/>
          <p:nvPr/>
        </p:nvSpPr>
        <p:spPr>
          <a:xfrm>
            <a:off x="8229600" y="1625600"/>
            <a:ext cx="1008609" cy="27699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200" b="1">
                <a:solidFill>
                  <a:srgbClr val="E11D48"/>
                </a:solidFill>
                <a:latin typeface="맑은 고딕" panose="020B0503020000020004" pitchFamily="50" charset="-127"/>
              </a:rPr>
              <a:t>데이터 주의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0C4E4EB-054E-C711-56D3-32AC12F0609A}"/>
              </a:ext>
            </a:extLst>
          </p:cNvPr>
          <p:cNvSpPr txBox="1"/>
          <p:nvPr/>
        </p:nvSpPr>
        <p:spPr>
          <a:xfrm>
            <a:off x="8229600" y="1930400"/>
            <a:ext cx="3276600" cy="147732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1E2A3A"/>
                </a:solidFill>
                <a:latin typeface="맑은 고딕" panose="020B0503020000020004" pitchFamily="50" charset="-127"/>
              </a:rPr>
              <a:t>⚠ </a:t>
            </a:r>
            <a:r>
              <a:rPr lang="en-US" altLang="ko-KR" sz="1000">
                <a:solidFill>
                  <a:srgbClr val="1E2A3A"/>
                </a:solidFill>
                <a:latin typeface="맑은 고딕" panose="020B0503020000020004" pitchFamily="50" charset="-127"/>
              </a:rPr>
              <a:t>Prime Video·Apple TV+ </a:t>
            </a:r>
            <a:r>
              <a:rPr lang="ko-KR" altLang="en-US" sz="1000">
                <a:solidFill>
                  <a:srgbClr val="1E2A3A"/>
                </a:solidFill>
                <a:latin typeface="맑은 고딕" panose="020B0503020000020004" pitchFamily="50" charset="-127"/>
              </a:rPr>
              <a:t>구독자는 미공개 → </a:t>
            </a:r>
            <a:r>
              <a:rPr lang="en-US" altLang="ko-KR" sz="1000">
                <a:solidFill>
                  <a:srgbClr val="1E2A3A"/>
                </a:solidFill>
                <a:latin typeface="맑은 고딕" panose="020B0503020000020004" pitchFamily="50" charset="-127"/>
              </a:rPr>
              <a:t>3</a:t>
            </a:r>
            <a:r>
              <a:rPr lang="ko-KR" altLang="en-US" sz="1000">
                <a:solidFill>
                  <a:srgbClr val="1E2A3A"/>
                </a:solidFill>
                <a:latin typeface="맑은 고딕" panose="020B0503020000020004" pitchFamily="50" charset="-127"/>
              </a:rPr>
              <a:t>자 추정</a:t>
            </a:r>
            <a:r>
              <a:rPr lang="en-US" altLang="ko-KR" sz="1000">
                <a:solidFill>
                  <a:srgbClr val="1E2A3A"/>
                </a:solidFill>
                <a:latin typeface="맑은 고딕" panose="020B0503020000020004" pitchFamily="50" charset="-127"/>
              </a:rPr>
              <a:t>.</a:t>
            </a:r>
          </a:p>
          <a:p>
            <a:endParaRPr lang="en-US" altLang="ko-KR" sz="1000">
              <a:solidFill>
                <a:srgbClr val="1E2A3A"/>
              </a:solidFill>
              <a:latin typeface="맑은 고딕" panose="020B0503020000020004" pitchFamily="50" charset="-127"/>
            </a:endParaRPr>
          </a:p>
          <a:p>
            <a:r>
              <a:rPr lang="en-US" altLang="ko-KR" sz="1000">
                <a:solidFill>
                  <a:srgbClr val="1E2A3A"/>
                </a:solidFill>
                <a:latin typeface="맑은 고딕" panose="020B0503020000020004" pitchFamily="50" charset="-127"/>
              </a:rPr>
              <a:t>⚠ Disney+</a:t>
            </a:r>
            <a:r>
              <a:rPr lang="ko-KR" altLang="en-US" sz="1000">
                <a:solidFill>
                  <a:srgbClr val="1E2A3A"/>
                </a:solidFill>
                <a:latin typeface="맑은 고딕" panose="020B0503020000020004" pitchFamily="50" charset="-127"/>
              </a:rPr>
              <a:t>는 </a:t>
            </a:r>
            <a:r>
              <a:rPr lang="en-US" altLang="ko-KR" sz="1000">
                <a:solidFill>
                  <a:srgbClr val="1E2A3A"/>
                </a:solidFill>
                <a:latin typeface="맑은 고딕" panose="020B0503020000020004" pitchFamily="50" charset="-127"/>
              </a:rPr>
              <a:t>Hotstar </a:t>
            </a:r>
            <a:r>
              <a:rPr lang="ko-KR" altLang="en-US" sz="1000">
                <a:solidFill>
                  <a:srgbClr val="1E2A3A"/>
                </a:solidFill>
                <a:latin typeface="맑은 고딕" panose="020B0503020000020004" pitchFamily="50" charset="-127"/>
              </a:rPr>
              <a:t>분리 재편 후 기준</a:t>
            </a:r>
            <a:r>
              <a:rPr lang="en-US" altLang="ko-KR" sz="1000">
                <a:solidFill>
                  <a:srgbClr val="1E2A3A"/>
                </a:solidFill>
                <a:latin typeface="맑은 고딕" panose="020B0503020000020004" pitchFamily="50" charset="-127"/>
              </a:rPr>
              <a:t>.</a:t>
            </a:r>
          </a:p>
          <a:p>
            <a:endParaRPr lang="en-US" altLang="ko-KR" sz="1000">
              <a:solidFill>
                <a:srgbClr val="1E2A3A"/>
              </a:solidFill>
              <a:latin typeface="맑은 고딕" panose="020B0503020000020004" pitchFamily="50" charset="-127"/>
            </a:endParaRPr>
          </a:p>
          <a:p>
            <a:r>
              <a:rPr lang="en-US" altLang="ko-KR" sz="1000">
                <a:solidFill>
                  <a:srgbClr val="1E2A3A"/>
                </a:solidFill>
                <a:latin typeface="맑은 고딕" panose="020B0503020000020004" pitchFamily="50" charset="-127"/>
              </a:rPr>
              <a:t>⚠ </a:t>
            </a:r>
            <a:r>
              <a:rPr lang="ko-KR" altLang="en-US" sz="1000">
                <a:solidFill>
                  <a:srgbClr val="1E2A3A"/>
                </a:solidFill>
                <a:latin typeface="맑은 고딕" panose="020B0503020000020004" pitchFamily="50" charset="-127"/>
              </a:rPr>
              <a:t>요금은 미국 광고 없는 표준 요금제 </a:t>
            </a:r>
            <a:r>
              <a:rPr lang="en-US" altLang="ko-KR" sz="1000">
                <a:solidFill>
                  <a:srgbClr val="1E2A3A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00">
                <a:solidFill>
                  <a:srgbClr val="1E2A3A"/>
                </a:solidFill>
                <a:latin typeface="맑은 고딕" panose="020B0503020000020004" pitchFamily="50" charset="-127"/>
              </a:rPr>
              <a:t>지역</a:t>
            </a:r>
            <a:r>
              <a:rPr lang="en-US" altLang="ko-KR" sz="1000">
                <a:solidFill>
                  <a:srgbClr val="1E2A3A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1E2A3A"/>
                </a:solidFill>
                <a:latin typeface="맑은 고딕" panose="020B0503020000020004" pitchFamily="50" charset="-127"/>
              </a:rPr>
              <a:t>요금제</a:t>
            </a:r>
            <a:r>
              <a:rPr lang="en-US" altLang="ko-KR" sz="1000">
                <a:solidFill>
                  <a:srgbClr val="1E2A3A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1E2A3A"/>
                </a:solidFill>
                <a:latin typeface="맑은 고딕" panose="020B0503020000020004" pitchFamily="50" charset="-127"/>
              </a:rPr>
              <a:t>번들에 따라 상이</a:t>
            </a:r>
            <a:r>
              <a:rPr lang="en-US" altLang="ko-KR" sz="1000">
                <a:solidFill>
                  <a:srgbClr val="1E2A3A"/>
                </a:solidFill>
                <a:latin typeface="맑은 고딕" panose="020B0503020000020004" pitchFamily="50" charset="-127"/>
              </a:rPr>
              <a:t>.</a:t>
            </a:r>
          </a:p>
          <a:p>
            <a:endParaRPr lang="en-US" altLang="ko-KR" sz="1000">
              <a:solidFill>
                <a:srgbClr val="1E2A3A"/>
              </a:solidFill>
              <a:latin typeface="맑은 고딕" panose="020B0503020000020004" pitchFamily="50" charset="-127"/>
            </a:endParaRPr>
          </a:p>
          <a:p>
            <a:r>
              <a:rPr lang="en-US" altLang="ko-KR" sz="1000">
                <a:solidFill>
                  <a:srgbClr val="1E2A3A"/>
                </a:solidFill>
                <a:latin typeface="맑은 고딕" panose="020B0503020000020004" pitchFamily="50" charset="-127"/>
              </a:rPr>
              <a:t>⚠ </a:t>
            </a:r>
            <a:r>
              <a:rPr lang="ko-KR" altLang="en-US" sz="1000">
                <a:solidFill>
                  <a:srgbClr val="1E2A3A"/>
                </a:solidFill>
                <a:latin typeface="맑은 고딕" panose="020B0503020000020004" pitchFamily="50" charset="-127"/>
              </a:rPr>
              <a:t>구독자 시점 혼재</a:t>
            </a:r>
            <a:r>
              <a:rPr lang="en-US" altLang="ko-KR" sz="1000">
                <a:solidFill>
                  <a:srgbClr val="1E2A3A"/>
                </a:solidFill>
                <a:latin typeface="맑은 고딕" panose="020B0503020000020004" pitchFamily="50" charset="-127"/>
              </a:rPr>
              <a:t>(2025</a:t>
            </a:r>
            <a:r>
              <a:rPr lang="ko-KR" altLang="en-US" sz="1000">
                <a:solidFill>
                  <a:srgbClr val="1E2A3A"/>
                </a:solidFill>
                <a:latin typeface="맑은 고딕" panose="020B0503020000020004" pitchFamily="50" charset="-127"/>
              </a:rPr>
              <a:t>말</a:t>
            </a:r>
            <a:r>
              <a:rPr lang="en-US" altLang="ko-KR" sz="1000">
                <a:solidFill>
                  <a:srgbClr val="1E2A3A"/>
                </a:solidFill>
                <a:latin typeface="맑은 고딕" panose="020B0503020000020004" pitchFamily="50" charset="-127"/>
              </a:rPr>
              <a:t>~Q3 2026).</a:t>
            </a:r>
            <a:endParaRPr lang="ko-KR" altLang="en-US" sz="1000">
              <a:solidFill>
                <a:srgbClr val="1E2A3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AF1F080F-AF1C-DE91-7952-B468E330A463}"/>
              </a:ext>
            </a:extLst>
          </p:cNvPr>
          <p:cNvSpPr/>
          <p:nvPr/>
        </p:nvSpPr>
        <p:spPr>
          <a:xfrm>
            <a:off x="685800" y="6527800"/>
            <a:ext cx="10820400" cy="10160"/>
          </a:xfrm>
          <a:prstGeom prst="rect">
            <a:avLst/>
          </a:prstGeom>
          <a:solidFill>
            <a:srgbClr val="DCE3E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02B64E0-9C1A-86C2-E47F-6C8718F06ED4}"/>
              </a:ext>
            </a:extLst>
          </p:cNvPr>
          <p:cNvSpPr txBox="1"/>
          <p:nvPr/>
        </p:nvSpPr>
        <p:spPr>
          <a:xfrm>
            <a:off x="685800" y="6578600"/>
            <a:ext cx="1582484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7C8AA0"/>
                </a:solidFill>
                <a:latin typeface="맑은 고딕" panose="020B0503020000020004" pitchFamily="50" charset="-127"/>
              </a:rPr>
              <a:t>4 / 6 · </a:t>
            </a:r>
            <a:r>
              <a:rPr lang="ko-KR" altLang="en-US" sz="850">
                <a:solidFill>
                  <a:srgbClr val="7C8AA0"/>
                </a:solidFill>
                <a:latin typeface="맑은 고딕" panose="020B0503020000020004" pitchFamily="50" charset="-127"/>
              </a:rPr>
              <a:t>스트리밍 포지셔닝 맵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42E9157-9561-A875-61A7-4C515A94C69A}"/>
              </a:ext>
            </a:extLst>
          </p:cNvPr>
          <p:cNvSpPr txBox="1"/>
          <p:nvPr/>
        </p:nvSpPr>
        <p:spPr>
          <a:xfrm>
            <a:off x="11084290" y="6578600"/>
            <a:ext cx="421910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7C8AA0"/>
                </a:solidFill>
                <a:latin typeface="Consolas" panose="020B0609020204030204" pitchFamily="49" charset="0"/>
              </a:rPr>
              <a:t>2026</a:t>
            </a:r>
            <a:endParaRPr lang="ko-KR" altLang="en-US" sz="850">
              <a:solidFill>
                <a:srgbClr val="7C8AA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961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23B131C7-0995-D432-C508-54CBEFAED50A}"/>
              </a:ext>
            </a:extLst>
          </p:cNvPr>
          <p:cNvSpPr/>
          <p:nvPr/>
        </p:nvSpPr>
        <p:spPr>
          <a:xfrm>
            <a:off x="685800" y="330200"/>
            <a:ext cx="10820400" cy="10160"/>
          </a:xfrm>
          <a:prstGeom prst="rect">
            <a:avLst/>
          </a:prstGeom>
          <a:solidFill>
            <a:srgbClr val="DCE3E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B80561-3B7A-D73B-5587-F8BDDA0C5CA6}"/>
              </a:ext>
            </a:extLst>
          </p:cNvPr>
          <p:cNvSpPr txBox="1"/>
          <p:nvPr/>
        </p:nvSpPr>
        <p:spPr>
          <a:xfrm>
            <a:off x="685800" y="165100"/>
            <a:ext cx="1531188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00" b="1">
                <a:solidFill>
                  <a:srgbClr val="7C8AA0"/>
                </a:solidFill>
                <a:latin typeface="Consolas" panose="020B0609020204030204" pitchFamily="49" charset="0"/>
              </a:rPr>
              <a:t>STREAMING WARS · 2026</a:t>
            </a:r>
            <a:endParaRPr lang="ko-KR" altLang="en-US" sz="900" b="1">
              <a:solidFill>
                <a:srgbClr val="7C8AA0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C091CC-5031-2E2D-73B5-04DA600ABC54}"/>
              </a:ext>
            </a:extLst>
          </p:cNvPr>
          <p:cNvSpPr txBox="1"/>
          <p:nvPr/>
        </p:nvSpPr>
        <p:spPr>
          <a:xfrm>
            <a:off x="10539269" y="165100"/>
            <a:ext cx="966931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00" b="1">
                <a:solidFill>
                  <a:srgbClr val="4F46E5"/>
                </a:solidFill>
                <a:latin typeface="Consolas" panose="020B0609020204030204" pitchFamily="49" charset="0"/>
              </a:rPr>
              <a:t>04 · </a:t>
            </a:r>
            <a:r>
              <a:rPr lang="ko-KR" altLang="en-US" sz="900" b="1">
                <a:solidFill>
                  <a:srgbClr val="4F46E5"/>
                </a:solidFill>
                <a:latin typeface="Consolas" panose="020B0609020204030204" pitchFamily="49" charset="0"/>
              </a:rPr>
              <a:t>인사이트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21B2DD3-6DDB-358F-8321-3B4D6CE1B25B}"/>
              </a:ext>
            </a:extLst>
          </p:cNvPr>
          <p:cNvSpPr/>
          <p:nvPr/>
        </p:nvSpPr>
        <p:spPr>
          <a:xfrm>
            <a:off x="685800" y="558800"/>
            <a:ext cx="203200" cy="114300"/>
          </a:xfrm>
          <a:prstGeom prst="rect">
            <a:avLst/>
          </a:prstGeom>
          <a:solidFill>
            <a:srgbClr val="4F46E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81BADD-7DBB-0B88-06BC-388B6D9900AF}"/>
              </a:ext>
            </a:extLst>
          </p:cNvPr>
          <p:cNvSpPr txBox="1"/>
          <p:nvPr/>
        </p:nvSpPr>
        <p:spPr>
          <a:xfrm>
            <a:off x="990600" y="533400"/>
            <a:ext cx="697627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 b="1">
                <a:solidFill>
                  <a:srgbClr val="4F46E5"/>
                </a:solidFill>
                <a:latin typeface="Consolas" panose="020B0609020204030204" pitchFamily="49" charset="0"/>
              </a:rPr>
              <a:t>인사이트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80D08-D5C2-ED1A-E01F-A2DD3F4B1709}"/>
              </a:ext>
            </a:extLst>
          </p:cNvPr>
          <p:cNvSpPr txBox="1"/>
          <p:nvPr/>
        </p:nvSpPr>
        <p:spPr>
          <a:xfrm>
            <a:off x="685800" y="736600"/>
            <a:ext cx="1511952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200" b="1">
                <a:solidFill>
                  <a:srgbClr val="1E2A3A"/>
                </a:solidFill>
                <a:latin typeface="맑은 고딕" panose="020B0503020000020004" pitchFamily="50" charset="-127"/>
              </a:rPr>
              <a:t>세 줄 요약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90E44A4B-D49F-A3B0-3983-59A9DE98DAC0}"/>
              </a:ext>
            </a:extLst>
          </p:cNvPr>
          <p:cNvSpPr/>
          <p:nvPr/>
        </p:nvSpPr>
        <p:spPr>
          <a:xfrm>
            <a:off x="685800" y="1270000"/>
            <a:ext cx="10820400" cy="17780"/>
          </a:xfrm>
          <a:prstGeom prst="rect">
            <a:avLst/>
          </a:prstGeom>
          <a:solidFill>
            <a:srgbClr val="1E2A3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3F40934-71DF-7BBB-2B88-2CCC732215A4}"/>
              </a:ext>
            </a:extLst>
          </p:cNvPr>
          <p:cNvSpPr txBox="1"/>
          <p:nvPr/>
        </p:nvSpPr>
        <p:spPr>
          <a:xfrm>
            <a:off x="685800" y="1600200"/>
            <a:ext cx="508000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200" b="1">
                <a:solidFill>
                  <a:srgbClr val="4F46E5"/>
                </a:solidFill>
                <a:latin typeface="Consolas" panose="020B0609020204030204" pitchFamily="49" charset="0"/>
              </a:rPr>
              <a:t>01</a:t>
            </a:r>
            <a:endParaRPr lang="ko-KR" altLang="en-US" sz="2200" b="1">
              <a:solidFill>
                <a:srgbClr val="4F46E5"/>
              </a:solidFill>
              <a:latin typeface="Consolas" panose="020B06090202040302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4C5930D-1351-811D-9668-9A2B205E1B42}"/>
              </a:ext>
            </a:extLst>
          </p:cNvPr>
          <p:cNvSpPr txBox="1"/>
          <p:nvPr/>
        </p:nvSpPr>
        <p:spPr>
          <a:xfrm>
            <a:off x="1397000" y="1600200"/>
            <a:ext cx="1406154" cy="3231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500" b="1">
                <a:solidFill>
                  <a:srgbClr val="1E2A3A"/>
                </a:solidFill>
                <a:latin typeface="맑은 고딕" panose="020B0503020000020004" pitchFamily="50" charset="-127"/>
              </a:rPr>
              <a:t>넷플릭스 독주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21A5065-58A5-983D-0F70-77F8F590E441}"/>
              </a:ext>
            </a:extLst>
          </p:cNvPr>
          <p:cNvSpPr txBox="1"/>
          <p:nvPr/>
        </p:nvSpPr>
        <p:spPr>
          <a:xfrm>
            <a:off x="1397000" y="1930400"/>
            <a:ext cx="9652000" cy="26930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150">
                <a:solidFill>
                  <a:srgbClr val="46556B"/>
                </a:solidFill>
                <a:latin typeface="맑은 고딕" panose="020B0503020000020004" pitchFamily="50" charset="-127"/>
              </a:rPr>
              <a:t>325M</a:t>
            </a:r>
            <a:r>
              <a:rPr lang="ko-KR" altLang="en-US" sz="1150">
                <a:solidFill>
                  <a:srgbClr val="46556B"/>
                </a:solidFill>
                <a:latin typeface="맑은 고딕" panose="020B0503020000020004" pitchFamily="50" charset="-127"/>
              </a:rPr>
              <a:t>으로 </a:t>
            </a:r>
            <a:r>
              <a:rPr lang="en-US" altLang="ko-KR" sz="1150">
                <a:solidFill>
                  <a:srgbClr val="46556B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1150">
                <a:solidFill>
                  <a:srgbClr val="46556B"/>
                </a:solidFill>
                <a:latin typeface="맑은 고딕" panose="020B0503020000020004" pitchFamily="50" charset="-127"/>
              </a:rPr>
              <a:t>위 </a:t>
            </a:r>
            <a:r>
              <a:rPr lang="en-US" altLang="ko-KR" sz="1150">
                <a:solidFill>
                  <a:srgbClr val="46556B"/>
                </a:solidFill>
                <a:latin typeface="맑은 고딕" panose="020B0503020000020004" pitchFamily="50" charset="-127"/>
              </a:rPr>
              <a:t>Prime Video(~200M)</a:t>
            </a:r>
            <a:r>
              <a:rPr lang="ko-KR" altLang="en-US" sz="1150">
                <a:solidFill>
                  <a:srgbClr val="46556B"/>
                </a:solidFill>
                <a:latin typeface="맑은 고딕" panose="020B0503020000020004" pitchFamily="50" charset="-127"/>
              </a:rPr>
              <a:t>의 </a:t>
            </a:r>
            <a:r>
              <a:rPr lang="en-US" altLang="ko-KR" sz="1150">
                <a:solidFill>
                  <a:srgbClr val="46556B"/>
                </a:solidFill>
                <a:latin typeface="맑은 고딕" panose="020B0503020000020004" pitchFamily="50" charset="-127"/>
              </a:rPr>
              <a:t>1.6</a:t>
            </a:r>
            <a:r>
              <a:rPr lang="ko-KR" altLang="en-US" sz="1150">
                <a:solidFill>
                  <a:srgbClr val="46556B"/>
                </a:solidFill>
                <a:latin typeface="맑은 고딕" panose="020B0503020000020004" pitchFamily="50" charset="-127"/>
              </a:rPr>
              <a:t>배</a:t>
            </a:r>
            <a:r>
              <a:rPr lang="en-US" altLang="ko-KR" sz="1150">
                <a:solidFill>
                  <a:srgbClr val="46556B"/>
                </a:solidFill>
                <a:latin typeface="맑은 고딕" panose="020B0503020000020004" pitchFamily="50" charset="-127"/>
              </a:rPr>
              <a:t>, Disney+(131.6M)</a:t>
            </a:r>
            <a:r>
              <a:rPr lang="ko-KR" altLang="en-US" sz="1150">
                <a:solidFill>
                  <a:srgbClr val="46556B"/>
                </a:solidFill>
                <a:latin typeface="맑은 고딕" panose="020B0503020000020004" pitchFamily="50" charset="-127"/>
              </a:rPr>
              <a:t>의 </a:t>
            </a:r>
            <a:r>
              <a:rPr lang="en-US" altLang="ko-KR" sz="1150">
                <a:solidFill>
                  <a:srgbClr val="46556B"/>
                </a:solidFill>
                <a:latin typeface="맑은 고딕" panose="020B0503020000020004" pitchFamily="50" charset="-127"/>
              </a:rPr>
              <a:t>2.5</a:t>
            </a:r>
            <a:r>
              <a:rPr lang="ko-KR" altLang="en-US" sz="1150">
                <a:solidFill>
                  <a:srgbClr val="46556B"/>
                </a:solidFill>
                <a:latin typeface="맑은 고딕" panose="020B0503020000020004" pitchFamily="50" charset="-127"/>
              </a:rPr>
              <a:t>배</a:t>
            </a:r>
            <a:r>
              <a:rPr lang="en-US" altLang="ko-KR" sz="1150">
                <a:solidFill>
                  <a:srgbClr val="46556B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50">
                <a:solidFill>
                  <a:srgbClr val="46556B"/>
                </a:solidFill>
                <a:latin typeface="맑은 고딕" panose="020B0503020000020004" pitchFamily="50" charset="-127"/>
              </a:rPr>
              <a:t>규모의 경제가 콘텐츠 투자 여력으로 이어진다</a:t>
            </a:r>
            <a:r>
              <a:rPr lang="en-US" altLang="ko-KR" sz="1150">
                <a:solidFill>
                  <a:srgbClr val="4655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4655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243626A4-E8CE-EFE5-6FAE-8ACEEE242AF4}"/>
              </a:ext>
            </a:extLst>
          </p:cNvPr>
          <p:cNvSpPr/>
          <p:nvPr/>
        </p:nvSpPr>
        <p:spPr>
          <a:xfrm>
            <a:off x="1397000" y="2565400"/>
            <a:ext cx="10109200" cy="10160"/>
          </a:xfrm>
          <a:prstGeom prst="rect">
            <a:avLst/>
          </a:prstGeom>
          <a:solidFill>
            <a:srgbClr val="DCE3E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4EFC919-157C-F5FA-B395-4B35A291C78D}"/>
              </a:ext>
            </a:extLst>
          </p:cNvPr>
          <p:cNvSpPr txBox="1"/>
          <p:nvPr/>
        </p:nvSpPr>
        <p:spPr>
          <a:xfrm>
            <a:off x="685800" y="2819400"/>
            <a:ext cx="508000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200" b="1">
                <a:solidFill>
                  <a:srgbClr val="4F46E5"/>
                </a:solidFill>
                <a:latin typeface="Consolas" panose="020B0609020204030204" pitchFamily="49" charset="0"/>
              </a:rPr>
              <a:t>02</a:t>
            </a:r>
            <a:endParaRPr lang="ko-KR" altLang="en-US" sz="2200" b="1">
              <a:solidFill>
                <a:srgbClr val="4F46E5"/>
              </a:solidFill>
              <a:latin typeface="Consolas" panose="020B0609020204030204" pitchFamily="49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56F1C3E-AAFD-4DD1-4A64-6019E5DBD7D6}"/>
              </a:ext>
            </a:extLst>
          </p:cNvPr>
          <p:cNvSpPr txBox="1"/>
          <p:nvPr/>
        </p:nvSpPr>
        <p:spPr>
          <a:xfrm>
            <a:off x="1397000" y="2819400"/>
            <a:ext cx="2050561" cy="3231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500" b="1">
                <a:solidFill>
                  <a:srgbClr val="1E2A3A"/>
                </a:solidFill>
                <a:latin typeface="맑은 고딕" panose="020B0503020000020004" pitchFamily="50" charset="-127"/>
              </a:rPr>
              <a:t>번들이 가격을 지킨다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8CCC23F-62A7-75F3-DB79-344BDE937A68}"/>
              </a:ext>
            </a:extLst>
          </p:cNvPr>
          <p:cNvSpPr txBox="1"/>
          <p:nvPr/>
        </p:nvSpPr>
        <p:spPr>
          <a:xfrm>
            <a:off x="1397000" y="3149600"/>
            <a:ext cx="9652000" cy="26930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150">
                <a:solidFill>
                  <a:srgbClr val="46556B"/>
                </a:solidFill>
                <a:latin typeface="맑은 고딕" panose="020B0503020000020004" pitchFamily="50" charset="-127"/>
              </a:rPr>
              <a:t>Prime Video</a:t>
            </a:r>
            <a:r>
              <a:rPr lang="ko-KR" altLang="en-US" sz="1150">
                <a:solidFill>
                  <a:srgbClr val="46556B"/>
                </a:solidFill>
                <a:latin typeface="맑은 고딕" panose="020B0503020000020004" pitchFamily="50" charset="-127"/>
              </a:rPr>
              <a:t>는 저가</a:t>
            </a:r>
            <a:r>
              <a:rPr lang="en-US" altLang="ko-KR" sz="1150">
                <a:solidFill>
                  <a:srgbClr val="46556B"/>
                </a:solidFill>
                <a:latin typeface="맑은 고딕" panose="020B0503020000020004" pitchFamily="50" charset="-127"/>
              </a:rPr>
              <a:t>($8.99)·</a:t>
            </a:r>
            <a:r>
              <a:rPr lang="ko-KR" altLang="en-US" sz="1150">
                <a:solidFill>
                  <a:srgbClr val="46556B"/>
                </a:solidFill>
                <a:latin typeface="맑은 고딕" panose="020B0503020000020004" pitchFamily="50" charset="-127"/>
              </a:rPr>
              <a:t>대형</a:t>
            </a:r>
            <a:r>
              <a:rPr lang="en-US" altLang="ko-KR" sz="1150">
                <a:solidFill>
                  <a:srgbClr val="46556B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50">
                <a:solidFill>
                  <a:srgbClr val="46556B"/>
                </a:solidFill>
                <a:latin typeface="맑은 고딕" panose="020B0503020000020004" pitchFamily="50" charset="-127"/>
              </a:rPr>
              <a:t>아마존 번들</a:t>
            </a:r>
            <a:r>
              <a:rPr lang="en-US" altLang="ko-KR" sz="1150">
                <a:solidFill>
                  <a:srgbClr val="46556B"/>
                </a:solidFill>
                <a:latin typeface="맑은 고딕" panose="020B0503020000020004" pitchFamily="50" charset="-127"/>
              </a:rPr>
              <a:t>). Apple TV+·Peacock</a:t>
            </a:r>
            <a:r>
              <a:rPr lang="ko-KR" altLang="en-US" sz="1150">
                <a:solidFill>
                  <a:srgbClr val="46556B"/>
                </a:solidFill>
                <a:latin typeface="맑은 고딕" panose="020B0503020000020004" pitchFamily="50" charset="-127"/>
              </a:rPr>
              <a:t>은 </a:t>
            </a:r>
            <a:r>
              <a:rPr lang="en-US" altLang="ko-KR" sz="1150">
                <a:solidFill>
                  <a:srgbClr val="46556B"/>
                </a:solidFill>
                <a:latin typeface="맑은 고딕" panose="020B0503020000020004" pitchFamily="50" charset="-127"/>
              </a:rPr>
              <a:t>$2</a:t>
            </a:r>
            <a:r>
              <a:rPr lang="ko-KR" altLang="en-US" sz="1150">
                <a:solidFill>
                  <a:srgbClr val="46556B"/>
                </a:solidFill>
                <a:latin typeface="맑은 고딕" panose="020B0503020000020004" pitchFamily="50" charset="-127"/>
              </a:rPr>
              <a:t>짜리 묶음으로 가격을 방어한다</a:t>
            </a:r>
            <a:r>
              <a:rPr lang="en-US" altLang="ko-KR" sz="1150">
                <a:solidFill>
                  <a:srgbClr val="4655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4655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97FBC7B6-8CEB-45D7-8690-2EF9FFCE2A56}"/>
              </a:ext>
            </a:extLst>
          </p:cNvPr>
          <p:cNvSpPr/>
          <p:nvPr/>
        </p:nvSpPr>
        <p:spPr>
          <a:xfrm>
            <a:off x="1397000" y="3784600"/>
            <a:ext cx="10109200" cy="10160"/>
          </a:xfrm>
          <a:prstGeom prst="rect">
            <a:avLst/>
          </a:prstGeom>
          <a:solidFill>
            <a:srgbClr val="DCE3E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1BCFE31-E1F1-A409-6432-A83DE381C45F}"/>
              </a:ext>
            </a:extLst>
          </p:cNvPr>
          <p:cNvSpPr txBox="1"/>
          <p:nvPr/>
        </p:nvSpPr>
        <p:spPr>
          <a:xfrm>
            <a:off x="685800" y="4038600"/>
            <a:ext cx="508000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200" b="1">
                <a:solidFill>
                  <a:srgbClr val="4F46E5"/>
                </a:solidFill>
                <a:latin typeface="Consolas" panose="020B0609020204030204" pitchFamily="49" charset="0"/>
              </a:rPr>
              <a:t>03</a:t>
            </a:r>
            <a:endParaRPr lang="ko-KR" altLang="en-US" sz="2200" b="1">
              <a:solidFill>
                <a:srgbClr val="4F46E5"/>
              </a:solidFill>
              <a:latin typeface="Consolas" panose="020B0609020204030204" pitchFamily="49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EAEA1DC-C82C-615D-A2C7-C8F1394FA684}"/>
              </a:ext>
            </a:extLst>
          </p:cNvPr>
          <p:cNvSpPr txBox="1"/>
          <p:nvPr/>
        </p:nvSpPr>
        <p:spPr>
          <a:xfrm>
            <a:off x="1397000" y="4038600"/>
            <a:ext cx="1473480" cy="3231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500" b="1">
                <a:solidFill>
                  <a:srgbClr val="1E2A3A"/>
                </a:solidFill>
                <a:latin typeface="맑은 고딕" panose="020B0503020000020004" pitchFamily="50" charset="-127"/>
              </a:rPr>
              <a:t>요금은 수렴 중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938095E-A53B-0620-4FB0-071BA764B1A8}"/>
              </a:ext>
            </a:extLst>
          </p:cNvPr>
          <p:cNvSpPr txBox="1"/>
          <p:nvPr/>
        </p:nvSpPr>
        <p:spPr>
          <a:xfrm>
            <a:off x="1397000" y="4368800"/>
            <a:ext cx="9652000" cy="26930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50">
                <a:solidFill>
                  <a:srgbClr val="46556B"/>
                </a:solidFill>
                <a:latin typeface="맑은 고딕" panose="020B0503020000020004" pitchFamily="50" charset="-127"/>
              </a:rPr>
              <a:t>광고 없는 표준 요금이 </a:t>
            </a:r>
            <a:r>
              <a:rPr lang="en-US" altLang="ko-KR" sz="1150">
                <a:solidFill>
                  <a:srgbClr val="46556B"/>
                </a:solidFill>
                <a:latin typeface="맑은 고딕" panose="020B0503020000020004" pitchFamily="50" charset="-127"/>
              </a:rPr>
              <a:t>$17~20</a:t>
            </a:r>
            <a:r>
              <a:rPr lang="ko-KR" altLang="en-US" sz="1150">
                <a:solidFill>
                  <a:srgbClr val="46556B"/>
                </a:solidFill>
                <a:latin typeface="맑은 고딕" panose="020B0503020000020004" pitchFamily="50" charset="-127"/>
              </a:rPr>
              <a:t>에 몰린다</a:t>
            </a:r>
            <a:r>
              <a:rPr lang="en-US" altLang="ko-KR" sz="1150">
                <a:solidFill>
                  <a:srgbClr val="46556B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50">
                <a:solidFill>
                  <a:srgbClr val="46556B"/>
                </a:solidFill>
                <a:latin typeface="맑은 고딕" panose="020B0503020000020004" pitchFamily="50" charset="-127"/>
              </a:rPr>
              <a:t>넷플 </a:t>
            </a:r>
            <a:r>
              <a:rPr lang="en-US" altLang="ko-KR" sz="1150">
                <a:solidFill>
                  <a:srgbClr val="46556B"/>
                </a:solidFill>
                <a:latin typeface="맑은 고딕" panose="020B0503020000020004" pitchFamily="50" charset="-127"/>
              </a:rPr>
              <a:t>$19.99 · </a:t>
            </a:r>
            <a:r>
              <a:rPr lang="ko-KR" altLang="en-US" sz="1150">
                <a:solidFill>
                  <a:srgbClr val="46556B"/>
                </a:solidFill>
                <a:latin typeface="맑은 고딕" panose="020B0503020000020004" pitchFamily="50" charset="-127"/>
              </a:rPr>
              <a:t>디즈니</a:t>
            </a:r>
            <a:r>
              <a:rPr lang="en-US" altLang="ko-KR" sz="1150">
                <a:solidFill>
                  <a:srgbClr val="4655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>
                <a:solidFill>
                  <a:srgbClr val="46556B"/>
                </a:solidFill>
                <a:latin typeface="맑은 고딕" panose="020B0503020000020004" pitchFamily="50" charset="-127"/>
              </a:rPr>
              <a:t>맥스</a:t>
            </a:r>
            <a:r>
              <a:rPr lang="en-US" altLang="ko-KR" sz="1150">
                <a:solidFill>
                  <a:srgbClr val="46556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>
                <a:solidFill>
                  <a:srgbClr val="46556B"/>
                </a:solidFill>
                <a:latin typeface="맑은 고딕" panose="020B0503020000020004" pitchFamily="50" charset="-127"/>
              </a:rPr>
              <a:t>피콕 </a:t>
            </a:r>
            <a:r>
              <a:rPr lang="en-US" altLang="ko-KR" sz="1150">
                <a:solidFill>
                  <a:srgbClr val="46556B"/>
                </a:solidFill>
                <a:latin typeface="맑은 고딕" panose="020B0503020000020004" pitchFamily="50" charset="-127"/>
              </a:rPr>
              <a:t>$16.99). </a:t>
            </a:r>
            <a:r>
              <a:rPr lang="ko-KR" altLang="en-US" sz="1150">
                <a:solidFill>
                  <a:srgbClr val="46556B"/>
                </a:solidFill>
                <a:latin typeface="맑은 고딕" panose="020B0503020000020004" pitchFamily="50" charset="-127"/>
              </a:rPr>
              <a:t>차별화 축은 가격이 아니라 콘텐츠다</a:t>
            </a:r>
            <a:r>
              <a:rPr lang="en-US" altLang="ko-KR" sz="1150">
                <a:solidFill>
                  <a:srgbClr val="46556B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4655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2BEB69CD-625C-11C5-D854-5E6C55243D7E}"/>
              </a:ext>
            </a:extLst>
          </p:cNvPr>
          <p:cNvSpPr/>
          <p:nvPr/>
        </p:nvSpPr>
        <p:spPr>
          <a:xfrm>
            <a:off x="685800" y="5334000"/>
            <a:ext cx="10820400" cy="812800"/>
          </a:xfrm>
          <a:prstGeom prst="rect">
            <a:avLst/>
          </a:prstGeom>
          <a:solidFill>
            <a:srgbClr val="EEF1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461362D9-112A-F2BC-26C8-BF8DEA61B018}"/>
              </a:ext>
            </a:extLst>
          </p:cNvPr>
          <p:cNvSpPr/>
          <p:nvPr/>
        </p:nvSpPr>
        <p:spPr>
          <a:xfrm>
            <a:off x="685800" y="5334000"/>
            <a:ext cx="76200" cy="812800"/>
          </a:xfrm>
          <a:prstGeom prst="rect">
            <a:avLst/>
          </a:prstGeom>
          <a:solidFill>
            <a:srgbClr val="4F46E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FAD9F32-B493-1435-F993-25DD44809A01}"/>
              </a:ext>
            </a:extLst>
          </p:cNvPr>
          <p:cNvSpPr txBox="1"/>
          <p:nvPr/>
        </p:nvSpPr>
        <p:spPr>
          <a:xfrm>
            <a:off x="990600" y="5486400"/>
            <a:ext cx="1225015" cy="61555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400" b="1">
                <a:solidFill>
                  <a:srgbClr val="4F46E5"/>
                </a:solidFill>
                <a:latin typeface="Arial Black" panose="020B0A04020102020204" pitchFamily="34" charset="0"/>
              </a:rPr>
              <a:t>2.5×</a:t>
            </a:r>
            <a:endParaRPr lang="ko-KR" altLang="en-US" sz="3400" b="1">
              <a:solidFill>
                <a:srgbClr val="4F46E5"/>
              </a:solidFill>
              <a:latin typeface="Arial Black" panose="020B0A040201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CD06622-4029-D636-35A4-6FEEB141B534}"/>
              </a:ext>
            </a:extLst>
          </p:cNvPr>
          <p:cNvSpPr txBox="1"/>
          <p:nvPr/>
        </p:nvSpPr>
        <p:spPr>
          <a:xfrm>
            <a:off x="3352800" y="5588000"/>
            <a:ext cx="7620000" cy="26930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50">
                <a:solidFill>
                  <a:srgbClr val="1E2A3A"/>
                </a:solidFill>
                <a:latin typeface="맑은 고딕" panose="020B0503020000020004" pitchFamily="50" charset="-127"/>
              </a:rPr>
              <a:t>넷플릭스</a:t>
            </a:r>
            <a:r>
              <a:rPr lang="en-US" altLang="ko-KR" sz="1150">
                <a:solidFill>
                  <a:srgbClr val="1E2A3A"/>
                </a:solidFill>
                <a:latin typeface="맑은 고딕" panose="020B0503020000020004" pitchFamily="50" charset="-127"/>
              </a:rPr>
              <a:t>(325M)</a:t>
            </a:r>
            <a:r>
              <a:rPr lang="ko-KR" altLang="en-US" sz="1150">
                <a:solidFill>
                  <a:srgbClr val="1E2A3A"/>
                </a:solidFill>
                <a:latin typeface="맑은 고딕" panose="020B0503020000020004" pitchFamily="50" charset="-127"/>
              </a:rPr>
              <a:t>는 디즈니</a:t>
            </a:r>
            <a:r>
              <a:rPr lang="en-US" altLang="ko-KR" sz="1150">
                <a:solidFill>
                  <a:srgbClr val="1E2A3A"/>
                </a:solidFill>
                <a:latin typeface="맑은 고딕" panose="020B0503020000020004" pitchFamily="50" charset="-127"/>
              </a:rPr>
              <a:t>+(131.6M)</a:t>
            </a:r>
            <a:r>
              <a:rPr lang="ko-KR" altLang="en-US" sz="1150">
                <a:solidFill>
                  <a:srgbClr val="1E2A3A"/>
                </a:solidFill>
                <a:latin typeface="맑은 고딕" panose="020B0503020000020004" pitchFamily="50" charset="-127"/>
              </a:rPr>
              <a:t>의 </a:t>
            </a:r>
            <a:r>
              <a:rPr lang="en-US" altLang="ko-KR" sz="1150">
                <a:solidFill>
                  <a:srgbClr val="1E2A3A"/>
                </a:solidFill>
                <a:latin typeface="맑은 고딕" panose="020B0503020000020004" pitchFamily="50" charset="-127"/>
              </a:rPr>
              <a:t>2.5</a:t>
            </a:r>
            <a:r>
              <a:rPr lang="ko-KR" altLang="en-US" sz="1150">
                <a:solidFill>
                  <a:srgbClr val="1E2A3A"/>
                </a:solidFill>
                <a:latin typeface="맑은 고딕" panose="020B0503020000020004" pitchFamily="50" charset="-127"/>
              </a:rPr>
              <a:t>배 </a:t>
            </a:r>
            <a:r>
              <a:rPr lang="en-US" altLang="ko-KR" sz="1150">
                <a:solidFill>
                  <a:srgbClr val="1E2A3A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50">
                <a:solidFill>
                  <a:srgbClr val="1E2A3A"/>
                </a:solidFill>
                <a:latin typeface="맑은 고딕" panose="020B0503020000020004" pitchFamily="50" charset="-127"/>
              </a:rPr>
              <a:t>규모가 콘텐츠 투자를 부르고</a:t>
            </a:r>
            <a:r>
              <a:rPr lang="en-US" altLang="ko-KR" sz="1150">
                <a:solidFill>
                  <a:srgbClr val="1E2A3A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50">
                <a:solidFill>
                  <a:srgbClr val="1E2A3A"/>
                </a:solidFill>
                <a:latin typeface="맑은 고딕" panose="020B0503020000020004" pitchFamily="50" charset="-127"/>
              </a:rPr>
              <a:t>투자가 다시 규모를 부른다</a:t>
            </a:r>
            <a:r>
              <a:rPr lang="en-US" altLang="ko-KR" sz="1150">
                <a:solidFill>
                  <a:srgbClr val="1E2A3A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1E2A3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88BD1A4C-F4DF-F832-9E4B-525B71ADB20B}"/>
              </a:ext>
            </a:extLst>
          </p:cNvPr>
          <p:cNvSpPr/>
          <p:nvPr/>
        </p:nvSpPr>
        <p:spPr>
          <a:xfrm>
            <a:off x="685800" y="6527800"/>
            <a:ext cx="10820400" cy="10160"/>
          </a:xfrm>
          <a:prstGeom prst="rect">
            <a:avLst/>
          </a:prstGeom>
          <a:solidFill>
            <a:srgbClr val="DCE3E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E07C960-D322-0D54-DC53-46F105381EEB}"/>
              </a:ext>
            </a:extLst>
          </p:cNvPr>
          <p:cNvSpPr txBox="1"/>
          <p:nvPr/>
        </p:nvSpPr>
        <p:spPr>
          <a:xfrm>
            <a:off x="685800" y="6578600"/>
            <a:ext cx="1582484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7C8AA0"/>
                </a:solidFill>
                <a:latin typeface="맑은 고딕" panose="020B0503020000020004" pitchFamily="50" charset="-127"/>
              </a:rPr>
              <a:t>5 / 6 · </a:t>
            </a:r>
            <a:r>
              <a:rPr lang="ko-KR" altLang="en-US" sz="850">
                <a:solidFill>
                  <a:srgbClr val="7C8AA0"/>
                </a:solidFill>
                <a:latin typeface="맑은 고딕" panose="020B0503020000020004" pitchFamily="50" charset="-127"/>
              </a:rPr>
              <a:t>스트리밍 포지셔닝 맵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B2F5638-B07D-5CDB-C481-7B90C4D890B9}"/>
              </a:ext>
            </a:extLst>
          </p:cNvPr>
          <p:cNvSpPr txBox="1"/>
          <p:nvPr/>
        </p:nvSpPr>
        <p:spPr>
          <a:xfrm>
            <a:off x="11084290" y="6578600"/>
            <a:ext cx="421910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7C8AA0"/>
                </a:solidFill>
                <a:latin typeface="Consolas" panose="020B0609020204030204" pitchFamily="49" charset="0"/>
              </a:rPr>
              <a:t>2026</a:t>
            </a:r>
            <a:endParaRPr lang="ko-KR" altLang="en-US" sz="850">
              <a:solidFill>
                <a:srgbClr val="7C8AA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74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20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22C1B1A1-DF0E-7B91-32DB-9425F96ECDE3}"/>
              </a:ext>
            </a:extLst>
          </p:cNvPr>
          <p:cNvSpPr/>
          <p:nvPr/>
        </p:nvSpPr>
        <p:spPr>
          <a:xfrm>
            <a:off x="685800" y="381000"/>
            <a:ext cx="10820400" cy="10160"/>
          </a:xfrm>
          <a:prstGeom prst="rect">
            <a:avLst/>
          </a:prstGeom>
          <a:solidFill>
            <a:srgbClr val="33404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38DD8289-64DD-868A-609B-8CCA51710924}"/>
              </a:ext>
            </a:extLst>
          </p:cNvPr>
          <p:cNvSpPr/>
          <p:nvPr/>
        </p:nvSpPr>
        <p:spPr>
          <a:xfrm>
            <a:off x="685800" y="584200"/>
            <a:ext cx="203200" cy="114300"/>
          </a:xfrm>
          <a:prstGeom prst="rect">
            <a:avLst/>
          </a:prstGeom>
          <a:solidFill>
            <a:srgbClr val="8FA0F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216566-B3D0-A272-4F2A-AEA129264F3D}"/>
              </a:ext>
            </a:extLst>
          </p:cNvPr>
          <p:cNvSpPr txBox="1"/>
          <p:nvPr/>
        </p:nvSpPr>
        <p:spPr>
          <a:xfrm>
            <a:off x="990600" y="558800"/>
            <a:ext cx="1544012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8FA0F5"/>
                </a:solidFill>
                <a:latin typeface="Consolas" panose="020B0609020204030204" pitchFamily="49" charset="0"/>
              </a:rPr>
              <a:t>CLOSING · </a:t>
            </a:r>
            <a:r>
              <a:rPr lang="ko-KR" altLang="en-US" sz="1000" b="1">
                <a:solidFill>
                  <a:srgbClr val="8FA0F5"/>
                </a:solidFill>
                <a:latin typeface="Consolas" panose="020B0609020204030204" pitchFamily="49" charset="0"/>
              </a:rPr>
              <a:t>한 줄 결론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17407E-3A9D-8505-B03B-85F513A2ED8B}"/>
              </a:ext>
            </a:extLst>
          </p:cNvPr>
          <p:cNvSpPr txBox="1"/>
          <p:nvPr/>
        </p:nvSpPr>
        <p:spPr>
          <a:xfrm>
            <a:off x="685800" y="1752600"/>
            <a:ext cx="10820400" cy="101566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3000" b="1">
                <a:solidFill>
                  <a:srgbClr val="F4F6F9"/>
                </a:solidFill>
                <a:latin typeface="맑은 고딕" panose="020B0503020000020004" pitchFamily="50" charset="-127"/>
              </a:rPr>
              <a:t>스케일은 넷플릭스가</a:t>
            </a:r>
            <a:r>
              <a:rPr lang="en-US" altLang="ko-KR" sz="3000" b="1">
                <a:solidFill>
                  <a:srgbClr val="F4F6F9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3000" b="1">
                <a:solidFill>
                  <a:srgbClr val="F4F6F9"/>
                </a:solidFill>
                <a:latin typeface="맑은 고딕" panose="020B0503020000020004" pitchFamily="50" charset="-127"/>
              </a:rPr>
              <a:t>가성비는 번들이</a:t>
            </a:r>
            <a:r>
              <a:rPr lang="en-US" altLang="ko-KR" sz="3000" b="1">
                <a:solidFill>
                  <a:srgbClr val="F4F6F9"/>
                </a:solidFill>
                <a:latin typeface="맑은 고딕" panose="020B0503020000020004" pitchFamily="50" charset="-127"/>
              </a:rPr>
              <a:t>.</a:t>
            </a:r>
          </a:p>
          <a:p>
            <a:r>
              <a:rPr lang="en-US" altLang="ko-KR" sz="3000" b="1">
                <a:solidFill>
                  <a:srgbClr val="F4F6F9"/>
                </a:solidFill>
                <a:latin typeface="맑은 고딕" panose="020B0503020000020004" pitchFamily="50" charset="-127"/>
              </a:rPr>
              <a:t>2026 </a:t>
            </a:r>
            <a:r>
              <a:rPr lang="ko-KR" altLang="en-US" sz="3000" b="1">
                <a:solidFill>
                  <a:srgbClr val="F4F6F9"/>
                </a:solidFill>
                <a:latin typeface="맑은 고딕" panose="020B0503020000020004" pitchFamily="50" charset="-127"/>
              </a:rPr>
              <a:t>스트리밍은 </a:t>
            </a:r>
            <a:r>
              <a:rPr lang="en-US" altLang="ko-KR" sz="3000" b="1">
                <a:solidFill>
                  <a:srgbClr val="F4F6F9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3000" b="1">
                <a:solidFill>
                  <a:srgbClr val="F4F6F9"/>
                </a:solidFill>
                <a:latin typeface="맑은 고딕" panose="020B0503020000020004" pitchFamily="50" charset="-127"/>
              </a:rPr>
              <a:t>규모</a:t>
            </a:r>
            <a:r>
              <a:rPr lang="en-US" altLang="ko-KR" sz="3000" b="1">
                <a:solidFill>
                  <a:srgbClr val="F4F6F9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3000" b="1">
                <a:solidFill>
                  <a:srgbClr val="F4F6F9"/>
                </a:solidFill>
                <a:latin typeface="맑은 고딕" panose="020B0503020000020004" pitchFamily="50" charset="-127"/>
              </a:rPr>
              <a:t>와 </a:t>
            </a:r>
            <a:r>
              <a:rPr lang="en-US" altLang="ko-KR" sz="3000" b="1">
                <a:solidFill>
                  <a:srgbClr val="F4F6F9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3000" b="1">
                <a:solidFill>
                  <a:srgbClr val="F4F6F9"/>
                </a:solidFill>
                <a:latin typeface="맑은 고딕" panose="020B0503020000020004" pitchFamily="50" charset="-127"/>
              </a:rPr>
              <a:t>묶음</a:t>
            </a:r>
            <a:r>
              <a:rPr lang="en-US" altLang="ko-KR" sz="3000" b="1">
                <a:solidFill>
                  <a:srgbClr val="F4F6F9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3000" b="1">
                <a:solidFill>
                  <a:srgbClr val="F4F6F9"/>
                </a:solidFill>
                <a:latin typeface="맑은 고딕" panose="020B0503020000020004" pitchFamily="50" charset="-127"/>
              </a:rPr>
              <a:t>의 싸움이 됐다</a:t>
            </a:r>
            <a:r>
              <a:rPr lang="en-US" altLang="ko-KR" sz="3000" b="1">
                <a:solidFill>
                  <a:srgbClr val="F4F6F9"/>
                </a:solidFill>
                <a:latin typeface="맑은 고딕" panose="020B0503020000020004" pitchFamily="50" charset="-127"/>
              </a:rPr>
              <a:t>.</a:t>
            </a:r>
            <a:endParaRPr lang="ko-KR" altLang="en-US" sz="3000" b="1">
              <a:solidFill>
                <a:srgbClr val="F4F6F9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C44DAAA1-B607-E660-8CE9-531BBEC0FC20}"/>
              </a:ext>
            </a:extLst>
          </p:cNvPr>
          <p:cNvSpPr/>
          <p:nvPr/>
        </p:nvSpPr>
        <p:spPr>
          <a:xfrm>
            <a:off x="685800" y="3810000"/>
            <a:ext cx="1143000" cy="50800"/>
          </a:xfrm>
          <a:prstGeom prst="rect">
            <a:avLst/>
          </a:prstGeom>
          <a:solidFill>
            <a:srgbClr val="4F46E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A85ADA-F1EC-48AC-08A8-03207B0F315F}"/>
              </a:ext>
            </a:extLst>
          </p:cNvPr>
          <p:cNvSpPr txBox="1"/>
          <p:nvPr/>
        </p:nvSpPr>
        <p:spPr>
          <a:xfrm>
            <a:off x="685800" y="4038600"/>
            <a:ext cx="10820400" cy="29238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300">
                <a:solidFill>
                  <a:srgbClr val="C7D0DE"/>
                </a:solidFill>
                <a:latin typeface="맑은 고딕" panose="020B0503020000020004" pitchFamily="50" charset="-127"/>
              </a:rPr>
              <a:t>가격은 한곳으로 수렴하고</a:t>
            </a:r>
            <a:r>
              <a:rPr lang="en-US" altLang="ko-KR" sz="1300">
                <a:solidFill>
                  <a:srgbClr val="C7D0DE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300">
                <a:solidFill>
                  <a:srgbClr val="C7D0DE"/>
                </a:solidFill>
                <a:latin typeface="맑은 고딕" panose="020B0503020000020004" pitchFamily="50" charset="-127"/>
              </a:rPr>
              <a:t>구독자는 한 곳으로 쏠린다 </a:t>
            </a:r>
            <a:r>
              <a:rPr lang="en-US" altLang="ko-KR" sz="1300">
                <a:solidFill>
                  <a:srgbClr val="C7D0DE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300">
                <a:solidFill>
                  <a:srgbClr val="C7D0DE"/>
                </a:solidFill>
                <a:latin typeface="맑은 고딕" panose="020B0503020000020004" pitchFamily="50" charset="-127"/>
              </a:rPr>
              <a:t>다음 전선은 콘텐츠와 번들이다</a:t>
            </a:r>
            <a:r>
              <a:rPr lang="en-US" altLang="ko-KR" sz="1300">
                <a:solidFill>
                  <a:srgbClr val="C7D0DE"/>
                </a:solidFill>
                <a:latin typeface="맑은 고딕" panose="020B0503020000020004" pitchFamily="50" charset="-127"/>
              </a:rPr>
              <a:t>.</a:t>
            </a:r>
            <a:endParaRPr lang="ko-KR" altLang="en-US" sz="1300">
              <a:solidFill>
                <a:srgbClr val="C7D0D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3CE37119-AFF1-1164-6ED5-0EC6C310F4E4}"/>
              </a:ext>
            </a:extLst>
          </p:cNvPr>
          <p:cNvSpPr/>
          <p:nvPr/>
        </p:nvSpPr>
        <p:spPr>
          <a:xfrm>
            <a:off x="685800" y="5969000"/>
            <a:ext cx="10820400" cy="10160"/>
          </a:xfrm>
          <a:prstGeom prst="rect">
            <a:avLst/>
          </a:prstGeom>
          <a:solidFill>
            <a:srgbClr val="33404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FC1FC7-8CE6-41A9-67C2-1A4D3DB75C81}"/>
              </a:ext>
            </a:extLst>
          </p:cNvPr>
          <p:cNvSpPr txBox="1"/>
          <p:nvPr/>
        </p:nvSpPr>
        <p:spPr>
          <a:xfrm>
            <a:off x="685800" y="6070600"/>
            <a:ext cx="10820400" cy="21544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800">
                <a:solidFill>
                  <a:srgbClr val="8492A6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8492A6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00">
                <a:solidFill>
                  <a:srgbClr val="8492A6"/>
                </a:solidFill>
                <a:latin typeface="맑은 고딕" panose="020B0503020000020004" pitchFamily="50" charset="-127"/>
              </a:rPr>
              <a:t>각 사 실적</a:t>
            </a:r>
            <a:r>
              <a:rPr lang="en-US" altLang="ko-KR" sz="800">
                <a:solidFill>
                  <a:srgbClr val="8492A6"/>
                </a:solidFill>
                <a:latin typeface="맑은 고딕" panose="020B0503020000020004" pitchFamily="50" charset="-127"/>
              </a:rPr>
              <a:t>·The Wrap·Statista·BusinessStats·Deadline </a:t>
            </a:r>
            <a:r>
              <a:rPr lang="ko-KR" altLang="en-US" sz="800">
                <a:solidFill>
                  <a:srgbClr val="8492A6"/>
                </a:solidFill>
                <a:latin typeface="맑은 고딕" panose="020B0503020000020004" pitchFamily="50" charset="-127"/>
              </a:rPr>
              <a:t>등 </a:t>
            </a:r>
            <a:r>
              <a:rPr lang="en-US" altLang="ko-KR" sz="800">
                <a:solidFill>
                  <a:srgbClr val="8492A6"/>
                </a:solidFill>
                <a:latin typeface="맑은 고딕" panose="020B0503020000020004" pitchFamily="50" charset="-127"/>
              </a:rPr>
              <a:t>2+ </a:t>
            </a:r>
            <a:r>
              <a:rPr lang="ko-KR" altLang="en-US" sz="800">
                <a:solidFill>
                  <a:srgbClr val="8492A6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8492A6"/>
                </a:solidFill>
                <a:latin typeface="맑은 고딕" panose="020B0503020000020004" pitchFamily="50" charset="-127"/>
              </a:rPr>
              <a:t>. ⚠ Prime Video·Apple TV+ </a:t>
            </a:r>
            <a:r>
              <a:rPr lang="ko-KR" altLang="en-US" sz="800">
                <a:solidFill>
                  <a:srgbClr val="8492A6"/>
                </a:solidFill>
                <a:latin typeface="맑은 고딕" panose="020B0503020000020004" pitchFamily="50" charset="-127"/>
              </a:rPr>
              <a:t>구독자는 미공개 </a:t>
            </a:r>
            <a:r>
              <a:rPr lang="en-US" altLang="ko-KR" sz="800">
                <a:solidFill>
                  <a:srgbClr val="8492A6"/>
                </a:solidFill>
                <a:latin typeface="맑은 고딕" panose="020B0503020000020004" pitchFamily="50" charset="-127"/>
              </a:rPr>
              <a:t>3</a:t>
            </a:r>
            <a:r>
              <a:rPr lang="ko-KR" altLang="en-US" sz="800">
                <a:solidFill>
                  <a:srgbClr val="8492A6"/>
                </a:solidFill>
                <a:latin typeface="맑은 고딕" panose="020B0503020000020004" pitchFamily="50" charset="-127"/>
              </a:rPr>
              <a:t>자 추정</a:t>
            </a:r>
            <a:r>
              <a:rPr lang="en-US" altLang="ko-KR" sz="800">
                <a:solidFill>
                  <a:srgbClr val="8492A6"/>
                </a:solidFill>
                <a:latin typeface="맑은 고딕" panose="020B0503020000020004" pitchFamily="50" charset="-127"/>
              </a:rPr>
              <a:t>, Disney+</a:t>
            </a:r>
            <a:r>
              <a:rPr lang="ko-KR" altLang="en-US" sz="800">
                <a:solidFill>
                  <a:srgbClr val="8492A6"/>
                </a:solidFill>
                <a:latin typeface="맑은 고딕" panose="020B0503020000020004" pitchFamily="50" charset="-127"/>
              </a:rPr>
              <a:t>는 </a:t>
            </a:r>
            <a:r>
              <a:rPr lang="en-US" altLang="ko-KR" sz="800">
                <a:solidFill>
                  <a:srgbClr val="8492A6"/>
                </a:solidFill>
                <a:latin typeface="맑은 고딕" panose="020B0503020000020004" pitchFamily="50" charset="-127"/>
              </a:rPr>
              <a:t>Hotstar </a:t>
            </a:r>
            <a:r>
              <a:rPr lang="ko-KR" altLang="en-US" sz="800">
                <a:solidFill>
                  <a:srgbClr val="8492A6"/>
                </a:solidFill>
                <a:latin typeface="맑은 고딕" panose="020B0503020000020004" pitchFamily="50" charset="-127"/>
              </a:rPr>
              <a:t>분리 후 기준</a:t>
            </a:r>
            <a:r>
              <a:rPr lang="en-US" altLang="ko-KR" sz="800">
                <a:solidFill>
                  <a:srgbClr val="8492A6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800">
                <a:solidFill>
                  <a:srgbClr val="8492A6"/>
                </a:solidFill>
                <a:latin typeface="맑은 고딕" panose="020B0503020000020004" pitchFamily="50" charset="-127"/>
              </a:rPr>
              <a:t>요금은 미국 광고 없는 표준 요금제</a:t>
            </a:r>
            <a:r>
              <a:rPr lang="en-US" altLang="ko-KR" sz="800">
                <a:solidFill>
                  <a:srgbClr val="8492A6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800">
                <a:solidFill>
                  <a:srgbClr val="8492A6"/>
                </a:solidFill>
                <a:latin typeface="맑은 고딕" panose="020B0503020000020004" pitchFamily="50" charset="-127"/>
              </a:rPr>
              <a:t>지역</a:t>
            </a:r>
            <a:r>
              <a:rPr lang="en-US" altLang="ko-KR" sz="800">
                <a:solidFill>
                  <a:srgbClr val="8492A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00">
                <a:solidFill>
                  <a:srgbClr val="8492A6"/>
                </a:solidFill>
                <a:latin typeface="맑은 고딕" panose="020B0503020000020004" pitchFamily="50" charset="-127"/>
              </a:rPr>
              <a:t>요금제별 상이</a:t>
            </a:r>
            <a:r>
              <a:rPr lang="en-US" altLang="ko-KR" sz="800">
                <a:solidFill>
                  <a:srgbClr val="8492A6"/>
                </a:solidFill>
                <a:latin typeface="맑은 고딕" panose="020B0503020000020004" pitchFamily="50" charset="-127"/>
              </a:rPr>
              <a:t>).</a:t>
            </a:r>
            <a:endParaRPr lang="ko-KR" altLang="en-US" sz="800">
              <a:solidFill>
                <a:srgbClr val="8492A6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10771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725</Words>
  <Application>Microsoft Office PowerPoint</Application>
  <PresentationFormat>와이드스크린</PresentationFormat>
  <Paragraphs>147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1" baseType="lpstr">
      <vt:lpstr>맑은 고딕</vt:lpstr>
      <vt:lpstr>Arial</vt:lpstr>
      <vt:lpstr>Arial Black</vt:lpstr>
      <vt:lpstr>Consolas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Chinseok Lee</dc:creator>
  <cp:lastModifiedBy>Chinseok Lee</cp:lastModifiedBy>
  <cp:revision>19</cp:revision>
  <dcterms:created xsi:type="dcterms:W3CDTF">2026-06-15T11:18:28Z</dcterms:created>
  <dcterms:modified xsi:type="dcterms:W3CDTF">2026-06-15T11:18:44Z</dcterms:modified>
</cp:coreProperties>
</file>