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$B</c:v>
          </c:tx>
          <c:spPr>
            <a:solidFill>
              <a:srgbClr val="E23A2E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C98E3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117-47C0-A068-F7FCB29F930D}"/>
              </c:ext>
            </c:extLst>
          </c:dPt>
          <c:dPt>
            <c:idx val="3"/>
            <c:invertIfNegative val="0"/>
            <c:bubble3D val="0"/>
            <c:spPr>
              <a:solidFill>
                <a:srgbClr val="C98E3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2117-47C0-A068-F7FCB29F930D}"/>
              </c:ext>
            </c:extLst>
          </c:dPt>
          <c:dPt>
            <c:idx val="4"/>
            <c:invertIfNegative val="0"/>
            <c:bubble3D val="0"/>
            <c:spPr>
              <a:solidFill>
                <a:srgbClr val="E8A93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117-47C0-A068-F7FCB29F930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5"/>
              <c:pt idx="0">
                <c:v>미국</c:v>
              </c:pt>
              <c:pt idx="1">
                <c:v>중국</c:v>
              </c:pt>
              <c:pt idx="2">
                <c:v>네덜란드</c:v>
              </c:pt>
              <c:pt idx="3">
                <c:v>일본</c:v>
              </c:pt>
              <c:pt idx="4">
                <c:v>멕시코</c:v>
              </c:pt>
            </c:strLit>
          </c:cat>
          <c:val>
            <c:numLit>
              <c:formatCode>General</c:formatCode>
              <c:ptCount val="5"/>
              <c:pt idx="0">
                <c:v>0.22</c:v>
              </c:pt>
              <c:pt idx="1">
                <c:v>0.21</c:v>
              </c:pt>
              <c:pt idx="2">
                <c:v>0.1</c:v>
              </c:pt>
              <c:pt idx="3">
                <c:v>0.08</c:v>
              </c:pt>
              <c:pt idx="4">
                <c:v>0.06</c:v>
              </c:pt>
            </c:numLit>
          </c:val>
          <c:extLst>
            <c:ext xmlns:c16="http://schemas.microsoft.com/office/drawing/2014/chart" uri="{C3380CC4-5D6E-409C-BE32-E72D297353CC}">
              <c16:uniqueId val="{00000000-2117-47C0-A068-F7FCB29F93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96933152"/>
        <c:axId val="2096929312"/>
      </c:barChart>
      <c:catAx>
        <c:axId val="20969331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2096929312"/>
        <c:crosses val="autoZero"/>
        <c:auto val="1"/>
        <c:lblAlgn val="ctr"/>
        <c:lblOffset val="100"/>
        <c:noMultiLvlLbl val="0"/>
      </c:catAx>
      <c:valAx>
        <c:axId val="20969293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2096933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180A28-294C-6EE4-E1D5-6506B0F2B5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008DB02-B717-9130-4E0A-5CE57E1127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1DD964F-56D8-CD2E-453E-EB3D4804D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AC0A5-6B87-45E0-BF59-9680C482221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47E2758-5DB0-C00D-24B5-7E2A854BE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DF64A6A-A4DE-499A-6198-AB5E9EC92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EF0A-4FAE-4274-817A-9E73150CD5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6988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293730D-98D5-D874-1E15-61A8DCCCC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4ED4411-09E4-A3DC-F23E-5B37D6EFDE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EA70224-CC16-BB3A-8BB4-74AF12D1B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AC0A5-6B87-45E0-BF59-9680C482221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F696005-B308-507E-25C9-67FDA57D8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DB1D05F-2588-7E4B-227C-884C334F5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EF0A-4FAE-4274-817A-9E73150CD5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8233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F604177F-208B-7F17-E6EA-2E974770AC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362A1ED-3F06-61FF-8531-7DC59A124E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E09A94-1081-9076-6FA1-43DC0FC66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AC0A5-6B87-45E0-BF59-9680C482221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65B54EE-AFE1-05D7-D75E-D720BD86C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4B7E7C-8ADB-BAB6-3264-68B21C3E6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EF0A-4FAE-4274-817A-9E73150CD5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5617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746AB68-CB88-F6D6-131D-53A014913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D764DDE-7867-12C9-3882-5CED812D5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EA2C217-D31C-E01F-4E37-6B35174D4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AC0A5-6B87-45E0-BF59-9680C482221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BB2818A-FF1C-BC3D-0001-5A26779DE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64CCF72-31B5-709E-D597-B80BD7CDE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EF0A-4FAE-4274-817A-9E73150CD5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2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07998C7-BAC0-C5DE-B8E6-974E66544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19AC2BB-C74E-6865-0847-1DA335BCA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16C3CDA-E55F-9DFC-A051-75749D87B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AC0A5-6B87-45E0-BF59-9680C482221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BAD61-3AED-E7F0-E86A-A364E5D0F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D3E7592-4331-A761-7118-11D7ACF35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EF0A-4FAE-4274-817A-9E73150CD5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2835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9E9594B-3B7D-2C7A-7196-D671985BF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7174833-3CAE-7515-AA3C-DBDE28B2FC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61F1D4F-F6A6-12E8-E32D-7AA7A3CDF6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4466390-A72F-B54B-927F-7C74294DD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AC0A5-6B87-45E0-BF59-9680C482221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A75F08A-873F-D219-076B-38238EE6E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837D4FE-24F6-4E84-12EF-40DCFB127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EF0A-4FAE-4274-817A-9E73150CD5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0619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1E79A0F-2B65-0D5D-8F32-21AFBA1E4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F7103F8-88A2-8296-8A2D-0677B7C2CE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7137-74C4-E9BA-8915-E7CF05DE35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493FB84E-5764-72C8-C342-50FB1B8A3B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6F4BE8E7-6D5C-7F9F-B0F8-8C6C31A621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68F0070D-E3BC-7BB4-3636-A9CF39FA6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AC0A5-6B87-45E0-BF59-9680C482221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8BA704A-9FB5-4E69-F473-82E39DA88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E0F15895-B470-C3E3-DDC4-43166EB52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EF0A-4FAE-4274-817A-9E73150CD5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2436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CA51225-345A-60BB-F47B-7E299D2F1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B38ADF1-9D75-5896-DEBC-8130FD04E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AC0A5-6B87-45E0-BF59-9680C482221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694F0C4C-E0E5-B890-885A-368A9EE54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73A5194-320E-3EBB-8680-0708CB66C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EF0A-4FAE-4274-817A-9E73150CD5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244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9A3A2B6B-BB33-B858-3A69-D59E10DA6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AC0A5-6B87-45E0-BF59-9680C482221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1F6C505-A68D-473A-4947-A5360894A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B4FEE0A-E6C0-E1A9-9716-B1ABEF5D3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EF0A-4FAE-4274-817A-9E73150CD5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0319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663DBD3-CA85-C3DD-AF23-323124F9A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048BC22-DB3B-D5D6-CC76-EE2052D068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41D11DD-48F1-7767-7D51-3CDAB8204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BFC78AD-C2A5-A93F-D96E-4E5352DE3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AC0A5-6B87-45E0-BF59-9680C482221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41EF3C0-E2B3-6A9F-143A-52F5872FE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315CE64-F2DF-9DCF-E003-BE78AC6ED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EF0A-4FAE-4274-817A-9E73150CD5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9773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D236B6B-536A-EF58-5798-CF0EC34F3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CFCF2EE-610E-D9FF-ED6F-070FFC8AC7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7B4640F-A680-0379-C681-A9D7269A20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93B0BC3-D329-1D29-EE52-C991985EF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AC0A5-6B87-45E0-BF59-9680C482221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505086B-3CF5-FB73-9B60-811CFBF05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4839B19-5FEB-72C5-AE91-3AEAE8F8F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EF0A-4FAE-4274-817A-9E73150CD5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4604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5AC40DC6-61A7-C6CD-42B2-3B1548736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0C1B712-3AA7-9BCF-E10F-6E2EA73231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5D13BB2-D084-6568-2F65-8AA6618D5F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9AC0A5-6B87-45E0-BF59-9680C482221C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C6977D3-DEB8-21C4-82A0-E9782B00A9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62D62F6-801C-0A19-2154-029F1DE5E5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08EF0A-4FAE-4274-817A-9E73150CD5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4550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3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402C96B-4997-E265-1293-022C969C14AF}"/>
              </a:ext>
            </a:extLst>
          </p:cNvPr>
          <p:cNvSpPr txBox="1"/>
          <p:nvPr/>
        </p:nvSpPr>
        <p:spPr>
          <a:xfrm>
            <a:off x="711200" y="431800"/>
            <a:ext cx="1531188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50" b="1">
                <a:solidFill>
                  <a:srgbClr val="F4EEE1"/>
                </a:solidFill>
                <a:latin typeface="Consolas" panose="020B0609020204030204" pitchFamily="49" charset="0"/>
              </a:rPr>
              <a:t>K-FOOD POSTER · 2026</a:t>
            </a:r>
            <a:endParaRPr lang="ko-KR" altLang="en-US" sz="950" b="1">
              <a:solidFill>
                <a:srgbClr val="F4EEE1"/>
              </a:solidFill>
              <a:latin typeface="Consolas" panose="020B0609020204030204" pitchFamily="49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9BDF50-BB78-7958-A6CC-6170CEF2A0FC}"/>
              </a:ext>
            </a:extLst>
          </p:cNvPr>
          <p:cNvSpPr txBox="1"/>
          <p:nvPr/>
        </p:nvSpPr>
        <p:spPr>
          <a:xfrm>
            <a:off x="10959503" y="6426200"/>
            <a:ext cx="521297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50">
                <a:solidFill>
                  <a:srgbClr val="F4EEE1"/>
                </a:solidFill>
                <a:latin typeface="Consolas" panose="020B0609020204030204" pitchFamily="49" charset="0"/>
              </a:rPr>
              <a:t>01/07</a:t>
            </a:r>
            <a:endParaRPr lang="ko-KR" altLang="en-US" sz="950">
              <a:solidFill>
                <a:srgbClr val="F4EEE1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D5D5FC-CF55-F084-4D09-57ECCFC92428}"/>
              </a:ext>
            </a:extLst>
          </p:cNvPr>
          <p:cNvSpPr txBox="1"/>
          <p:nvPr/>
        </p:nvSpPr>
        <p:spPr>
          <a:xfrm>
            <a:off x="711200" y="1651000"/>
            <a:ext cx="10769600" cy="135421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8200" b="1">
                <a:solidFill>
                  <a:srgbClr val="F4EEE1"/>
                </a:solidFill>
                <a:latin typeface="맑은 고딕" panose="020B0503020000020004" pitchFamily="50" charset="-127"/>
              </a:rPr>
              <a:t>K-</a:t>
            </a:r>
            <a:r>
              <a:rPr lang="ko-KR" altLang="en-US" sz="8200" b="1">
                <a:solidFill>
                  <a:srgbClr val="F4EEE1"/>
                </a:solidFill>
                <a:latin typeface="맑은 고딕" panose="020B0503020000020004" pitchFamily="50" charset="-127"/>
              </a:rPr>
              <a:t>라면</a:t>
            </a:r>
            <a:r>
              <a:rPr lang="en-US" altLang="ko-KR" sz="8200" b="1">
                <a:solidFill>
                  <a:srgbClr val="F4EEE1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8200" b="1">
                <a:solidFill>
                  <a:srgbClr val="F4EEE1"/>
                </a:solidFill>
                <a:latin typeface="맑은 고딕" panose="020B0503020000020004" pitchFamily="50" charset="-127"/>
              </a:rPr>
              <a:t>세계를 끓이다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2EA29E6C-2A8A-46FE-253A-36D4719EC71B}"/>
              </a:ext>
            </a:extLst>
          </p:cNvPr>
          <p:cNvSpPr/>
          <p:nvPr/>
        </p:nvSpPr>
        <p:spPr>
          <a:xfrm>
            <a:off x="711200" y="4572000"/>
            <a:ext cx="1524000" cy="76200"/>
          </a:xfrm>
          <a:prstGeom prst="rect">
            <a:avLst/>
          </a:prstGeom>
          <a:solidFill>
            <a:srgbClr val="E8A93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C8C3E8-C195-26BE-AE3F-BBA4D81A5EC6}"/>
              </a:ext>
            </a:extLst>
          </p:cNvPr>
          <p:cNvSpPr txBox="1"/>
          <p:nvPr/>
        </p:nvSpPr>
        <p:spPr>
          <a:xfrm>
            <a:off x="711200" y="4876800"/>
            <a:ext cx="9398000" cy="61555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700">
                <a:solidFill>
                  <a:srgbClr val="F6D9D5"/>
                </a:solidFill>
                <a:latin typeface="맑은 고딕" panose="020B0503020000020004" pitchFamily="50" charset="-127"/>
              </a:rPr>
              <a:t>2024</a:t>
            </a:r>
            <a:r>
              <a:rPr lang="ko-KR" altLang="en-US" sz="1700">
                <a:solidFill>
                  <a:srgbClr val="F6D9D5"/>
                </a:solidFill>
                <a:latin typeface="맑은 고딕" panose="020B0503020000020004" pitchFamily="50" charset="-127"/>
              </a:rPr>
              <a:t>년 라면 수출이 사상 최대를 경신했다</a:t>
            </a:r>
            <a:r>
              <a:rPr lang="en-US" altLang="ko-KR" sz="1700">
                <a:solidFill>
                  <a:srgbClr val="F6D9D5"/>
                </a:solidFill>
                <a:latin typeface="맑은 고딕" panose="020B0503020000020004" pitchFamily="50" charset="-127"/>
              </a:rPr>
              <a:t>. K-</a:t>
            </a:r>
            <a:r>
              <a:rPr lang="ko-KR" altLang="en-US" sz="1700">
                <a:solidFill>
                  <a:srgbClr val="F6D9D5"/>
                </a:solidFill>
                <a:latin typeface="맑은 고딕" panose="020B0503020000020004" pitchFamily="50" charset="-127"/>
              </a:rPr>
              <a:t>푸드는 더 이상 틈새가 아니라 </a:t>
            </a:r>
            <a:r>
              <a:rPr lang="en-US" altLang="ko-KR" sz="1700">
                <a:solidFill>
                  <a:srgbClr val="F6D9D5"/>
                </a:solidFill>
                <a:latin typeface="맑은 고딕" panose="020B0503020000020004" pitchFamily="50" charset="-127"/>
              </a:rPr>
              <a:t>13</a:t>
            </a:r>
            <a:r>
              <a:rPr lang="ko-KR" altLang="en-US" sz="1700">
                <a:solidFill>
                  <a:srgbClr val="F6D9D5"/>
                </a:solidFill>
                <a:latin typeface="맑은 고딕" panose="020B0503020000020004" pitchFamily="50" charset="-127"/>
              </a:rPr>
              <a:t>조 규모의 수출 산업이다</a:t>
            </a:r>
            <a:r>
              <a:rPr lang="en-US" altLang="ko-KR" sz="1700">
                <a:solidFill>
                  <a:srgbClr val="F6D9D5"/>
                </a:solidFill>
                <a:latin typeface="맑은 고딕" panose="020B0503020000020004" pitchFamily="50" charset="-127"/>
              </a:rPr>
              <a:t>.</a:t>
            </a:r>
            <a:endParaRPr lang="ko-KR" altLang="en-US" sz="1700">
              <a:solidFill>
                <a:srgbClr val="F6D9D5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50545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C17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7B9E106-5E1F-9F7D-60AE-0C0AA5718811}"/>
              </a:ext>
            </a:extLst>
          </p:cNvPr>
          <p:cNvSpPr txBox="1"/>
          <p:nvPr/>
        </p:nvSpPr>
        <p:spPr>
          <a:xfrm>
            <a:off x="711200" y="431800"/>
            <a:ext cx="1531188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50" b="1">
                <a:solidFill>
                  <a:srgbClr val="8C7F6E"/>
                </a:solidFill>
                <a:latin typeface="Consolas" panose="020B0609020204030204" pitchFamily="49" charset="0"/>
              </a:rPr>
              <a:t>K-FOOD POSTER · 2026</a:t>
            </a:r>
            <a:endParaRPr lang="ko-KR" altLang="en-US" sz="950" b="1">
              <a:solidFill>
                <a:srgbClr val="8C7F6E"/>
              </a:solidFill>
              <a:latin typeface="Consolas" panose="020B0609020204030204" pitchFamily="49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EB470E-4687-5964-DA61-90915E5B57A2}"/>
              </a:ext>
            </a:extLst>
          </p:cNvPr>
          <p:cNvSpPr txBox="1"/>
          <p:nvPr/>
        </p:nvSpPr>
        <p:spPr>
          <a:xfrm>
            <a:off x="10959503" y="6426200"/>
            <a:ext cx="521297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50">
                <a:solidFill>
                  <a:srgbClr val="8C7F6E"/>
                </a:solidFill>
                <a:latin typeface="Consolas" panose="020B0609020204030204" pitchFamily="49" charset="0"/>
              </a:rPr>
              <a:t>02/07</a:t>
            </a:r>
            <a:endParaRPr lang="ko-KR" altLang="en-US" sz="950">
              <a:solidFill>
                <a:srgbClr val="8C7F6E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51141F-AB1A-D531-AFD7-E8D6C0CBBB07}"/>
              </a:ext>
            </a:extLst>
          </p:cNvPr>
          <p:cNvSpPr txBox="1"/>
          <p:nvPr/>
        </p:nvSpPr>
        <p:spPr>
          <a:xfrm>
            <a:off x="711200" y="1778000"/>
            <a:ext cx="7378943" cy="2708434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7000" b="1">
                <a:solidFill>
                  <a:srgbClr val="E8A93C"/>
                </a:solidFill>
                <a:latin typeface="Consolas" panose="020B0609020204030204" pitchFamily="49" charset="0"/>
              </a:rPr>
              <a:t>$1.25B</a:t>
            </a:r>
            <a:endParaRPr lang="ko-KR" altLang="en-US" sz="17000" b="1">
              <a:solidFill>
                <a:srgbClr val="E8A93C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895D9A-8238-07E6-231F-AE01BB812FEB}"/>
              </a:ext>
            </a:extLst>
          </p:cNvPr>
          <p:cNvSpPr txBox="1"/>
          <p:nvPr/>
        </p:nvSpPr>
        <p:spPr>
          <a:xfrm>
            <a:off x="711200" y="4038600"/>
            <a:ext cx="10769600" cy="369332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b="1">
                <a:solidFill>
                  <a:srgbClr val="F4EEE1"/>
                </a:solidFill>
                <a:latin typeface="맑은 고딕" panose="020B0503020000020004" pitchFamily="50" charset="-127"/>
              </a:rPr>
              <a:t>라면 수출 </a:t>
            </a:r>
            <a:r>
              <a:rPr lang="en-US" altLang="ko-KR" b="1">
                <a:solidFill>
                  <a:srgbClr val="F4EEE1"/>
                </a:solidFill>
                <a:latin typeface="맑은 고딕" panose="020B0503020000020004" pitchFamily="50" charset="-127"/>
              </a:rPr>
              <a:t>· 2024 · </a:t>
            </a:r>
            <a:r>
              <a:rPr lang="ko-KR" altLang="en-US" b="1">
                <a:solidFill>
                  <a:srgbClr val="F4EEE1"/>
                </a:solidFill>
                <a:latin typeface="맑은 고딕" panose="020B0503020000020004" pitchFamily="50" charset="-127"/>
              </a:rPr>
              <a:t>사상 최대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7B696E-2E5C-FB88-A83C-14AAC723C41E}"/>
              </a:ext>
            </a:extLst>
          </p:cNvPr>
          <p:cNvSpPr txBox="1"/>
          <p:nvPr/>
        </p:nvSpPr>
        <p:spPr>
          <a:xfrm>
            <a:off x="711200" y="5029200"/>
            <a:ext cx="9398000" cy="323165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500">
                <a:solidFill>
                  <a:srgbClr val="B7AC99"/>
                </a:solidFill>
                <a:latin typeface="맑은 고딕" panose="020B0503020000020004" pitchFamily="50" charset="-127"/>
              </a:rPr>
              <a:t>전년比 </a:t>
            </a:r>
            <a:r>
              <a:rPr lang="en-US" altLang="ko-KR" sz="1500">
                <a:solidFill>
                  <a:srgbClr val="B7AC99"/>
                </a:solidFill>
                <a:latin typeface="맑은 고딕" panose="020B0503020000020004" pitchFamily="50" charset="-127"/>
              </a:rPr>
              <a:t>+31% · </a:t>
            </a:r>
            <a:r>
              <a:rPr lang="ko-KR" altLang="en-US" sz="1500">
                <a:solidFill>
                  <a:srgbClr val="B7AC99"/>
                </a:solidFill>
                <a:latin typeface="맑은 고딕" panose="020B0503020000020004" pitchFamily="50" charset="-127"/>
              </a:rPr>
              <a:t>약 </a:t>
            </a:r>
            <a:r>
              <a:rPr lang="en-US" altLang="ko-KR" sz="1500">
                <a:solidFill>
                  <a:srgbClr val="B7AC99"/>
                </a:solidFill>
                <a:latin typeface="맑은 고딕" panose="020B0503020000020004" pitchFamily="50" charset="-127"/>
              </a:rPr>
              <a:t>1.8</a:t>
            </a:r>
            <a:r>
              <a:rPr lang="ko-KR" altLang="en-US" sz="1500">
                <a:solidFill>
                  <a:srgbClr val="B7AC99"/>
                </a:solidFill>
                <a:latin typeface="맑은 고딕" panose="020B0503020000020004" pitchFamily="50" charset="-127"/>
              </a:rPr>
              <a:t>조원 </a:t>
            </a:r>
            <a:r>
              <a:rPr lang="en-US" altLang="ko-KR" sz="1500">
                <a:solidFill>
                  <a:srgbClr val="B7AC99"/>
                </a:solidFill>
                <a:latin typeface="맑은 고딕" panose="020B0503020000020004" pitchFamily="50" charset="-127"/>
              </a:rPr>
              <a:t>— K-</a:t>
            </a:r>
            <a:r>
              <a:rPr lang="ko-KR" altLang="en-US" sz="1500">
                <a:solidFill>
                  <a:srgbClr val="B7AC99"/>
                </a:solidFill>
                <a:latin typeface="맑은 고딕" panose="020B0503020000020004" pitchFamily="50" charset="-127"/>
              </a:rPr>
              <a:t>라면이 세계 식탁에 올랐다</a:t>
            </a:r>
          </a:p>
        </p:txBody>
      </p:sp>
    </p:spTree>
    <p:extLst>
      <p:ext uri="{BB962C8B-B14F-4D97-AF65-F5344CB8AC3E}">
        <p14:creationId xmlns:p14="http://schemas.microsoft.com/office/powerpoint/2010/main" val="748833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E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A2A1EA2-044A-EC09-3E52-8EA2E0C2DAE2}"/>
              </a:ext>
            </a:extLst>
          </p:cNvPr>
          <p:cNvSpPr txBox="1"/>
          <p:nvPr/>
        </p:nvSpPr>
        <p:spPr>
          <a:xfrm>
            <a:off x="711200" y="431800"/>
            <a:ext cx="1531188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50" b="1">
                <a:solidFill>
                  <a:srgbClr val="B6433A"/>
                </a:solidFill>
                <a:latin typeface="Consolas" panose="020B0609020204030204" pitchFamily="49" charset="0"/>
              </a:rPr>
              <a:t>K-FOOD POSTER · 2026</a:t>
            </a:r>
            <a:endParaRPr lang="ko-KR" altLang="en-US" sz="950" b="1">
              <a:solidFill>
                <a:srgbClr val="B6433A"/>
              </a:solidFill>
              <a:latin typeface="Consolas" panose="020B0609020204030204" pitchFamily="49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8202D9F-208E-C732-46FA-623291F1C2DC}"/>
              </a:ext>
            </a:extLst>
          </p:cNvPr>
          <p:cNvSpPr txBox="1"/>
          <p:nvPr/>
        </p:nvSpPr>
        <p:spPr>
          <a:xfrm>
            <a:off x="10959503" y="6426200"/>
            <a:ext cx="521297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50">
                <a:solidFill>
                  <a:srgbClr val="B6433A"/>
                </a:solidFill>
                <a:latin typeface="Consolas" panose="020B0609020204030204" pitchFamily="49" charset="0"/>
              </a:rPr>
              <a:t>03/07</a:t>
            </a:r>
            <a:endParaRPr lang="ko-KR" altLang="en-US" sz="950">
              <a:solidFill>
                <a:srgbClr val="B6433A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F40A5F-E918-DB3F-DF0D-60663BD2B079}"/>
              </a:ext>
            </a:extLst>
          </p:cNvPr>
          <p:cNvSpPr txBox="1"/>
          <p:nvPr/>
        </p:nvSpPr>
        <p:spPr>
          <a:xfrm>
            <a:off x="711200" y="1778000"/>
            <a:ext cx="7378943" cy="2708434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7000" b="1">
                <a:solidFill>
                  <a:srgbClr val="E23A2E"/>
                </a:solidFill>
                <a:latin typeface="Consolas" panose="020B0609020204030204" pitchFamily="49" charset="0"/>
              </a:rPr>
              <a:t>$13.0B</a:t>
            </a:r>
            <a:endParaRPr lang="ko-KR" altLang="en-US" sz="17000" b="1">
              <a:solidFill>
                <a:srgbClr val="E23A2E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74591A-D34B-967F-D047-2E0BEA31EFE7}"/>
              </a:ext>
            </a:extLst>
          </p:cNvPr>
          <p:cNvSpPr txBox="1"/>
          <p:nvPr/>
        </p:nvSpPr>
        <p:spPr>
          <a:xfrm>
            <a:off x="711200" y="4038600"/>
            <a:ext cx="10769600" cy="369332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b="1">
                <a:solidFill>
                  <a:srgbClr val="1C1714"/>
                </a:solidFill>
                <a:latin typeface="맑은 고딕" panose="020B0503020000020004" pitchFamily="50" charset="-127"/>
              </a:rPr>
              <a:t>K-</a:t>
            </a:r>
            <a:r>
              <a:rPr lang="ko-KR" altLang="en-US" b="1">
                <a:solidFill>
                  <a:srgbClr val="1C1714"/>
                </a:solidFill>
                <a:latin typeface="맑은 고딕" panose="020B0503020000020004" pitchFamily="50" charset="-127"/>
              </a:rPr>
              <a:t>푸드 플러스 전체 수출 </a:t>
            </a:r>
            <a:r>
              <a:rPr lang="en-US" altLang="ko-KR" b="1">
                <a:solidFill>
                  <a:srgbClr val="1C1714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b="1">
                <a:solidFill>
                  <a:srgbClr val="1C1714"/>
                </a:solidFill>
                <a:latin typeface="맑은 고딕" panose="020B0503020000020004" pitchFamily="50" charset="-127"/>
              </a:rPr>
              <a:t>역대 최고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2F327F-3166-180F-A08E-79299327DD2E}"/>
              </a:ext>
            </a:extLst>
          </p:cNvPr>
          <p:cNvSpPr txBox="1"/>
          <p:nvPr/>
        </p:nvSpPr>
        <p:spPr>
          <a:xfrm>
            <a:off x="711200" y="5029200"/>
            <a:ext cx="9398000" cy="323165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500">
                <a:solidFill>
                  <a:srgbClr val="7A6E5C"/>
                </a:solidFill>
                <a:latin typeface="맑은 고딕" panose="020B0503020000020004" pitchFamily="50" charset="-127"/>
              </a:rPr>
              <a:t>14</a:t>
            </a:r>
            <a:r>
              <a:rPr lang="ko-KR" altLang="en-US" sz="1500">
                <a:solidFill>
                  <a:srgbClr val="7A6E5C"/>
                </a:solidFill>
                <a:latin typeface="맑은 고딕" panose="020B0503020000020004" pitchFamily="50" charset="-127"/>
              </a:rPr>
              <a:t>개 품목 역대 최고 </a:t>
            </a:r>
            <a:r>
              <a:rPr lang="en-US" altLang="ko-KR" sz="1500">
                <a:solidFill>
                  <a:srgbClr val="7A6E5C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500">
                <a:solidFill>
                  <a:srgbClr val="7A6E5C"/>
                </a:solidFill>
                <a:latin typeface="맑은 고딕" panose="020B0503020000020004" pitchFamily="50" charset="-127"/>
              </a:rPr>
              <a:t>라면</a:t>
            </a:r>
            <a:r>
              <a:rPr lang="en-US" altLang="ko-KR" sz="1500">
                <a:solidFill>
                  <a:srgbClr val="7A6E5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500">
                <a:solidFill>
                  <a:srgbClr val="7A6E5C"/>
                </a:solidFill>
                <a:latin typeface="맑은 고딕" panose="020B0503020000020004" pitchFamily="50" charset="-127"/>
              </a:rPr>
              <a:t>과자</a:t>
            </a:r>
            <a:r>
              <a:rPr lang="en-US" altLang="ko-KR" sz="1500">
                <a:solidFill>
                  <a:srgbClr val="7A6E5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500">
                <a:solidFill>
                  <a:srgbClr val="7A6E5C"/>
                </a:solidFill>
                <a:latin typeface="맑은 고딕" panose="020B0503020000020004" pitchFamily="50" charset="-127"/>
              </a:rPr>
              <a:t>음료</a:t>
            </a:r>
            <a:r>
              <a:rPr lang="en-US" altLang="ko-KR" sz="1500">
                <a:solidFill>
                  <a:srgbClr val="7A6E5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500">
                <a:solidFill>
                  <a:srgbClr val="7A6E5C"/>
                </a:solidFill>
                <a:latin typeface="맑은 고딕" panose="020B0503020000020004" pitchFamily="50" charset="-127"/>
              </a:rPr>
              <a:t>소스</a:t>
            </a:r>
            <a:r>
              <a:rPr lang="en-US" altLang="ko-KR" sz="1500">
                <a:solidFill>
                  <a:srgbClr val="7A6E5C"/>
                </a:solidFill>
                <a:latin typeface="맑은 고딕" panose="020B0503020000020004" pitchFamily="50" charset="-127"/>
              </a:rPr>
              <a:t>…) — </a:t>
            </a:r>
            <a:r>
              <a:rPr lang="ko-KR" altLang="en-US" sz="1500">
                <a:solidFill>
                  <a:srgbClr val="7A6E5C"/>
                </a:solidFill>
                <a:latin typeface="맑은 고딕" panose="020B0503020000020004" pitchFamily="50" charset="-127"/>
              </a:rPr>
              <a:t>라면은 그중 한 조각일 뿐</a:t>
            </a:r>
          </a:p>
        </p:txBody>
      </p:sp>
    </p:spTree>
    <p:extLst>
      <p:ext uri="{BB962C8B-B14F-4D97-AF65-F5344CB8AC3E}">
        <p14:creationId xmlns:p14="http://schemas.microsoft.com/office/powerpoint/2010/main" val="2654687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E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4C88AA-0DDF-1005-10CB-A6BD2F46054B}"/>
              </a:ext>
            </a:extLst>
          </p:cNvPr>
          <p:cNvSpPr txBox="1"/>
          <p:nvPr/>
        </p:nvSpPr>
        <p:spPr>
          <a:xfrm>
            <a:off x="711200" y="431800"/>
            <a:ext cx="1531188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50" b="1">
                <a:solidFill>
                  <a:srgbClr val="7A6E5C"/>
                </a:solidFill>
                <a:latin typeface="Consolas" panose="020B0609020204030204" pitchFamily="49" charset="0"/>
              </a:rPr>
              <a:t>K-FOOD POSTER · 2026</a:t>
            </a:r>
            <a:endParaRPr lang="ko-KR" altLang="en-US" sz="950" b="1">
              <a:solidFill>
                <a:srgbClr val="7A6E5C"/>
              </a:solidFill>
              <a:latin typeface="Consolas" panose="020B0609020204030204" pitchFamily="49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BCEDC9-E205-6342-7CA5-3070FF48B8A6}"/>
              </a:ext>
            </a:extLst>
          </p:cNvPr>
          <p:cNvSpPr txBox="1"/>
          <p:nvPr/>
        </p:nvSpPr>
        <p:spPr>
          <a:xfrm>
            <a:off x="10959503" y="6426200"/>
            <a:ext cx="521297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50">
                <a:solidFill>
                  <a:srgbClr val="7A6E5C"/>
                </a:solidFill>
                <a:latin typeface="Consolas" panose="020B0609020204030204" pitchFamily="49" charset="0"/>
              </a:rPr>
              <a:t>04/07</a:t>
            </a:r>
            <a:endParaRPr lang="ko-KR" altLang="en-US" sz="950">
              <a:solidFill>
                <a:srgbClr val="7A6E5C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88C98F-F38F-2DCA-D9F6-CF4C2E734CF4}"/>
              </a:ext>
            </a:extLst>
          </p:cNvPr>
          <p:cNvSpPr txBox="1"/>
          <p:nvPr/>
        </p:nvSpPr>
        <p:spPr>
          <a:xfrm>
            <a:off x="711200" y="889000"/>
            <a:ext cx="10769600" cy="80021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4600" b="1">
                <a:solidFill>
                  <a:srgbClr val="1C1714"/>
                </a:solidFill>
                <a:latin typeface="맑은 고딕" panose="020B0503020000020004" pitchFamily="50" charset="-127"/>
              </a:rPr>
              <a:t>어디서 끓고 있나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2FEC8B-9C7B-99B5-B3F5-1E0A894CADBE}"/>
              </a:ext>
            </a:extLst>
          </p:cNvPr>
          <p:cNvSpPr txBox="1"/>
          <p:nvPr/>
        </p:nvSpPr>
        <p:spPr>
          <a:xfrm>
            <a:off x="711200" y="1676400"/>
            <a:ext cx="6858000" cy="27699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200" b="1">
                <a:solidFill>
                  <a:srgbClr val="7A6E5C"/>
                </a:solidFill>
                <a:latin typeface="Consolas" panose="020B0609020204030204" pitchFamily="49" charset="0"/>
              </a:rPr>
              <a:t>2024 </a:t>
            </a:r>
            <a:r>
              <a:rPr lang="ko-KR" altLang="en-US" sz="1200" b="1">
                <a:solidFill>
                  <a:srgbClr val="7A6E5C"/>
                </a:solidFill>
                <a:latin typeface="Consolas" panose="020B0609020204030204" pitchFamily="49" charset="0"/>
              </a:rPr>
              <a:t>라면 수출 상위 시장 </a:t>
            </a:r>
            <a:r>
              <a:rPr lang="en-US" altLang="ko-KR" sz="1200" b="1">
                <a:solidFill>
                  <a:srgbClr val="7A6E5C"/>
                </a:solidFill>
                <a:latin typeface="Consolas" panose="020B0609020204030204" pitchFamily="49" charset="0"/>
              </a:rPr>
              <a:t>(</a:t>
            </a:r>
            <a:r>
              <a:rPr lang="ko-KR" altLang="en-US" sz="1200" b="1">
                <a:solidFill>
                  <a:srgbClr val="7A6E5C"/>
                </a:solidFill>
                <a:latin typeface="Consolas" panose="020B0609020204030204" pitchFamily="49" charset="0"/>
              </a:rPr>
              <a:t>십억 달러</a:t>
            </a:r>
            <a:r>
              <a:rPr lang="en-US" altLang="ko-KR" sz="1200" b="1">
                <a:solidFill>
                  <a:srgbClr val="7A6E5C"/>
                </a:solidFill>
                <a:latin typeface="Consolas" panose="020B0609020204030204" pitchFamily="49" charset="0"/>
              </a:rPr>
              <a:t>)</a:t>
            </a:r>
            <a:endParaRPr lang="ko-KR" altLang="en-US" sz="1200" b="1">
              <a:solidFill>
                <a:srgbClr val="7A6E5C"/>
              </a:solidFill>
              <a:latin typeface="Consolas" panose="020B06090202040302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2C45C3-29E5-56C0-ED15-7B87E4FED77A}"/>
              </a:ext>
            </a:extLst>
          </p:cNvPr>
          <p:cNvSpPr txBox="1"/>
          <p:nvPr/>
        </p:nvSpPr>
        <p:spPr>
          <a:xfrm>
            <a:off x="711200" y="5943600"/>
            <a:ext cx="10769600" cy="23852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950">
                <a:solidFill>
                  <a:srgbClr val="9A8E7C"/>
                </a:solidFill>
                <a:latin typeface="Consolas" panose="020B0609020204030204" pitchFamily="49" charset="0"/>
              </a:rPr>
              <a:t>* 미국</a:t>
            </a:r>
            <a:r>
              <a:rPr lang="en-US" altLang="ko-KR" sz="950">
                <a:solidFill>
                  <a:srgbClr val="9A8E7C"/>
                </a:solidFill>
                <a:latin typeface="Consolas" panose="020B0609020204030204" pitchFamily="49" charset="0"/>
              </a:rPr>
              <a:t>·</a:t>
            </a:r>
            <a:r>
              <a:rPr lang="ko-KR" altLang="en-US" sz="950">
                <a:solidFill>
                  <a:srgbClr val="9A8E7C"/>
                </a:solidFill>
                <a:latin typeface="Consolas" panose="020B0609020204030204" pitchFamily="49" charset="0"/>
              </a:rPr>
              <a:t>중국 양강 </a:t>
            </a:r>
            <a:r>
              <a:rPr lang="en-US" altLang="ko-KR" sz="950">
                <a:solidFill>
                  <a:srgbClr val="9A8E7C"/>
                </a:solidFill>
                <a:latin typeface="Consolas" panose="020B0609020204030204" pitchFamily="49" charset="0"/>
              </a:rPr>
              <a:t>— </a:t>
            </a:r>
            <a:r>
              <a:rPr lang="ko-KR" altLang="en-US" sz="950">
                <a:solidFill>
                  <a:srgbClr val="9A8E7C"/>
                </a:solidFill>
                <a:latin typeface="Consolas" panose="020B0609020204030204" pitchFamily="49" charset="0"/>
              </a:rPr>
              <a:t>그러나 멕시코</a:t>
            </a:r>
            <a:r>
              <a:rPr lang="en-US" altLang="ko-KR" sz="950">
                <a:solidFill>
                  <a:srgbClr val="9A8E7C"/>
                </a:solidFill>
                <a:latin typeface="Consolas" panose="020B0609020204030204" pitchFamily="49" charset="0"/>
              </a:rPr>
              <a:t>(</a:t>
            </a:r>
            <a:r>
              <a:rPr lang="ko-KR" altLang="en-US" sz="950">
                <a:solidFill>
                  <a:srgbClr val="9A8E7C"/>
                </a:solidFill>
                <a:latin typeface="Consolas" panose="020B0609020204030204" pitchFamily="49" charset="0"/>
              </a:rPr>
              <a:t>앰버</a:t>
            </a:r>
            <a:r>
              <a:rPr lang="en-US" altLang="ko-KR" sz="950">
                <a:solidFill>
                  <a:srgbClr val="9A8E7C"/>
                </a:solidFill>
                <a:latin typeface="Consolas" panose="020B0609020204030204" pitchFamily="49" charset="0"/>
              </a:rPr>
              <a:t>)</a:t>
            </a:r>
            <a:r>
              <a:rPr lang="ko-KR" altLang="en-US" sz="950">
                <a:solidFill>
                  <a:srgbClr val="9A8E7C"/>
                </a:solidFill>
                <a:latin typeface="Consolas" panose="020B0609020204030204" pitchFamily="49" charset="0"/>
              </a:rPr>
              <a:t>가 전년比 </a:t>
            </a:r>
            <a:r>
              <a:rPr lang="en-US" altLang="ko-KR" sz="950">
                <a:solidFill>
                  <a:srgbClr val="9A8E7C"/>
                </a:solidFill>
                <a:latin typeface="Consolas" panose="020B0609020204030204" pitchFamily="49" charset="0"/>
              </a:rPr>
              <a:t>2</a:t>
            </a:r>
            <a:r>
              <a:rPr lang="ko-KR" altLang="en-US" sz="950">
                <a:solidFill>
                  <a:srgbClr val="9A8E7C"/>
                </a:solidFill>
                <a:latin typeface="Consolas" panose="020B0609020204030204" pitchFamily="49" charset="0"/>
              </a:rPr>
              <a:t>배로 가장 빠르다</a:t>
            </a:r>
            <a:r>
              <a:rPr lang="en-US" altLang="ko-KR" sz="950">
                <a:solidFill>
                  <a:srgbClr val="9A8E7C"/>
                </a:solidFill>
                <a:latin typeface="Consolas" panose="020B0609020204030204" pitchFamily="49" charset="0"/>
              </a:rPr>
              <a:t>.</a:t>
            </a:r>
            <a:endParaRPr lang="ko-KR" altLang="en-US" sz="950">
              <a:solidFill>
                <a:srgbClr val="9A8E7C"/>
              </a:solidFill>
              <a:latin typeface="Consolas" panose="020B0609020204030204" pitchFamily="49" charset="0"/>
            </a:endParaRPr>
          </a:p>
        </p:txBody>
      </p:sp>
      <p:graphicFrame>
        <p:nvGraphicFramePr>
          <p:cNvPr id="7" name="차트 6">
            <a:extLst>
              <a:ext uri="{FF2B5EF4-FFF2-40B4-BE49-F238E27FC236}">
                <a16:creationId xmlns:a16="http://schemas.microsoft.com/office/drawing/2014/main" id="{69A2AF69-07C2-6405-8591-65E460F93B3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80593949"/>
              </p:ext>
            </p:extLst>
          </p:nvPr>
        </p:nvGraphicFramePr>
        <p:xfrm>
          <a:off x="635000" y="2032000"/>
          <a:ext cx="109220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8866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3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160DC29-8C04-6364-7FB5-3C7A19CB3433}"/>
              </a:ext>
            </a:extLst>
          </p:cNvPr>
          <p:cNvSpPr txBox="1"/>
          <p:nvPr/>
        </p:nvSpPr>
        <p:spPr>
          <a:xfrm>
            <a:off x="711200" y="431800"/>
            <a:ext cx="1531188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50" b="1">
                <a:solidFill>
                  <a:srgbClr val="F6D9D5"/>
                </a:solidFill>
                <a:latin typeface="Consolas" panose="020B0609020204030204" pitchFamily="49" charset="0"/>
              </a:rPr>
              <a:t>K-FOOD POSTER · 2026</a:t>
            </a:r>
            <a:endParaRPr lang="ko-KR" altLang="en-US" sz="950" b="1">
              <a:solidFill>
                <a:srgbClr val="F6D9D5"/>
              </a:solidFill>
              <a:latin typeface="Consolas" panose="020B0609020204030204" pitchFamily="49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2326CB-D4DC-0506-7C2A-0DE79BBF395D}"/>
              </a:ext>
            </a:extLst>
          </p:cNvPr>
          <p:cNvSpPr txBox="1"/>
          <p:nvPr/>
        </p:nvSpPr>
        <p:spPr>
          <a:xfrm>
            <a:off x="10959503" y="6426200"/>
            <a:ext cx="521297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50">
                <a:solidFill>
                  <a:srgbClr val="F6D9D5"/>
                </a:solidFill>
                <a:latin typeface="Consolas" panose="020B0609020204030204" pitchFamily="49" charset="0"/>
              </a:rPr>
              <a:t>05/07</a:t>
            </a:r>
            <a:endParaRPr lang="ko-KR" altLang="en-US" sz="950">
              <a:solidFill>
                <a:srgbClr val="F6D9D5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347D54-CD74-7FF7-EA53-C8B319EBC689}"/>
              </a:ext>
            </a:extLst>
          </p:cNvPr>
          <p:cNvSpPr txBox="1"/>
          <p:nvPr/>
        </p:nvSpPr>
        <p:spPr>
          <a:xfrm>
            <a:off x="711200" y="1905000"/>
            <a:ext cx="5262979" cy="286232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8000" b="1">
                <a:solidFill>
                  <a:srgbClr val="F4EEE1"/>
                </a:solidFill>
                <a:latin typeface="Consolas" panose="020B0609020204030204" pitchFamily="49" charset="0"/>
              </a:rPr>
              <a:t>+31%</a:t>
            </a:r>
            <a:endParaRPr lang="ko-KR" altLang="en-US" sz="18000" b="1">
              <a:solidFill>
                <a:srgbClr val="F4EEE1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211CCF-E58A-F397-13AB-E15AD6B0D638}"/>
              </a:ext>
            </a:extLst>
          </p:cNvPr>
          <p:cNvSpPr txBox="1"/>
          <p:nvPr/>
        </p:nvSpPr>
        <p:spPr>
          <a:xfrm>
            <a:off x="711200" y="4292600"/>
            <a:ext cx="10769600" cy="369332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b="1">
                <a:solidFill>
                  <a:srgbClr val="F6D9D5"/>
                </a:solidFill>
                <a:latin typeface="맑은 고딕" panose="020B0503020000020004" pitchFamily="50" charset="-127"/>
              </a:rPr>
              <a:t>전년比 성장 </a:t>
            </a:r>
            <a:r>
              <a:rPr lang="en-US" altLang="ko-KR" b="1">
                <a:solidFill>
                  <a:srgbClr val="F6D9D5"/>
                </a:solidFill>
                <a:latin typeface="맑은 고딕" panose="020B0503020000020004" pitchFamily="50" charset="-127"/>
              </a:rPr>
              <a:t>— 9</a:t>
            </a:r>
            <a:r>
              <a:rPr lang="ko-KR" altLang="en-US" b="1">
                <a:solidFill>
                  <a:srgbClr val="F6D9D5"/>
                </a:solidFill>
                <a:latin typeface="맑은 고딕" panose="020B0503020000020004" pitchFamily="50" charset="-127"/>
              </a:rPr>
              <a:t>월 월 </a:t>
            </a:r>
            <a:r>
              <a:rPr lang="en-US" altLang="ko-KR" b="1">
                <a:solidFill>
                  <a:srgbClr val="F6D9D5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b="1">
                <a:solidFill>
                  <a:srgbClr val="F6D9D5"/>
                </a:solidFill>
                <a:latin typeface="맑은 고딕" panose="020B0503020000020004" pitchFamily="50" charset="-127"/>
              </a:rPr>
              <a:t>억 달러 첫 돌파</a:t>
            </a:r>
          </a:p>
        </p:txBody>
      </p:sp>
    </p:spTree>
    <p:extLst>
      <p:ext uri="{BB962C8B-B14F-4D97-AF65-F5344CB8AC3E}">
        <p14:creationId xmlns:p14="http://schemas.microsoft.com/office/powerpoint/2010/main" val="2271622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A9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6F1C0BA-B746-7547-3BB8-6E30C7E01AFB}"/>
              </a:ext>
            </a:extLst>
          </p:cNvPr>
          <p:cNvSpPr txBox="1"/>
          <p:nvPr/>
        </p:nvSpPr>
        <p:spPr>
          <a:xfrm>
            <a:off x="711200" y="431800"/>
            <a:ext cx="1531188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50" b="1">
                <a:solidFill>
                  <a:srgbClr val="7A5A1E"/>
                </a:solidFill>
                <a:latin typeface="Consolas" panose="020B0609020204030204" pitchFamily="49" charset="0"/>
              </a:rPr>
              <a:t>K-FOOD POSTER · 2026</a:t>
            </a:r>
            <a:endParaRPr lang="ko-KR" altLang="en-US" sz="950" b="1">
              <a:solidFill>
                <a:srgbClr val="7A5A1E"/>
              </a:solidFill>
              <a:latin typeface="Consolas" panose="020B0609020204030204" pitchFamily="49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F32553-4292-D036-4C78-0F5B89467D52}"/>
              </a:ext>
            </a:extLst>
          </p:cNvPr>
          <p:cNvSpPr txBox="1"/>
          <p:nvPr/>
        </p:nvSpPr>
        <p:spPr>
          <a:xfrm>
            <a:off x="10959503" y="6426200"/>
            <a:ext cx="521297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50">
                <a:solidFill>
                  <a:srgbClr val="7A5A1E"/>
                </a:solidFill>
                <a:latin typeface="Consolas" panose="020B0609020204030204" pitchFamily="49" charset="0"/>
              </a:rPr>
              <a:t>06/07</a:t>
            </a:r>
            <a:endParaRPr lang="ko-KR" altLang="en-US" sz="950">
              <a:solidFill>
                <a:srgbClr val="7A5A1E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645305-2D14-DE68-7F99-F640839FDD9B}"/>
              </a:ext>
            </a:extLst>
          </p:cNvPr>
          <p:cNvSpPr txBox="1"/>
          <p:nvPr/>
        </p:nvSpPr>
        <p:spPr>
          <a:xfrm>
            <a:off x="711200" y="1778000"/>
            <a:ext cx="3440365" cy="317009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0000" b="1">
                <a:solidFill>
                  <a:srgbClr val="1C1714"/>
                </a:solidFill>
                <a:latin typeface="Consolas" panose="020B0609020204030204" pitchFamily="49" charset="0"/>
              </a:rPr>
              <a:t>2×</a:t>
            </a:r>
            <a:endParaRPr lang="ko-KR" altLang="en-US" sz="20000" b="1">
              <a:solidFill>
                <a:srgbClr val="1C1714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9A75EF-8927-E0FB-A348-4B4F6FEEC1FD}"/>
              </a:ext>
            </a:extLst>
          </p:cNvPr>
          <p:cNvSpPr txBox="1"/>
          <p:nvPr/>
        </p:nvSpPr>
        <p:spPr>
          <a:xfrm>
            <a:off x="711200" y="4419600"/>
            <a:ext cx="10769600" cy="369332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b="1">
                <a:solidFill>
                  <a:srgbClr val="5A4410"/>
                </a:solidFill>
                <a:latin typeface="맑은 고딕" panose="020B0503020000020004" pitchFamily="50" charset="-127"/>
              </a:rPr>
              <a:t>멕시코 </a:t>
            </a:r>
            <a:r>
              <a:rPr lang="en-US" altLang="ko-KR" b="1">
                <a:solidFill>
                  <a:srgbClr val="5A4410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b="1">
                <a:solidFill>
                  <a:srgbClr val="5A4410"/>
                </a:solidFill>
                <a:latin typeface="맑은 고딕" panose="020B0503020000020004" pitchFamily="50" charset="-127"/>
              </a:rPr>
              <a:t>전년比 </a:t>
            </a:r>
            <a:r>
              <a:rPr lang="en-US" altLang="ko-KR" b="1">
                <a:solidFill>
                  <a:srgbClr val="5A4410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b="1">
                <a:solidFill>
                  <a:srgbClr val="5A4410"/>
                </a:solidFill>
                <a:latin typeface="맑은 고딕" panose="020B0503020000020004" pitchFamily="50" charset="-127"/>
              </a:rPr>
              <a:t>배</a:t>
            </a:r>
            <a:r>
              <a:rPr lang="en-US" altLang="ko-KR" b="1">
                <a:solidFill>
                  <a:srgbClr val="5A4410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b="1">
                <a:solidFill>
                  <a:srgbClr val="5A4410"/>
                </a:solidFill>
                <a:latin typeface="맑은 고딕" panose="020B0503020000020004" pitchFamily="50" charset="-127"/>
              </a:rPr>
              <a:t>중남미가 다음 시장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20636B-3792-C283-78AD-17F4D87AFE88}"/>
              </a:ext>
            </a:extLst>
          </p:cNvPr>
          <p:cNvSpPr txBox="1"/>
          <p:nvPr/>
        </p:nvSpPr>
        <p:spPr>
          <a:xfrm>
            <a:off x="711200" y="5207000"/>
            <a:ext cx="9398000" cy="323165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500">
                <a:solidFill>
                  <a:srgbClr val="5A4410"/>
                </a:solidFill>
                <a:latin typeface="맑은 고딕" panose="020B0503020000020004" pitchFamily="50" charset="-127"/>
              </a:rPr>
              <a:t>중남미는 </a:t>
            </a:r>
            <a:r>
              <a:rPr lang="en-US" altLang="ko-KR" sz="1500">
                <a:solidFill>
                  <a:srgbClr val="5A4410"/>
                </a:solidFill>
                <a:latin typeface="맑은 고딕" panose="020B0503020000020004" pitchFamily="50" charset="-127"/>
              </a:rPr>
              <a:t>K-</a:t>
            </a:r>
            <a:r>
              <a:rPr lang="ko-KR" altLang="en-US" sz="1500">
                <a:solidFill>
                  <a:srgbClr val="5A4410"/>
                </a:solidFill>
                <a:latin typeface="맑은 고딕" panose="020B0503020000020004" pitchFamily="50" charset="-127"/>
              </a:rPr>
              <a:t>라면의 다음 성장 축 </a:t>
            </a:r>
            <a:r>
              <a:rPr lang="en-US" altLang="ko-KR" sz="1500">
                <a:solidFill>
                  <a:srgbClr val="5A4410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500">
                <a:solidFill>
                  <a:srgbClr val="5A4410"/>
                </a:solidFill>
                <a:latin typeface="맑은 고딕" panose="020B0503020000020004" pitchFamily="50" charset="-127"/>
              </a:rPr>
              <a:t>미국</a:t>
            </a:r>
            <a:r>
              <a:rPr lang="en-US" altLang="ko-KR" sz="1500">
                <a:solidFill>
                  <a:srgbClr val="5A4410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500">
                <a:solidFill>
                  <a:srgbClr val="5A4410"/>
                </a:solidFill>
                <a:latin typeface="맑은 고딕" panose="020B0503020000020004" pitchFamily="50" charset="-127"/>
              </a:rPr>
              <a:t>중국 너머의 시장이 열린다</a:t>
            </a:r>
            <a:r>
              <a:rPr lang="en-US" altLang="ko-KR" sz="1500">
                <a:solidFill>
                  <a:srgbClr val="5A4410"/>
                </a:solidFill>
                <a:latin typeface="맑은 고딕" panose="020B0503020000020004" pitchFamily="50" charset="-127"/>
              </a:rPr>
              <a:t>.</a:t>
            </a:r>
            <a:endParaRPr lang="ko-KR" altLang="en-US" sz="1500">
              <a:solidFill>
                <a:srgbClr val="5A4410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45557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C17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CC0620E-67F3-2F5E-AF38-9BC14E0F0D3F}"/>
              </a:ext>
            </a:extLst>
          </p:cNvPr>
          <p:cNvSpPr txBox="1"/>
          <p:nvPr/>
        </p:nvSpPr>
        <p:spPr>
          <a:xfrm>
            <a:off x="711200" y="431800"/>
            <a:ext cx="1531188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50" b="1">
                <a:solidFill>
                  <a:srgbClr val="E8A93C"/>
                </a:solidFill>
                <a:latin typeface="Consolas" panose="020B0609020204030204" pitchFamily="49" charset="0"/>
              </a:rPr>
              <a:t>K-FOOD POSTER · 2026</a:t>
            </a:r>
            <a:endParaRPr lang="ko-KR" altLang="en-US" sz="950" b="1">
              <a:solidFill>
                <a:srgbClr val="E8A93C"/>
              </a:solidFill>
              <a:latin typeface="Consolas" panose="020B0609020204030204" pitchFamily="49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0BF52E-659E-5569-9269-0068D9553B00}"/>
              </a:ext>
            </a:extLst>
          </p:cNvPr>
          <p:cNvSpPr txBox="1"/>
          <p:nvPr/>
        </p:nvSpPr>
        <p:spPr>
          <a:xfrm>
            <a:off x="10959503" y="6426200"/>
            <a:ext cx="521297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50">
                <a:solidFill>
                  <a:srgbClr val="E8A93C"/>
                </a:solidFill>
                <a:latin typeface="Consolas" panose="020B0609020204030204" pitchFamily="49" charset="0"/>
              </a:rPr>
              <a:t>07/07</a:t>
            </a:r>
            <a:endParaRPr lang="ko-KR" altLang="en-US" sz="950">
              <a:solidFill>
                <a:srgbClr val="E8A93C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533ACEF8-FF82-BADA-6E55-108091F6D90E}"/>
              </a:ext>
            </a:extLst>
          </p:cNvPr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E23A2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AC8E64-850C-23E6-B6D2-21BB3099C449}"/>
              </a:ext>
            </a:extLst>
          </p:cNvPr>
          <p:cNvSpPr txBox="1"/>
          <p:nvPr/>
        </p:nvSpPr>
        <p:spPr>
          <a:xfrm>
            <a:off x="711200" y="1905000"/>
            <a:ext cx="10668000" cy="126188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3800" b="1">
                <a:solidFill>
                  <a:srgbClr val="F4EEE1"/>
                </a:solidFill>
                <a:latin typeface="맑은 고딕" panose="020B0503020000020004" pitchFamily="50" charset="-127"/>
              </a:rPr>
              <a:t>라면은 더 이상 비상식량이 아니다 </a:t>
            </a:r>
            <a:r>
              <a:rPr lang="en-US" altLang="ko-KR" sz="3800" b="1">
                <a:solidFill>
                  <a:srgbClr val="F4EEE1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3800" b="1">
                <a:solidFill>
                  <a:srgbClr val="F4EEE1"/>
                </a:solidFill>
                <a:latin typeface="맑은 고딕" panose="020B0503020000020004" pitchFamily="50" charset="-127"/>
              </a:rPr>
              <a:t>한국이 수출하는 문화다</a:t>
            </a:r>
            <a:r>
              <a:rPr lang="en-US" altLang="ko-KR" sz="3800" b="1">
                <a:solidFill>
                  <a:srgbClr val="F4EEE1"/>
                </a:solidFill>
                <a:latin typeface="맑은 고딕" panose="020B0503020000020004" pitchFamily="50" charset="-127"/>
              </a:rPr>
              <a:t>.</a:t>
            </a:r>
            <a:endParaRPr lang="ko-KR" altLang="en-US" sz="3800" b="1">
              <a:solidFill>
                <a:srgbClr val="F4EEE1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A1164852-5057-8842-AF22-E08F99EA31B2}"/>
              </a:ext>
            </a:extLst>
          </p:cNvPr>
          <p:cNvSpPr/>
          <p:nvPr/>
        </p:nvSpPr>
        <p:spPr>
          <a:xfrm>
            <a:off x="711200" y="4318000"/>
            <a:ext cx="5334000" cy="812800"/>
          </a:xfrm>
          <a:prstGeom prst="rect">
            <a:avLst/>
          </a:prstGeom>
          <a:solidFill>
            <a:srgbClr val="E8A93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2734F5-81BD-382A-E1FE-7246E02247C4}"/>
              </a:ext>
            </a:extLst>
          </p:cNvPr>
          <p:cNvSpPr txBox="1"/>
          <p:nvPr/>
        </p:nvSpPr>
        <p:spPr>
          <a:xfrm>
            <a:off x="965200" y="4318000"/>
            <a:ext cx="4304383" cy="461665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2400" b="1">
                <a:solidFill>
                  <a:srgbClr val="1C1714"/>
                </a:solidFill>
                <a:latin typeface="Consolas" panose="020B0609020204030204" pitchFamily="49" charset="0"/>
              </a:rPr>
              <a:t>$1.25B · </a:t>
            </a:r>
            <a:r>
              <a:rPr lang="ko-KR" altLang="en-US" sz="2400" b="1">
                <a:solidFill>
                  <a:srgbClr val="1C1714"/>
                </a:solidFill>
                <a:latin typeface="Consolas" panose="020B0609020204030204" pitchFamily="49" charset="0"/>
              </a:rPr>
              <a:t>역대 최대 </a:t>
            </a:r>
            <a:r>
              <a:rPr lang="en-US" altLang="ko-KR" sz="2400" b="1">
                <a:solidFill>
                  <a:srgbClr val="1C1714"/>
                </a:solidFill>
                <a:latin typeface="Consolas" panose="020B0609020204030204" pitchFamily="49" charset="0"/>
              </a:rPr>
              <a:t>· 2024</a:t>
            </a:r>
            <a:endParaRPr lang="ko-KR" altLang="en-US" sz="2400" b="1">
              <a:solidFill>
                <a:srgbClr val="1C1714"/>
              </a:solidFill>
              <a:latin typeface="Consolas" panose="020B06090202040302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99DD2A-84A3-A738-BEA0-0C4948420687}"/>
              </a:ext>
            </a:extLst>
          </p:cNvPr>
          <p:cNvSpPr txBox="1"/>
          <p:nvPr/>
        </p:nvSpPr>
        <p:spPr>
          <a:xfrm>
            <a:off x="711200" y="5588000"/>
            <a:ext cx="10769600" cy="23852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950">
                <a:solidFill>
                  <a:srgbClr val="9A8E7C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950">
                <a:solidFill>
                  <a:srgbClr val="9A8E7C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950">
                <a:solidFill>
                  <a:srgbClr val="9A8E7C"/>
                </a:solidFill>
                <a:latin typeface="맑은 고딕" panose="020B0503020000020004" pitchFamily="50" charset="-127"/>
              </a:rPr>
              <a:t>관세청</a:t>
            </a:r>
            <a:r>
              <a:rPr lang="en-US" altLang="ko-KR" sz="950">
                <a:solidFill>
                  <a:srgbClr val="9A8E7C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950">
                <a:solidFill>
                  <a:srgbClr val="9A8E7C"/>
                </a:solidFill>
                <a:latin typeface="맑은 고딕" panose="020B0503020000020004" pitchFamily="50" charset="-127"/>
              </a:rPr>
              <a:t>농식품부</a:t>
            </a:r>
            <a:r>
              <a:rPr lang="en-US" altLang="ko-KR" sz="950">
                <a:solidFill>
                  <a:srgbClr val="9A8E7C"/>
                </a:solidFill>
                <a:latin typeface="맑은 고딕" panose="020B0503020000020004" pitchFamily="50" charset="-127"/>
              </a:rPr>
              <a:t>(MAFRA) K-Food+ · </a:t>
            </a:r>
            <a:r>
              <a:rPr lang="ko-KR" altLang="en-US" sz="950">
                <a:solidFill>
                  <a:srgbClr val="9A8E7C"/>
                </a:solidFill>
                <a:latin typeface="맑은 고딕" panose="020B0503020000020004" pitchFamily="50" charset="-127"/>
              </a:rPr>
              <a:t>뉴스</a:t>
            </a:r>
            <a:r>
              <a:rPr lang="en-US" altLang="ko-KR" sz="950">
                <a:solidFill>
                  <a:srgbClr val="9A8E7C"/>
                </a:solidFill>
                <a:latin typeface="맑은 고딕" panose="020B0503020000020004" pitchFamily="50" charset="-127"/>
              </a:rPr>
              <a:t>1·MBC·</a:t>
            </a:r>
            <a:r>
              <a:rPr lang="ko-KR" altLang="en-US" sz="950">
                <a:solidFill>
                  <a:srgbClr val="9A8E7C"/>
                </a:solidFill>
                <a:latin typeface="맑은 고딕" panose="020B0503020000020004" pitchFamily="50" charset="-127"/>
              </a:rPr>
              <a:t>한국경제 </a:t>
            </a:r>
            <a:r>
              <a:rPr lang="en-US" altLang="ko-KR" sz="950">
                <a:solidFill>
                  <a:srgbClr val="9A8E7C"/>
                </a:solidFill>
                <a:latin typeface="맑은 고딕" panose="020B0503020000020004" pitchFamily="50" charset="-127"/>
              </a:rPr>
              <a:t>(2+ </a:t>
            </a:r>
            <a:r>
              <a:rPr lang="ko-KR" altLang="en-US" sz="950">
                <a:solidFill>
                  <a:srgbClr val="9A8E7C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950">
                <a:solidFill>
                  <a:srgbClr val="9A8E7C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950">
                <a:solidFill>
                  <a:srgbClr val="9A8E7C"/>
                </a:solidFill>
                <a:latin typeface="맑은 고딕" panose="020B0503020000020004" pitchFamily="50" charset="-127"/>
              </a:rPr>
              <a:t>기준일 </a:t>
            </a:r>
            <a:r>
              <a:rPr lang="en-US" altLang="ko-KR" sz="950">
                <a:solidFill>
                  <a:srgbClr val="9A8E7C"/>
                </a:solidFill>
                <a:latin typeface="맑은 고딕" panose="020B0503020000020004" pitchFamily="50" charset="-127"/>
              </a:rPr>
              <a:t>2026-06-15)   ·   </a:t>
            </a:r>
            <a:r>
              <a:rPr lang="ko-KR" altLang="en-US" sz="950">
                <a:solidFill>
                  <a:srgbClr val="9A8E7C"/>
                </a:solidFill>
                <a:latin typeface="맑은 고딕" panose="020B0503020000020004" pitchFamily="50" charset="-127"/>
              </a:rPr>
              <a:t>공개정보 분석 </a:t>
            </a:r>
            <a:r>
              <a:rPr lang="en-US" altLang="ko-KR" sz="950">
                <a:solidFill>
                  <a:srgbClr val="9A8E7C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950">
                <a:solidFill>
                  <a:srgbClr val="9A8E7C"/>
                </a:solidFill>
                <a:latin typeface="맑은 고딕" panose="020B0503020000020004" pitchFamily="50" charset="-127"/>
              </a:rPr>
              <a:t>투자권유 아님</a:t>
            </a:r>
          </a:p>
        </p:txBody>
      </p:sp>
    </p:spTree>
    <p:extLst>
      <p:ext uri="{BB962C8B-B14F-4D97-AF65-F5344CB8AC3E}">
        <p14:creationId xmlns:p14="http://schemas.microsoft.com/office/powerpoint/2010/main" val="261607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231</Words>
  <Application>Microsoft Office PowerPoint</Application>
  <PresentationFormat>와이드스크린</PresentationFormat>
  <Paragraphs>33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1" baseType="lpstr">
      <vt:lpstr>맑은 고딕</vt:lpstr>
      <vt:lpstr>Arial</vt:lpstr>
      <vt:lpstr>Consolas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Chinseok Lee</dc:creator>
  <cp:lastModifiedBy>Chinseok Lee</cp:lastModifiedBy>
  <cp:revision>23</cp:revision>
  <dcterms:created xsi:type="dcterms:W3CDTF">2026-06-15T09:57:06Z</dcterms:created>
  <dcterms:modified xsi:type="dcterms:W3CDTF">2026-06-15T09:57:18Z</dcterms:modified>
</cp:coreProperties>
</file>