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C53E5E-EA55-659E-34E1-DBD94BCD9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279434-9110-334C-A924-510E99ED9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6D5596-E7F2-F254-1CEC-FE2B8876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6696D5-8AB2-8FF3-3398-82B377A1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1C0333-5462-239C-EC5E-B7A01163D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0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261561-70CF-CC86-9857-38969873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1F75D0-BE04-950B-1D02-172C5B5A9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E3DE4E-917B-31CB-DB70-9D325E13D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AE68DB-2F64-58B4-D1C4-465CEEB5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0973CA-CFD3-8421-0CFC-CDADF135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729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800AD8E-72D2-C0F1-2583-F26C596C0A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57B5807-2696-5A84-97BA-128476BF3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2971A9-CB1C-68DD-488B-7165DE7F7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AB9AC4-904D-116A-53A0-74671DEA5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C010D4-87C6-5EA7-F09D-EBEBD640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90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64C2F7-6FE4-C8CA-5F64-388E637A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8EE697-4AE2-9A9C-F334-5CAAE65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A83F99-DB17-2AAB-F68A-6985E3A0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861D98-211B-EF92-A513-E7AF605D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213B85-501C-0614-FB35-9AE5B28DB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216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A22657-6D91-B82B-3B91-01394FFD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1CC9C23-D271-39BF-AE29-A6D7EB832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D601E0-6020-00F7-C42B-4B2B2D15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4CDAAC-0B46-0330-B41C-D5CAC0884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A18D33-2266-C38A-B058-56DFB9E46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09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E9082C-B352-9C45-5581-9542B72B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6B9BB8-1FC6-D5A8-C1AB-728615EB9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61322B3-F520-4954-D70D-B65C89843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6E3A18E-E3B6-8CAC-C838-D0CA8366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B89B3E-AC7F-61D0-ED1C-690CABF00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02E946F-DAC5-3DA8-A846-821F25729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707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23079E-C21C-A2B2-7A72-3A0EE2E6D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5E8D659-77D9-CAB3-8D3C-17BEAB056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420DB2-7139-204A-A7F9-B20C9AFA2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02553F4-A70D-62F5-3FB5-A6837A0A5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39817F3-4E99-18AE-0F44-DC18E7652E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4810446-6195-96E6-268D-4ED629DD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2A038E5-BEAA-40CE-41CF-485DE6FA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576CC17-9E27-FAF3-9EE8-1DBCA3C1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95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1B3F71-0A59-82E7-0591-DDE00F94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73E1318-ACD6-5C03-1012-1D9A1D9E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27CAF6B-A565-960E-3992-B07203E0E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4DFC3B8-1238-8053-B00E-606538532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696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7E2C2D3-D4B8-3A06-0FB4-E068B3F2A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9A0632F-D88B-8EE3-6D6B-3425D357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CACC15-0921-B5DE-7DFA-4C664FB9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00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D02B45-4F88-2F5B-2797-3F5FCB367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4A0220F-2DE3-8FAA-E388-77BA687D8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95F11E6-5E78-48D5-AED7-C81C04E73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E5D89B-15F1-65DE-B0C2-1B0DC437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582B616-43B8-7017-AA7E-6C22C88E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7815C29-386C-F77C-04FD-6CA2BE25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698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187BE4-9AE9-54EE-69CF-529C95B3B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712D4A5-3FB6-3F88-D3D2-F2456AE35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189F96B-1ED2-F734-10EF-BB52A2691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F44D2A-76A1-5336-AD3C-4485BFA7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2BC7995-B19D-D8B9-8B04-70006C840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992EDE-6B8A-68DF-B2FC-157B613BF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96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B2C5BE1-D31B-A240-437F-5656E5ABF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A2C633D-DE73-D545-C919-7716F0C8A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42FEC7-8F51-2160-3239-7710C3E46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17EA60-B49E-47C2-84C6-96EBE4830229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3452AC-75C5-30CA-4449-8CA63F29E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60CC96-BFEF-0C94-E30B-5D48A35BF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5C52DF-1A88-4112-A4B4-FDC2BD0F5D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58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A05BE1B-9CBE-EEAE-EE53-521FF53FB472}"/>
              </a:ext>
            </a:extLst>
          </p:cNvPr>
          <p:cNvSpPr/>
          <p:nvPr/>
        </p:nvSpPr>
        <p:spPr>
          <a:xfrm>
            <a:off x="685800" y="711200"/>
            <a:ext cx="203200" cy="1143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51195-9577-28AC-3CBA-624737298403}"/>
              </a:ext>
            </a:extLst>
          </p:cNvPr>
          <p:cNvSpPr txBox="1"/>
          <p:nvPr/>
        </p:nvSpPr>
        <p:spPr>
          <a:xfrm>
            <a:off x="990600" y="685800"/>
            <a:ext cx="223009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it-IT" altLang="ko-KR" sz="1000" b="1">
                <a:solidFill>
                  <a:srgbClr val="E03C31"/>
                </a:solidFill>
                <a:latin typeface="Consolas" panose="020B0609020204030204" pitchFamily="49" charset="0"/>
              </a:rPr>
              <a:t>DATA BRIEF · GLOBAL AI · 2026</a:t>
            </a:r>
            <a:endParaRPr lang="ko-KR" altLang="en-US" sz="1000" b="1">
              <a:solidFill>
                <a:srgbClr val="E03C31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3AA697-EB2F-319B-65D5-17C019A7B3D5}"/>
              </a:ext>
            </a:extLst>
          </p:cNvPr>
          <p:cNvSpPr txBox="1"/>
          <p:nvPr/>
        </p:nvSpPr>
        <p:spPr>
          <a:xfrm>
            <a:off x="685800" y="1016000"/>
            <a:ext cx="10820400" cy="150810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600" b="1">
                <a:solidFill>
                  <a:srgbClr val="16130F"/>
                </a:solidFill>
                <a:latin typeface="맑은 고딕" panose="020B0503020000020004" pitchFamily="50" charset="-127"/>
              </a:rPr>
              <a:t>숫자로 보는</a:t>
            </a:r>
          </a:p>
          <a:p>
            <a:r>
              <a:rPr lang="en-US" altLang="ko-KR" sz="4600" b="1">
                <a:solidFill>
                  <a:srgbClr val="16130F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4600" b="1">
                <a:solidFill>
                  <a:srgbClr val="16130F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4600" b="1">
                <a:solidFill>
                  <a:srgbClr val="16130F"/>
                </a:solidFill>
                <a:latin typeface="맑은 고딕" panose="020B0503020000020004" pitchFamily="50" charset="-127"/>
              </a:rPr>
              <a:t>AI</a:t>
            </a:r>
            <a:endParaRPr lang="ko-KR" altLang="en-US" sz="460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C0AF41-E1A1-8C00-4227-69EE1B1FB212}"/>
              </a:ext>
            </a:extLst>
          </p:cNvPr>
          <p:cNvSpPr txBox="1"/>
          <p:nvPr/>
        </p:nvSpPr>
        <p:spPr>
          <a:xfrm>
            <a:off x="685800" y="2692400"/>
            <a:ext cx="76200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8A8478"/>
                </a:solidFill>
                <a:latin typeface="맑은 고딕" panose="020B0503020000020004" pitchFamily="50" charset="-127"/>
              </a:rPr>
              <a:t>한 해의 </a:t>
            </a:r>
            <a:r>
              <a:rPr lang="en-US" altLang="ko-KR" sz="1250">
                <a:solidFill>
                  <a:srgbClr val="8A8478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250">
                <a:solidFill>
                  <a:srgbClr val="8A8478"/>
                </a:solidFill>
                <a:latin typeface="맑은 고딕" panose="020B0503020000020004" pitchFamily="50" charset="-127"/>
              </a:rPr>
              <a:t>를 여섯 개의 숫자로 </a:t>
            </a:r>
            <a:r>
              <a:rPr lang="en-US" altLang="ko-KR" sz="1250">
                <a:solidFill>
                  <a:srgbClr val="8A847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8A8478"/>
                </a:solidFill>
                <a:latin typeface="맑은 고딕" panose="020B0503020000020004" pitchFamily="50" charset="-127"/>
              </a:rPr>
              <a:t>투자는 폭증하고</a:t>
            </a:r>
            <a:r>
              <a:rPr lang="en-US" altLang="ko-KR" sz="1250">
                <a:solidFill>
                  <a:srgbClr val="8A847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8A8478"/>
                </a:solidFill>
                <a:latin typeface="맑은 고딕" panose="020B0503020000020004" pitchFamily="50" charset="-127"/>
              </a:rPr>
              <a:t>사용은 보편화되고</a:t>
            </a:r>
            <a:r>
              <a:rPr lang="en-US" altLang="ko-KR" sz="1250">
                <a:solidFill>
                  <a:srgbClr val="8A847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8A8478"/>
                </a:solidFill>
                <a:latin typeface="맑은 고딕" panose="020B0503020000020004" pitchFamily="50" charset="-127"/>
              </a:rPr>
              <a:t>돈은 소수에 쏠린다</a:t>
            </a:r>
            <a:r>
              <a:rPr lang="en-US" altLang="ko-KR" sz="1250">
                <a:solidFill>
                  <a:srgbClr val="8A847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90B06CD-9A03-1004-CF0B-7F0F81CF15BB}"/>
              </a:ext>
            </a:extLst>
          </p:cNvPr>
          <p:cNvSpPr/>
          <p:nvPr/>
        </p:nvSpPr>
        <p:spPr>
          <a:xfrm>
            <a:off x="685800" y="3505200"/>
            <a:ext cx="10820400" cy="2540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F51307-0540-B216-7094-11E04EAE9177}"/>
              </a:ext>
            </a:extLst>
          </p:cNvPr>
          <p:cNvSpPr txBox="1"/>
          <p:nvPr/>
        </p:nvSpPr>
        <p:spPr>
          <a:xfrm>
            <a:off x="685800" y="3581400"/>
            <a:ext cx="96051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E03C31"/>
                </a:solidFill>
                <a:latin typeface="Consolas" panose="020B0609020204030204" pitchFamily="49" charset="0"/>
              </a:rPr>
              <a:t>HERO METRIC</a:t>
            </a:r>
            <a:endParaRPr lang="ko-KR" altLang="en-US" sz="1000" b="1">
              <a:solidFill>
                <a:srgbClr val="E03C31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17056-267F-BC94-0B99-38610448C070}"/>
              </a:ext>
            </a:extLst>
          </p:cNvPr>
          <p:cNvSpPr txBox="1"/>
          <p:nvPr/>
        </p:nvSpPr>
        <p:spPr>
          <a:xfrm>
            <a:off x="635000" y="3810000"/>
            <a:ext cx="4249881" cy="150810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200" b="1">
                <a:solidFill>
                  <a:srgbClr val="E03C31"/>
                </a:solidFill>
                <a:latin typeface="Arial Black" panose="020B0A04020102020204" pitchFamily="34" charset="0"/>
              </a:rPr>
              <a:t>$630B</a:t>
            </a:r>
            <a:endParaRPr lang="ko-KR" altLang="en-US" sz="9200" b="1">
              <a:solidFill>
                <a:srgbClr val="E03C3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2FCBAF-BE01-1649-8173-2A58FB7575FF}"/>
              </a:ext>
            </a:extLst>
          </p:cNvPr>
          <p:cNvSpPr txBox="1"/>
          <p:nvPr/>
        </p:nvSpPr>
        <p:spPr>
          <a:xfrm>
            <a:off x="6654800" y="4038600"/>
            <a:ext cx="48514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빅테크 </a:t>
            </a:r>
            <a:r>
              <a:rPr lang="en-US" altLang="ko-KR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사 </a:t>
            </a:r>
            <a:r>
              <a:rPr lang="en-US" altLang="ko-KR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데이터센터 </a:t>
            </a:r>
            <a:r>
              <a:rPr lang="en-US" altLang="ko-KR" sz="1500" b="1">
                <a:solidFill>
                  <a:srgbClr val="16130F"/>
                </a:solidFill>
                <a:latin typeface="맑은 고딕" panose="020B0503020000020004" pitchFamily="50" charset="-127"/>
              </a:rPr>
              <a:t>capex</a:t>
            </a:r>
            <a:endParaRPr lang="ko-KR" altLang="en-US" sz="150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4CC2AD-3421-2FFF-4B4B-6DDC59428A59}"/>
              </a:ext>
            </a:extLst>
          </p:cNvPr>
          <p:cNvSpPr txBox="1"/>
          <p:nvPr/>
        </p:nvSpPr>
        <p:spPr>
          <a:xfrm>
            <a:off x="6654800" y="4978400"/>
            <a:ext cx="48514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50">
                <a:solidFill>
                  <a:srgbClr val="8A8478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950">
                <a:solidFill>
                  <a:srgbClr val="8A8478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950">
                <a:solidFill>
                  <a:srgbClr val="8A8478"/>
                </a:solidFill>
                <a:latin typeface="맑은 고딕" panose="020B0503020000020004" pitchFamily="50" charset="-127"/>
              </a:rPr>
              <a:t>$388B → +62% · </a:t>
            </a:r>
            <a:r>
              <a:rPr lang="ko-KR" altLang="en-US" sz="950">
                <a:solidFill>
                  <a:srgbClr val="8A8478"/>
                </a:solidFill>
                <a:latin typeface="맑은 고딕" panose="020B0503020000020004" pitchFamily="50" charset="-127"/>
              </a:rPr>
              <a:t>일부 집계 </a:t>
            </a:r>
            <a:r>
              <a:rPr lang="en-US" altLang="ko-KR" sz="950">
                <a:solidFill>
                  <a:srgbClr val="8A8478"/>
                </a:solidFill>
                <a:latin typeface="맑은 고딕" panose="020B0503020000020004" pitchFamily="50" charset="-127"/>
              </a:rPr>
              <a:t>$725B (</a:t>
            </a:r>
            <a:r>
              <a:rPr lang="ko-KR" altLang="en-US" sz="950">
                <a:solidFill>
                  <a:srgbClr val="8A8478"/>
                </a:solidFill>
                <a:latin typeface="맑은 고딕" panose="020B0503020000020004" pitchFamily="50" charset="-127"/>
              </a:rPr>
              <a:t>집계 회사 수</a:t>
            </a:r>
            <a:r>
              <a:rPr lang="en-US" altLang="ko-KR" sz="95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8A8478"/>
                </a:solidFill>
                <a:latin typeface="맑은 고딕" panose="020B0503020000020004" pitchFamily="50" charset="-127"/>
              </a:rPr>
              <a:t>정의 차이</a:t>
            </a:r>
            <a:r>
              <a:rPr lang="en-US" altLang="ko-KR" sz="950">
                <a:solidFill>
                  <a:srgbClr val="8A8478"/>
                </a:solidFill>
                <a:latin typeface="맑은 고딕" panose="020B0503020000020004" pitchFamily="50" charset="-127"/>
              </a:rPr>
              <a:t>)</a:t>
            </a:r>
            <a:endParaRPr lang="ko-KR" altLang="en-US" sz="9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BF37D29-8B1B-63A7-5B4B-BB02EABE1DAA}"/>
              </a:ext>
            </a:extLst>
          </p:cNvPr>
          <p:cNvSpPr/>
          <p:nvPr/>
        </p:nvSpPr>
        <p:spPr>
          <a:xfrm>
            <a:off x="685800" y="57404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8F5865-5C9D-237B-82D2-5FF06BC56523}"/>
              </a:ext>
            </a:extLst>
          </p:cNvPr>
          <p:cNvSpPr txBox="1"/>
          <p:nvPr/>
        </p:nvSpPr>
        <p:spPr>
          <a:xfrm>
            <a:off x="685800" y="5842000"/>
            <a:ext cx="10820400" cy="35394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: Gartner(2026.1) · IDC · MarketsandMarkets ·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하이퍼스케일러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capex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집계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(2026) · NVIDIA FY2026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실적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· McKinsey(2026 Q1) · OECD VC(2025) · OpenAI/Reuters — 2+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규모는 정의별 편차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),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전망 혼재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각 셀에 표기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).</a:t>
            </a:r>
            <a:endParaRPr lang="ko-KR" altLang="en-US" sz="8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84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7DDEAED-1AFB-37BD-31EA-5593C7C7DE4F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7BF50-ADB6-583E-F1A0-063E72639B0C}"/>
              </a:ext>
            </a:extLst>
          </p:cNvPr>
          <p:cNvSpPr txBox="1"/>
          <p:nvPr/>
        </p:nvSpPr>
        <p:spPr>
          <a:xfrm>
            <a:off x="685800" y="165100"/>
            <a:ext cx="159530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8A8478"/>
                </a:solidFill>
                <a:latin typeface="Consolas" panose="020B0609020204030204" pitchFamily="49" charset="0"/>
              </a:rPr>
              <a:t>GLOBAL AI · DATA BRIEF</a:t>
            </a:r>
            <a:endParaRPr lang="ko-KR" altLang="en-US" sz="900" b="1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A7C38C-644B-9BB2-1FE9-8A794A31ADB3}"/>
              </a:ext>
            </a:extLst>
          </p:cNvPr>
          <p:cNvSpPr txBox="1"/>
          <p:nvPr/>
        </p:nvSpPr>
        <p:spPr>
          <a:xfrm>
            <a:off x="10359732" y="165100"/>
            <a:ext cx="114646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E03C31"/>
                </a:solidFill>
                <a:latin typeface="Consolas" panose="020B0609020204030204" pitchFamily="49" charset="0"/>
              </a:rPr>
              <a:t>01 · </a:t>
            </a:r>
            <a:r>
              <a:rPr lang="ko-KR" altLang="en-US" sz="900" b="1">
                <a:solidFill>
                  <a:srgbClr val="E03C31"/>
                </a:solidFill>
                <a:latin typeface="Consolas" panose="020B0609020204030204" pitchFamily="49" charset="0"/>
              </a:rPr>
              <a:t>인프라 투자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C80CF1E-4B2A-B927-5060-03F17980CB6C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BBCDEA-C3A1-B26F-FDB5-7BFB5D5A1D2E}"/>
              </a:ext>
            </a:extLst>
          </p:cNvPr>
          <p:cNvSpPr txBox="1"/>
          <p:nvPr/>
        </p:nvSpPr>
        <p:spPr>
          <a:xfrm>
            <a:off x="990600" y="533400"/>
            <a:ext cx="89639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03C31"/>
                </a:solidFill>
                <a:latin typeface="Consolas" panose="020B0609020204030204" pitchFamily="49" charset="0"/>
              </a:rPr>
              <a:t>인프라 투자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189B2E-EACC-3658-D3CD-E4D81A4422A1}"/>
              </a:ext>
            </a:extLst>
          </p:cNvPr>
          <p:cNvSpPr txBox="1"/>
          <p:nvPr/>
        </p:nvSpPr>
        <p:spPr>
          <a:xfrm>
            <a:off x="685800" y="736600"/>
            <a:ext cx="4661854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인프라 투자 </a:t>
            </a:r>
            <a:r>
              <a:rPr lang="en-US" altLang="ko-KR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돈이 쏟아진다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99879E8-26C4-CDDF-77FC-36F832162E34}"/>
              </a:ext>
            </a:extLst>
          </p:cNvPr>
          <p:cNvSpPr/>
          <p:nvPr/>
        </p:nvSpPr>
        <p:spPr>
          <a:xfrm>
            <a:off x="685800" y="1295400"/>
            <a:ext cx="10820400" cy="2032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677E0FF-0E4F-F183-470C-CF2960142B63}"/>
              </a:ext>
            </a:extLst>
          </p:cNvPr>
          <p:cNvSpPr/>
          <p:nvPr/>
        </p:nvSpPr>
        <p:spPr>
          <a:xfrm>
            <a:off x="4191000" y="1676400"/>
            <a:ext cx="10160" cy="4064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AE1D51E-A954-07D4-5416-787F5B149CE8}"/>
              </a:ext>
            </a:extLst>
          </p:cNvPr>
          <p:cNvSpPr/>
          <p:nvPr/>
        </p:nvSpPr>
        <p:spPr>
          <a:xfrm>
            <a:off x="7899400" y="1676400"/>
            <a:ext cx="10160" cy="4064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67CB07-CF33-519F-FF25-C1514C33E72D}"/>
              </a:ext>
            </a:extLst>
          </p:cNvPr>
          <p:cNvSpPr txBox="1"/>
          <p:nvPr/>
        </p:nvSpPr>
        <p:spPr>
          <a:xfrm>
            <a:off x="6858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01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CFF7291-687B-E2D6-EAB7-F47BB7C31654}"/>
              </a:ext>
            </a:extLst>
          </p:cNvPr>
          <p:cNvSpPr/>
          <p:nvPr/>
        </p:nvSpPr>
        <p:spPr>
          <a:xfrm>
            <a:off x="685800" y="1981200"/>
            <a:ext cx="584200" cy="4064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734F32-2CCD-FE6B-2135-8357B586F1DE}"/>
              </a:ext>
            </a:extLst>
          </p:cNvPr>
          <p:cNvSpPr txBox="1"/>
          <p:nvPr/>
        </p:nvSpPr>
        <p:spPr>
          <a:xfrm>
            <a:off x="685800" y="2108200"/>
            <a:ext cx="2395207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E03C31"/>
                </a:solidFill>
                <a:latin typeface="Arial Black" panose="020B0A04020102020204" pitchFamily="34" charset="0"/>
              </a:rPr>
              <a:t>$630B</a:t>
            </a:r>
            <a:endParaRPr lang="ko-KR" altLang="en-US" sz="5000" b="1">
              <a:solidFill>
                <a:srgbClr val="E03C3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E5ABB-F2C9-7B92-1EAF-0B54C373CA47}"/>
              </a:ext>
            </a:extLst>
          </p:cNvPr>
          <p:cNvSpPr txBox="1"/>
          <p:nvPr/>
        </p:nvSpPr>
        <p:spPr>
          <a:xfrm>
            <a:off x="6858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빅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4 2026 AI capex</a:t>
            </a:r>
            <a:endParaRPr lang="ko-KR" altLang="en-US" sz="12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1BA4EA-00C4-8B66-AAF1-6A79AF7363B9}"/>
              </a:ext>
            </a:extLst>
          </p:cNvPr>
          <p:cNvSpPr txBox="1"/>
          <p:nvPr/>
        </p:nvSpPr>
        <p:spPr>
          <a:xfrm>
            <a:off x="6858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2025 $388B → +62% (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가이던스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9D4652-BF11-05B3-FE58-14FBC1358964}"/>
              </a:ext>
            </a:extLst>
          </p:cNvPr>
          <p:cNvSpPr txBox="1"/>
          <p:nvPr/>
        </p:nvSpPr>
        <p:spPr>
          <a:xfrm>
            <a:off x="43942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02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3E1DDD5-A187-71D2-47E3-85C45F4AA925}"/>
              </a:ext>
            </a:extLst>
          </p:cNvPr>
          <p:cNvSpPr/>
          <p:nvPr/>
        </p:nvSpPr>
        <p:spPr>
          <a:xfrm>
            <a:off x="43942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9AD3A70-E2DC-F9F8-D9B4-42BA96C1D51F}"/>
              </a:ext>
            </a:extLst>
          </p:cNvPr>
          <p:cNvSpPr txBox="1"/>
          <p:nvPr/>
        </p:nvSpPr>
        <p:spPr>
          <a:xfrm>
            <a:off x="4394200" y="2108200"/>
            <a:ext cx="2145139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16130F"/>
                </a:solidFill>
                <a:latin typeface="Arial Black" panose="020B0A04020102020204" pitchFamily="34" charset="0"/>
              </a:rPr>
              <a:t>$2.5T</a:t>
            </a:r>
            <a:endParaRPr lang="ko-KR" altLang="en-US" sz="50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4F5EE6-5930-65E6-AAB6-88AC55595EE8}"/>
              </a:ext>
            </a:extLst>
          </p:cNvPr>
          <p:cNvSpPr txBox="1"/>
          <p:nvPr/>
        </p:nvSpPr>
        <p:spPr>
          <a:xfrm>
            <a:off x="43942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Gartner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전체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지출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12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9E20C1-3FC5-30CF-B0EC-EE24AE43029B}"/>
              </a:ext>
            </a:extLst>
          </p:cNvPr>
          <p:cNvSpPr txBox="1"/>
          <p:nvPr/>
        </p:nvSpPr>
        <p:spPr>
          <a:xfrm>
            <a:off x="43942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+44% YoY ·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전체 스택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정의 주의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EF012F6-2CE8-74A6-D678-943F13F05CF5}"/>
              </a:ext>
            </a:extLst>
          </p:cNvPr>
          <p:cNvSpPr txBox="1"/>
          <p:nvPr/>
        </p:nvSpPr>
        <p:spPr>
          <a:xfrm>
            <a:off x="81026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03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C094943-81AB-0C7E-BE60-0A364CC480AF}"/>
              </a:ext>
            </a:extLst>
          </p:cNvPr>
          <p:cNvSpPr/>
          <p:nvPr/>
        </p:nvSpPr>
        <p:spPr>
          <a:xfrm>
            <a:off x="81026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0B40AC-F541-BAEC-2AF7-4C52B268DB55}"/>
              </a:ext>
            </a:extLst>
          </p:cNvPr>
          <p:cNvSpPr txBox="1"/>
          <p:nvPr/>
        </p:nvSpPr>
        <p:spPr>
          <a:xfrm>
            <a:off x="8102600" y="2108200"/>
            <a:ext cx="2395207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16130F"/>
                </a:solidFill>
                <a:latin typeface="Arial Black" panose="020B0A04020102020204" pitchFamily="34" charset="0"/>
              </a:rPr>
              <a:t>$194B</a:t>
            </a:r>
            <a:endParaRPr lang="ko-KR" altLang="en-US" sz="50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4356B8-8B9A-3873-E52C-821016EACDC6}"/>
              </a:ext>
            </a:extLst>
          </p:cNvPr>
          <p:cNvSpPr txBox="1"/>
          <p:nvPr/>
        </p:nvSpPr>
        <p:spPr>
          <a:xfrm>
            <a:off x="81026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NVIDIA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데이터센터 매출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FY2026</a:t>
            </a:r>
            <a:endParaRPr lang="ko-KR" altLang="en-US" sz="12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F0548C-AE3E-6AB7-5624-9739C5BEB688}"/>
              </a:ext>
            </a:extLst>
          </p:cNvPr>
          <p:cNvSpPr txBox="1"/>
          <p:nvPr/>
        </p:nvSpPr>
        <p:spPr>
          <a:xfrm>
            <a:off x="81026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+68% ·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연간 실적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C76E817-05F2-D4B7-F080-2B71E1A1CE86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9116778-1D9E-AE9B-F063-8D2833047D68}"/>
              </a:ext>
            </a:extLst>
          </p:cNvPr>
          <p:cNvSpPr txBox="1"/>
          <p:nvPr/>
        </p:nvSpPr>
        <p:spPr>
          <a:xfrm>
            <a:off x="685800" y="6578600"/>
            <a:ext cx="1612942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숫자로 보는 글로벌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AI</a:t>
            </a:r>
            <a:endParaRPr lang="ko-KR" altLang="en-US" sz="8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678B4F-68C2-8BF0-9F66-E2796C4859EF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8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24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E5AB420-26B8-81D7-253A-51BF90D3FB3C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FAC8AC-7FA2-1F57-F258-F530C3915764}"/>
              </a:ext>
            </a:extLst>
          </p:cNvPr>
          <p:cNvSpPr txBox="1"/>
          <p:nvPr/>
        </p:nvSpPr>
        <p:spPr>
          <a:xfrm>
            <a:off x="685800" y="165100"/>
            <a:ext cx="159530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8A8478"/>
                </a:solidFill>
                <a:latin typeface="Consolas" panose="020B0609020204030204" pitchFamily="49" charset="0"/>
              </a:rPr>
              <a:t>GLOBAL AI · DATA BRIEF</a:t>
            </a:r>
            <a:endParaRPr lang="ko-KR" altLang="en-US" sz="900" b="1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5685DB-2FF2-F38E-76F2-F36DBC2D09D3}"/>
              </a:ext>
            </a:extLst>
          </p:cNvPr>
          <p:cNvSpPr txBox="1"/>
          <p:nvPr/>
        </p:nvSpPr>
        <p:spPr>
          <a:xfrm>
            <a:off x="10475149" y="165100"/>
            <a:ext cx="1031051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E03C31"/>
                </a:solidFill>
                <a:latin typeface="Consolas" panose="020B0609020204030204" pitchFamily="49" charset="0"/>
              </a:rPr>
              <a:t>02 · </a:t>
            </a:r>
            <a:r>
              <a:rPr lang="ko-KR" altLang="en-US" sz="900" b="1">
                <a:solidFill>
                  <a:srgbClr val="E03C31"/>
                </a:solidFill>
                <a:latin typeface="Consolas" panose="020B0609020204030204" pitchFamily="49" charset="0"/>
              </a:rPr>
              <a:t>사용</a:t>
            </a:r>
            <a:r>
              <a:rPr lang="en-US" altLang="ko-KR" sz="900" b="1">
                <a:solidFill>
                  <a:srgbClr val="E03C31"/>
                </a:solidFill>
                <a:latin typeface="Consolas" panose="020B0609020204030204" pitchFamily="49" charset="0"/>
              </a:rPr>
              <a:t>·</a:t>
            </a:r>
            <a:r>
              <a:rPr lang="ko-KR" altLang="en-US" sz="900" b="1">
                <a:solidFill>
                  <a:srgbClr val="E03C31"/>
                </a:solidFill>
                <a:latin typeface="Consolas" panose="020B0609020204030204" pitchFamily="49" charset="0"/>
              </a:rPr>
              <a:t>확산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0480091-FA6B-174E-345C-5031AB90570F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4F5BA9-E77D-1F26-892C-D6B90F71028B}"/>
              </a:ext>
            </a:extLst>
          </p:cNvPr>
          <p:cNvSpPr txBox="1"/>
          <p:nvPr/>
        </p:nvSpPr>
        <p:spPr>
          <a:xfrm>
            <a:off x="990600" y="533400"/>
            <a:ext cx="44114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03C31"/>
                </a:solidFill>
                <a:latin typeface="Consolas" panose="020B0609020204030204" pitchFamily="49" charset="0"/>
              </a:rPr>
              <a:t>확산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D5D70E-D379-9545-E5ED-C2E5DC350AD0}"/>
              </a:ext>
            </a:extLst>
          </p:cNvPr>
          <p:cNvSpPr txBox="1"/>
          <p:nvPr/>
        </p:nvSpPr>
        <p:spPr>
          <a:xfrm>
            <a:off x="685800" y="736600"/>
            <a:ext cx="3847528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사용</a:t>
            </a:r>
            <a:r>
              <a:rPr lang="en-US" altLang="ko-KR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확산 </a:t>
            </a:r>
            <a:r>
              <a:rPr lang="en-US" altLang="ko-KR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보편화된다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DE345BE-9E0A-DE7C-4DF7-D18759F79AC0}"/>
              </a:ext>
            </a:extLst>
          </p:cNvPr>
          <p:cNvSpPr/>
          <p:nvPr/>
        </p:nvSpPr>
        <p:spPr>
          <a:xfrm>
            <a:off x="685800" y="1295400"/>
            <a:ext cx="10820400" cy="2032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24930F0-0806-61B4-6B01-06BCB55E9EF3}"/>
              </a:ext>
            </a:extLst>
          </p:cNvPr>
          <p:cNvSpPr/>
          <p:nvPr/>
        </p:nvSpPr>
        <p:spPr>
          <a:xfrm>
            <a:off x="4191000" y="1676400"/>
            <a:ext cx="10160" cy="4064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FEC76D0-6520-E3EA-F3C1-B85BEB555D01}"/>
              </a:ext>
            </a:extLst>
          </p:cNvPr>
          <p:cNvSpPr/>
          <p:nvPr/>
        </p:nvSpPr>
        <p:spPr>
          <a:xfrm>
            <a:off x="7899400" y="1676400"/>
            <a:ext cx="10160" cy="4064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816A73-E6E0-6DA3-AE5C-17D73216E826}"/>
              </a:ext>
            </a:extLst>
          </p:cNvPr>
          <p:cNvSpPr txBox="1"/>
          <p:nvPr/>
        </p:nvSpPr>
        <p:spPr>
          <a:xfrm>
            <a:off x="6858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04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9B12FA1-DEAE-8A66-C15B-A4D2D4B85CD5}"/>
              </a:ext>
            </a:extLst>
          </p:cNvPr>
          <p:cNvSpPr/>
          <p:nvPr/>
        </p:nvSpPr>
        <p:spPr>
          <a:xfrm>
            <a:off x="685800" y="1981200"/>
            <a:ext cx="584200" cy="4064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20DDF4-F127-4D73-71E4-D5EAD34DE8D5}"/>
              </a:ext>
            </a:extLst>
          </p:cNvPr>
          <p:cNvSpPr txBox="1"/>
          <p:nvPr/>
        </p:nvSpPr>
        <p:spPr>
          <a:xfrm>
            <a:off x="685800" y="2108200"/>
            <a:ext cx="2074607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E03C31"/>
                </a:solidFill>
                <a:latin typeface="Arial Black" panose="020B0A04020102020204" pitchFamily="34" charset="0"/>
              </a:rPr>
              <a:t>900M</a:t>
            </a:r>
            <a:endParaRPr lang="ko-KR" altLang="en-US" sz="5000" b="1">
              <a:solidFill>
                <a:srgbClr val="E03C3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380DBA-DACA-2F7A-CBE9-EC91F73B5651}"/>
              </a:ext>
            </a:extLst>
          </p:cNvPr>
          <p:cNvSpPr txBox="1"/>
          <p:nvPr/>
        </p:nvSpPr>
        <p:spPr>
          <a:xfrm>
            <a:off x="6858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ChatGPT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주간 활성 사용자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7221F8-CE23-81C5-4CCC-2B471F7CACF4}"/>
              </a:ext>
            </a:extLst>
          </p:cNvPr>
          <p:cNvSpPr txBox="1"/>
          <p:nvPr/>
        </p:nvSpPr>
        <p:spPr>
          <a:xfrm>
            <a:off x="6858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2026 ·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월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억 돌파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(6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월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D6C196-8E32-7146-C47A-373539C58CAA}"/>
              </a:ext>
            </a:extLst>
          </p:cNvPr>
          <p:cNvSpPr txBox="1"/>
          <p:nvPr/>
        </p:nvSpPr>
        <p:spPr>
          <a:xfrm>
            <a:off x="43942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05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0BE318FB-D044-64BF-5292-3636DF92BFF7}"/>
              </a:ext>
            </a:extLst>
          </p:cNvPr>
          <p:cNvSpPr/>
          <p:nvPr/>
        </p:nvSpPr>
        <p:spPr>
          <a:xfrm>
            <a:off x="43942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76397-AD38-AC34-B2A2-DCA3207F25CB}"/>
              </a:ext>
            </a:extLst>
          </p:cNvPr>
          <p:cNvSpPr txBox="1"/>
          <p:nvPr/>
        </p:nvSpPr>
        <p:spPr>
          <a:xfrm>
            <a:off x="4394200" y="2108200"/>
            <a:ext cx="1681871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16130F"/>
                </a:solidFill>
                <a:latin typeface="Arial Black" panose="020B0A04020102020204" pitchFamily="34" charset="0"/>
              </a:rPr>
              <a:t>65%</a:t>
            </a:r>
            <a:endParaRPr lang="ko-KR" altLang="en-US" sz="50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FA2113-315A-55EE-273F-431A636BC36F}"/>
              </a:ext>
            </a:extLst>
          </p:cNvPr>
          <p:cNvSpPr txBox="1"/>
          <p:nvPr/>
        </p:nvSpPr>
        <p:spPr>
          <a:xfrm>
            <a:off x="43942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생성형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도입 조직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DA1B7B-B3BF-42A7-88F3-8687F32A5F11}"/>
              </a:ext>
            </a:extLst>
          </p:cNvPr>
          <p:cNvSpPr txBox="1"/>
          <p:nvPr/>
        </p:nvSpPr>
        <p:spPr>
          <a:xfrm>
            <a:off x="43942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개 이상 업무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· 10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개월 만에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(McKinsey)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30B8EC-2654-BC16-CA77-95CE5398CA50}"/>
              </a:ext>
            </a:extLst>
          </p:cNvPr>
          <p:cNvSpPr txBox="1"/>
          <p:nvPr/>
        </p:nvSpPr>
        <p:spPr>
          <a:xfrm>
            <a:off x="8102600" y="17526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06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0679296-AE20-A2C3-CD28-DA7C877DB61C}"/>
              </a:ext>
            </a:extLst>
          </p:cNvPr>
          <p:cNvSpPr/>
          <p:nvPr/>
        </p:nvSpPr>
        <p:spPr>
          <a:xfrm>
            <a:off x="81026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01CA1D-F2E2-01F7-88BC-A71C9CFE6632}"/>
              </a:ext>
            </a:extLst>
          </p:cNvPr>
          <p:cNvSpPr txBox="1"/>
          <p:nvPr/>
        </p:nvSpPr>
        <p:spPr>
          <a:xfrm>
            <a:off x="8102600" y="2108200"/>
            <a:ext cx="1681871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16130F"/>
                </a:solidFill>
                <a:latin typeface="Arial Black" panose="020B0A04020102020204" pitchFamily="34" charset="0"/>
              </a:rPr>
              <a:t>61%</a:t>
            </a:r>
            <a:endParaRPr lang="ko-KR" altLang="en-US" sz="50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6B73FF-6DC8-9394-1842-17FF0C47FD69}"/>
              </a:ext>
            </a:extLst>
          </p:cNvPr>
          <p:cNvSpPr txBox="1"/>
          <p:nvPr/>
        </p:nvSpPr>
        <p:spPr>
          <a:xfrm>
            <a:off x="8102600" y="30353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의 글로벌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VC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비중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2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3CBFFC-E3B2-9970-0293-4EC14866B2F0}"/>
              </a:ext>
            </a:extLst>
          </p:cNvPr>
          <p:cNvSpPr txBox="1"/>
          <p:nvPr/>
        </p:nvSpPr>
        <p:spPr>
          <a:xfrm>
            <a:off x="8102600" y="35433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$258.7B/$427.1B · Q1 2026 80%(OECD)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1C170B6-84E2-99B1-F534-12334EB9ACCC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CD3C30-7336-32F2-18E9-0B2B17378251}"/>
              </a:ext>
            </a:extLst>
          </p:cNvPr>
          <p:cNvSpPr txBox="1"/>
          <p:nvPr/>
        </p:nvSpPr>
        <p:spPr>
          <a:xfrm>
            <a:off x="685800" y="6578600"/>
            <a:ext cx="1612942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숫자로 보는 글로벌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AI</a:t>
            </a:r>
            <a:endParaRPr lang="ko-KR" altLang="en-US" sz="8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1E9ED4-424F-1898-47C9-1A2A3CFC0403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8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96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7D8098C-A412-2A50-8344-F01E2BBF686D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DAD571-9AD3-DB15-7511-D6909FABCF05}"/>
              </a:ext>
            </a:extLst>
          </p:cNvPr>
          <p:cNvSpPr txBox="1"/>
          <p:nvPr/>
        </p:nvSpPr>
        <p:spPr>
          <a:xfrm>
            <a:off x="685800" y="165100"/>
            <a:ext cx="159530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8A8478"/>
                </a:solidFill>
                <a:latin typeface="Consolas" panose="020B0609020204030204" pitchFamily="49" charset="0"/>
              </a:rPr>
              <a:t>GLOBAL AI · DATA BRIEF</a:t>
            </a:r>
            <a:endParaRPr lang="ko-KR" altLang="en-US" sz="900" b="1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492B59-140B-A499-038F-7CCDF634C81B}"/>
              </a:ext>
            </a:extLst>
          </p:cNvPr>
          <p:cNvSpPr txBox="1"/>
          <p:nvPr/>
        </p:nvSpPr>
        <p:spPr>
          <a:xfrm>
            <a:off x="10359732" y="165100"/>
            <a:ext cx="1146468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E03C31"/>
                </a:solidFill>
                <a:latin typeface="Consolas" panose="020B0609020204030204" pitchFamily="49" charset="0"/>
              </a:rPr>
              <a:t>03 · </a:t>
            </a:r>
            <a:r>
              <a:rPr lang="ko-KR" altLang="en-US" sz="900" b="1">
                <a:solidFill>
                  <a:srgbClr val="E03C31"/>
                </a:solidFill>
                <a:latin typeface="Consolas" panose="020B0609020204030204" pitchFamily="49" charset="0"/>
              </a:rPr>
              <a:t>정의 주의보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A57BFB1-12BA-D46A-2CD3-EE1E5D0E35AD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BBD214-7A3E-4013-FFB4-AC3F5014A194}"/>
              </a:ext>
            </a:extLst>
          </p:cNvPr>
          <p:cNvSpPr txBox="1"/>
          <p:nvPr/>
        </p:nvSpPr>
        <p:spPr>
          <a:xfrm>
            <a:off x="990600" y="533400"/>
            <a:ext cx="89639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03C31"/>
                </a:solidFill>
                <a:latin typeface="Consolas" panose="020B0609020204030204" pitchFamily="49" charset="0"/>
              </a:rPr>
              <a:t>정의 주의보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521D56-C1AF-54F3-F8CC-56A1699E400C}"/>
              </a:ext>
            </a:extLst>
          </p:cNvPr>
          <p:cNvSpPr txBox="1"/>
          <p:nvPr/>
        </p:nvSpPr>
        <p:spPr>
          <a:xfrm>
            <a:off x="685800" y="736600"/>
            <a:ext cx="5179623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같은 </a:t>
            </a:r>
            <a:r>
              <a:rPr lang="en-US" altLang="ko-KR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시장</a:t>
            </a:r>
            <a:r>
              <a:rPr lang="en-US" altLang="ko-KR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도 정의마다 다르다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F9B2DD5-64A7-02BA-15E8-859296181025}"/>
              </a:ext>
            </a:extLst>
          </p:cNvPr>
          <p:cNvSpPr/>
          <p:nvPr/>
        </p:nvSpPr>
        <p:spPr>
          <a:xfrm>
            <a:off x="685800" y="1295400"/>
            <a:ext cx="10820400" cy="2032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D7D392F-6B37-CEEF-E2D9-5DF0E01984A5}"/>
              </a:ext>
            </a:extLst>
          </p:cNvPr>
          <p:cNvSpPr/>
          <p:nvPr/>
        </p:nvSpPr>
        <p:spPr>
          <a:xfrm>
            <a:off x="4191000" y="1676400"/>
            <a:ext cx="10160" cy="3175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FD27D89-D777-52A9-828B-76A5F7867D03}"/>
              </a:ext>
            </a:extLst>
          </p:cNvPr>
          <p:cNvSpPr/>
          <p:nvPr/>
        </p:nvSpPr>
        <p:spPr>
          <a:xfrm>
            <a:off x="7899400" y="1676400"/>
            <a:ext cx="10160" cy="3175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EF83BC-403B-A826-833F-4A17293AF5CE}"/>
              </a:ext>
            </a:extLst>
          </p:cNvPr>
          <p:cNvSpPr txBox="1"/>
          <p:nvPr/>
        </p:nvSpPr>
        <p:spPr>
          <a:xfrm>
            <a:off x="685800" y="1752600"/>
            <a:ext cx="25519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8A8478"/>
                </a:solidFill>
                <a:latin typeface="Consolas" panose="020B0609020204030204" pitchFamily="49" charset="0"/>
              </a:rPr>
              <a:t>≠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4516BBDC-5378-0967-1A5C-1404697CFD3F}"/>
              </a:ext>
            </a:extLst>
          </p:cNvPr>
          <p:cNvSpPr/>
          <p:nvPr/>
        </p:nvSpPr>
        <p:spPr>
          <a:xfrm>
            <a:off x="6858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9CA11D-E450-A1DA-A653-7ED10DAB1EE9}"/>
              </a:ext>
            </a:extLst>
          </p:cNvPr>
          <p:cNvSpPr txBox="1"/>
          <p:nvPr/>
        </p:nvSpPr>
        <p:spPr>
          <a:xfrm>
            <a:off x="685800" y="2108200"/>
            <a:ext cx="1986441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16130F"/>
                </a:solidFill>
                <a:latin typeface="Arial Black" panose="020B0A04020102020204" pitchFamily="34" charset="0"/>
              </a:rPr>
              <a:t>$2.5T</a:t>
            </a:r>
            <a:endParaRPr lang="ko-KR" altLang="en-US" sz="46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4EBB78-EC63-D5FF-168F-06FBCA336FA5}"/>
              </a:ext>
            </a:extLst>
          </p:cNvPr>
          <p:cNvSpPr txBox="1"/>
          <p:nvPr/>
        </p:nvSpPr>
        <p:spPr>
          <a:xfrm>
            <a:off x="685800" y="29591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Gartner ·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전체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지출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33C84C-0DC2-1402-AC1E-21FB019C51C2}"/>
              </a:ext>
            </a:extLst>
          </p:cNvPr>
          <p:cNvSpPr txBox="1"/>
          <p:nvPr/>
        </p:nvSpPr>
        <p:spPr>
          <a:xfrm>
            <a:off x="685800" y="34671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HW·SW·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서비스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보안 등 전체 스택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AD1170-F830-B058-26FE-A1ED2369F451}"/>
              </a:ext>
            </a:extLst>
          </p:cNvPr>
          <p:cNvSpPr txBox="1"/>
          <p:nvPr/>
        </p:nvSpPr>
        <p:spPr>
          <a:xfrm>
            <a:off x="4394200" y="1752600"/>
            <a:ext cx="25519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8A8478"/>
                </a:solidFill>
                <a:latin typeface="Consolas" panose="020B0609020204030204" pitchFamily="49" charset="0"/>
              </a:rPr>
              <a:t>≠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7F375F1-CE23-F3D1-2EB9-CC7987D81C4F}"/>
              </a:ext>
            </a:extLst>
          </p:cNvPr>
          <p:cNvSpPr/>
          <p:nvPr/>
        </p:nvSpPr>
        <p:spPr>
          <a:xfrm>
            <a:off x="43942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C98111-CF47-0C0E-3893-D43302C67692}"/>
              </a:ext>
            </a:extLst>
          </p:cNvPr>
          <p:cNvSpPr txBox="1"/>
          <p:nvPr/>
        </p:nvSpPr>
        <p:spPr>
          <a:xfrm>
            <a:off x="4394200" y="2108200"/>
            <a:ext cx="2214068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16130F"/>
                </a:solidFill>
                <a:latin typeface="Arial Black" panose="020B0A04020102020204" pitchFamily="34" charset="0"/>
              </a:rPr>
              <a:t>$487B</a:t>
            </a:r>
            <a:endParaRPr lang="ko-KR" altLang="en-US" sz="46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E943C2-A28C-AAB1-A871-22ACDECA3F76}"/>
              </a:ext>
            </a:extLst>
          </p:cNvPr>
          <p:cNvSpPr txBox="1"/>
          <p:nvPr/>
        </p:nvSpPr>
        <p:spPr>
          <a:xfrm>
            <a:off x="4394200" y="29591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IDC · 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인프라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E3C8FB-C2D4-F81C-4717-3EC3E237B6DA}"/>
              </a:ext>
            </a:extLst>
          </p:cNvPr>
          <p:cNvSpPr txBox="1"/>
          <p:nvPr/>
        </p:nvSpPr>
        <p:spPr>
          <a:xfrm>
            <a:off x="4394200" y="34671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최적화 서버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스토리지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네트워크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(HW)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552183-AB19-8482-26E6-8CDC527ABA5A}"/>
              </a:ext>
            </a:extLst>
          </p:cNvPr>
          <p:cNvSpPr txBox="1"/>
          <p:nvPr/>
        </p:nvSpPr>
        <p:spPr>
          <a:xfrm>
            <a:off x="8102600" y="1752600"/>
            <a:ext cx="25519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8A8478"/>
                </a:solidFill>
                <a:latin typeface="Consolas" panose="020B0609020204030204" pitchFamily="49" charset="0"/>
              </a:rPr>
              <a:t>≠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D3C5A142-1DE2-D419-87D3-762A2F71A6F7}"/>
              </a:ext>
            </a:extLst>
          </p:cNvPr>
          <p:cNvSpPr/>
          <p:nvPr/>
        </p:nvSpPr>
        <p:spPr>
          <a:xfrm>
            <a:off x="8102600" y="19812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20B9FA-0F18-B3BC-9C57-EE4BE0B805A9}"/>
              </a:ext>
            </a:extLst>
          </p:cNvPr>
          <p:cNvSpPr txBox="1"/>
          <p:nvPr/>
        </p:nvSpPr>
        <p:spPr>
          <a:xfrm>
            <a:off x="8102600" y="2108200"/>
            <a:ext cx="2603598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16130F"/>
                </a:solidFill>
                <a:latin typeface="Arial Black" panose="020B0A04020102020204" pitchFamily="34" charset="0"/>
              </a:rPr>
              <a:t>~$600B</a:t>
            </a:r>
            <a:endParaRPr lang="ko-KR" altLang="en-US" sz="46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9F2357-CC56-89B9-9E48-94FB7F9C577D}"/>
              </a:ext>
            </a:extLst>
          </p:cNvPr>
          <p:cNvSpPr txBox="1"/>
          <p:nvPr/>
        </p:nvSpPr>
        <p:spPr>
          <a:xfrm>
            <a:off x="8102600" y="2959100"/>
            <a:ext cx="34036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코어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시장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A1E9A3-FBD3-EDDC-57BF-5E5C193A75E9}"/>
              </a:ext>
            </a:extLst>
          </p:cNvPr>
          <p:cNvSpPr txBox="1"/>
          <p:nvPr/>
        </p:nvSpPr>
        <p:spPr>
          <a:xfrm>
            <a:off x="8102600" y="3467100"/>
            <a:ext cx="34036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SW·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플랫폼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서비스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(MarketsandMarkets)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578412D-F44F-82F9-F368-31DB5545E901}"/>
              </a:ext>
            </a:extLst>
          </p:cNvPr>
          <p:cNvSpPr/>
          <p:nvPr/>
        </p:nvSpPr>
        <p:spPr>
          <a:xfrm>
            <a:off x="685800" y="5181600"/>
            <a:ext cx="10820400" cy="10160"/>
          </a:xfrm>
          <a:prstGeom prst="rect">
            <a:avLst/>
          </a:prstGeom>
          <a:solidFill>
            <a:srgbClr val="BFB7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BADBDE-B563-66A7-4030-C92026B42C2C}"/>
              </a:ext>
            </a:extLst>
          </p:cNvPr>
          <p:cNvSpPr txBox="1"/>
          <p:nvPr/>
        </p:nvSpPr>
        <p:spPr>
          <a:xfrm>
            <a:off x="685800" y="5308600"/>
            <a:ext cx="108204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⚠ 측정 대상이 다르다 </a:t>
            </a:r>
            <a:r>
              <a:rPr lang="en-US" altLang="ko-KR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전체 스택</a:t>
            </a:r>
            <a:r>
              <a:rPr lang="en-US" altLang="ko-KR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인프라</a:t>
            </a:r>
            <a:r>
              <a:rPr lang="en-US" altLang="ko-KR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코어 시장은 서로 다른 숫자이며</a:t>
            </a:r>
            <a:r>
              <a:rPr lang="en-US" altLang="ko-KR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섞으면 안 된다</a:t>
            </a:r>
            <a:r>
              <a:rPr lang="en-US" altLang="ko-KR" sz="1150" b="1">
                <a:solidFill>
                  <a:srgbClr val="E03C31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 b="1">
              <a:solidFill>
                <a:srgbClr val="E03C3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F19803A-23EC-18F8-E3F5-D18A64BE2301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980C504-B718-73C0-E4AA-C93613501B25}"/>
              </a:ext>
            </a:extLst>
          </p:cNvPr>
          <p:cNvSpPr txBox="1"/>
          <p:nvPr/>
        </p:nvSpPr>
        <p:spPr>
          <a:xfrm>
            <a:off x="685800" y="6578600"/>
            <a:ext cx="1612942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숫자로 보는 글로벌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AI</a:t>
            </a:r>
            <a:endParaRPr lang="ko-KR" altLang="en-US" sz="8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611EF4-B0FB-52D9-2440-BCCF7EE8ED4E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8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2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70A2F1E-328E-46E0-CE8A-2ACCA28C5E0E}"/>
              </a:ext>
            </a:extLst>
          </p:cNvPr>
          <p:cNvSpPr/>
          <p:nvPr/>
        </p:nvSpPr>
        <p:spPr>
          <a:xfrm>
            <a:off x="685800" y="3302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923E0F-00EC-AD77-7A77-554E0A8D2EF1}"/>
              </a:ext>
            </a:extLst>
          </p:cNvPr>
          <p:cNvSpPr txBox="1"/>
          <p:nvPr/>
        </p:nvSpPr>
        <p:spPr>
          <a:xfrm>
            <a:off x="685800" y="165100"/>
            <a:ext cx="159530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 b="1">
                <a:solidFill>
                  <a:srgbClr val="8A8478"/>
                </a:solidFill>
                <a:latin typeface="Consolas" panose="020B0609020204030204" pitchFamily="49" charset="0"/>
              </a:rPr>
              <a:t>GLOBAL AI · DATA BRIEF</a:t>
            </a:r>
            <a:endParaRPr lang="ko-KR" altLang="en-US" sz="900" b="1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0216D-8F6F-5D44-8C13-2F09BC220A74}"/>
              </a:ext>
            </a:extLst>
          </p:cNvPr>
          <p:cNvSpPr txBox="1"/>
          <p:nvPr/>
        </p:nvSpPr>
        <p:spPr>
          <a:xfrm>
            <a:off x="10770101" y="165100"/>
            <a:ext cx="736099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00" b="1">
                <a:solidFill>
                  <a:srgbClr val="E03C31"/>
                </a:solidFill>
                <a:latin typeface="Consolas" panose="020B0609020204030204" pitchFamily="49" charset="0"/>
              </a:rPr>
              <a:t>04 · </a:t>
            </a:r>
            <a:r>
              <a:rPr lang="ko-KR" altLang="en-US" sz="900" b="1">
                <a:solidFill>
                  <a:srgbClr val="E03C31"/>
                </a:solidFill>
                <a:latin typeface="Consolas" panose="020B0609020204030204" pitchFamily="49" charset="0"/>
              </a:rPr>
              <a:t>집중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E981666-3847-2293-3FF2-851CFEA36BD1}"/>
              </a:ext>
            </a:extLst>
          </p:cNvPr>
          <p:cNvSpPr/>
          <p:nvPr/>
        </p:nvSpPr>
        <p:spPr>
          <a:xfrm>
            <a:off x="685800" y="558800"/>
            <a:ext cx="203200" cy="1143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64F4BD-216D-B968-EDCC-A7BA68116799}"/>
              </a:ext>
            </a:extLst>
          </p:cNvPr>
          <p:cNvSpPr txBox="1"/>
          <p:nvPr/>
        </p:nvSpPr>
        <p:spPr>
          <a:xfrm>
            <a:off x="990600" y="533400"/>
            <a:ext cx="90922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03C31"/>
                </a:solidFill>
                <a:latin typeface="Consolas" panose="020B0609020204030204" pitchFamily="49" charset="0"/>
              </a:rPr>
              <a:t>집중 </a:t>
            </a:r>
            <a:r>
              <a:rPr lang="en-US" altLang="ko-KR" sz="1000" b="1">
                <a:solidFill>
                  <a:srgbClr val="E03C31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E03C31"/>
                </a:solidFill>
                <a:latin typeface="Consolas" panose="020B0609020204030204" pitchFamily="49" charset="0"/>
              </a:rPr>
              <a:t>쏠림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D0721A-8040-B1A4-A9F6-6D4A3FB6CDE8}"/>
              </a:ext>
            </a:extLst>
          </p:cNvPr>
          <p:cNvSpPr txBox="1"/>
          <p:nvPr/>
        </p:nvSpPr>
        <p:spPr>
          <a:xfrm>
            <a:off x="685800" y="736600"/>
            <a:ext cx="3086101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600" b="1">
                <a:solidFill>
                  <a:srgbClr val="16130F"/>
                </a:solidFill>
                <a:latin typeface="맑은 고딕" panose="020B0503020000020004" pitchFamily="50" charset="-127"/>
              </a:rPr>
              <a:t>쏠림은 더 심해진다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11530C4-2009-E515-1D64-2BDCE3A1D801}"/>
              </a:ext>
            </a:extLst>
          </p:cNvPr>
          <p:cNvSpPr/>
          <p:nvPr/>
        </p:nvSpPr>
        <p:spPr>
          <a:xfrm>
            <a:off x="685800" y="1295400"/>
            <a:ext cx="10820400" cy="2032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C91E388-A16B-C849-540A-3A461581D973}"/>
              </a:ext>
            </a:extLst>
          </p:cNvPr>
          <p:cNvSpPr/>
          <p:nvPr/>
        </p:nvSpPr>
        <p:spPr>
          <a:xfrm>
            <a:off x="6070600" y="1778000"/>
            <a:ext cx="10160" cy="317500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3DA5C1-C4C3-B82C-2E90-4A46555885D6}"/>
              </a:ext>
            </a:extLst>
          </p:cNvPr>
          <p:cNvSpPr txBox="1"/>
          <p:nvPr/>
        </p:nvSpPr>
        <p:spPr>
          <a:xfrm>
            <a:off x="685800" y="19050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01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C56C134-708E-2DAF-33BE-61EA03EE15ED}"/>
              </a:ext>
            </a:extLst>
          </p:cNvPr>
          <p:cNvSpPr/>
          <p:nvPr/>
        </p:nvSpPr>
        <p:spPr>
          <a:xfrm>
            <a:off x="685800" y="2133600"/>
            <a:ext cx="584200" cy="4064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928D68-6276-231D-8B63-BA4810A71ABB}"/>
              </a:ext>
            </a:extLst>
          </p:cNvPr>
          <p:cNvSpPr txBox="1"/>
          <p:nvPr/>
        </p:nvSpPr>
        <p:spPr>
          <a:xfrm>
            <a:off x="685800" y="2260600"/>
            <a:ext cx="2220480" cy="113877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6800" b="1">
                <a:solidFill>
                  <a:srgbClr val="E03C31"/>
                </a:solidFill>
                <a:latin typeface="Arial Black" panose="020B0A04020102020204" pitchFamily="34" charset="0"/>
              </a:rPr>
              <a:t>80%</a:t>
            </a:r>
            <a:endParaRPr lang="ko-KR" altLang="en-US" sz="6800" b="1">
              <a:solidFill>
                <a:srgbClr val="E03C31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8D7CAF-3871-7354-E3A3-83CF7A75083E}"/>
              </a:ext>
            </a:extLst>
          </p:cNvPr>
          <p:cNvSpPr txBox="1"/>
          <p:nvPr/>
        </p:nvSpPr>
        <p:spPr>
          <a:xfrm>
            <a:off x="685800" y="3492500"/>
            <a:ext cx="4826000" cy="30008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의 글로벌 </a:t>
            </a:r>
            <a:r>
              <a:rPr lang="en-US" altLang="ko-KR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VC </a:t>
            </a:r>
            <a:r>
              <a:rPr lang="ko-KR" altLang="en-US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비중 </a:t>
            </a:r>
            <a:r>
              <a:rPr lang="en-US" altLang="ko-KR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(Q1 2026)</a:t>
            </a:r>
            <a:endParaRPr lang="ko-KR" altLang="en-US" sz="13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E5FAD0-5737-8CF5-AC74-34CD520D7CF7}"/>
              </a:ext>
            </a:extLst>
          </p:cNvPr>
          <p:cNvSpPr txBox="1"/>
          <p:nvPr/>
        </p:nvSpPr>
        <p:spPr>
          <a:xfrm>
            <a:off x="685800" y="4000500"/>
            <a:ext cx="48260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61% · Q1 2025 55% →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가속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(OECD)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B3F679-1857-E595-06E2-ABAB0F2B9962}"/>
              </a:ext>
            </a:extLst>
          </p:cNvPr>
          <p:cNvSpPr txBox="1"/>
          <p:nvPr/>
        </p:nvSpPr>
        <p:spPr>
          <a:xfrm>
            <a:off x="6426200" y="1905000"/>
            <a:ext cx="3257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478"/>
                </a:solidFill>
                <a:latin typeface="Consolas" panose="020B0609020204030204" pitchFamily="49" charset="0"/>
              </a:rPr>
              <a:t>02</a:t>
            </a:r>
            <a:endParaRPr lang="ko-KR" altLang="en-US" sz="100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56BA12A3-34E9-F5D8-3B8A-08D25344CAF0}"/>
              </a:ext>
            </a:extLst>
          </p:cNvPr>
          <p:cNvSpPr/>
          <p:nvPr/>
        </p:nvSpPr>
        <p:spPr>
          <a:xfrm>
            <a:off x="6426200" y="2133600"/>
            <a:ext cx="584200" cy="40640"/>
          </a:xfrm>
          <a:prstGeom prst="rect">
            <a:avLst/>
          </a:prstGeom>
          <a:solidFill>
            <a:srgbClr val="16130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DB2DF9-7102-7D9E-4355-74426AA36950}"/>
              </a:ext>
            </a:extLst>
          </p:cNvPr>
          <p:cNvSpPr txBox="1"/>
          <p:nvPr/>
        </p:nvSpPr>
        <p:spPr>
          <a:xfrm>
            <a:off x="6426200" y="2260600"/>
            <a:ext cx="2220480" cy="113877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6800" b="1">
                <a:solidFill>
                  <a:srgbClr val="16130F"/>
                </a:solidFill>
                <a:latin typeface="Arial Black" panose="020B0A04020102020204" pitchFamily="34" charset="0"/>
              </a:rPr>
              <a:t>75%</a:t>
            </a:r>
            <a:endParaRPr lang="ko-KR" altLang="en-US" sz="6800" b="1">
              <a:solidFill>
                <a:srgbClr val="16130F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6878B3-84FE-9BE4-7FEE-74B4E7549406}"/>
              </a:ext>
            </a:extLst>
          </p:cNvPr>
          <p:cNvSpPr txBox="1"/>
          <p:nvPr/>
        </p:nvSpPr>
        <p:spPr>
          <a:xfrm>
            <a:off x="6426200" y="3492500"/>
            <a:ext cx="4826000" cy="30008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미국 기업이 가져간 </a:t>
            </a:r>
            <a:r>
              <a:rPr lang="en-US" altLang="ko-KR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AI VC </a:t>
            </a:r>
            <a:r>
              <a:rPr lang="ko-KR" altLang="en-US" sz="1350" b="1">
                <a:solidFill>
                  <a:srgbClr val="16130F"/>
                </a:solidFill>
                <a:latin typeface="맑은 고딕" panose="020B0503020000020004" pitchFamily="50" charset="-127"/>
              </a:rPr>
              <a:t>딜 비중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1E2880-1676-67D3-DF0D-236C111C46A6}"/>
              </a:ext>
            </a:extLst>
          </p:cNvPr>
          <p:cNvSpPr txBox="1"/>
          <p:nvPr/>
        </p:nvSpPr>
        <p:spPr>
          <a:xfrm>
            <a:off x="6426200" y="4000500"/>
            <a:ext cx="48260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EU27 6% ·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5% · </a:t>
            </a:r>
            <a:r>
              <a:rPr lang="ko-KR" altLang="en-US" sz="900">
                <a:solidFill>
                  <a:srgbClr val="8A8478"/>
                </a:solidFill>
                <a:latin typeface="맑은 고딕" panose="020B0503020000020004" pitchFamily="50" charset="-127"/>
              </a:rPr>
              <a:t>영국 </a:t>
            </a:r>
            <a:r>
              <a:rPr lang="en-US" altLang="ko-KR" sz="900">
                <a:solidFill>
                  <a:srgbClr val="8A8478"/>
                </a:solidFill>
                <a:latin typeface="맑은 고딕" panose="020B0503020000020004" pitchFamily="50" charset="-127"/>
              </a:rPr>
              <a:t>5% (2025)</a:t>
            </a:r>
            <a:endParaRPr lang="ko-KR" altLang="en-US" sz="90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C56A1E0-0545-E695-2878-16AF43319E02}"/>
              </a:ext>
            </a:extLst>
          </p:cNvPr>
          <p:cNvSpPr/>
          <p:nvPr/>
        </p:nvSpPr>
        <p:spPr>
          <a:xfrm>
            <a:off x="685800" y="5181600"/>
            <a:ext cx="10820400" cy="10160"/>
          </a:xfrm>
          <a:prstGeom prst="rect">
            <a:avLst/>
          </a:prstGeom>
          <a:solidFill>
            <a:srgbClr val="BFB7A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188753-D8ED-B020-DC53-ED09F131F25B}"/>
              </a:ext>
            </a:extLst>
          </p:cNvPr>
          <p:cNvSpPr txBox="1"/>
          <p:nvPr/>
        </p:nvSpPr>
        <p:spPr>
          <a:xfrm>
            <a:off x="685800" y="5308600"/>
            <a:ext cx="108204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투자의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분의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로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, AI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투자의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분의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이 미국으로 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자본은 한 방향으로 흐른다</a:t>
            </a:r>
            <a:r>
              <a:rPr lang="en-US" altLang="ko-KR" sz="1250" b="1">
                <a:solidFill>
                  <a:srgbClr val="16130F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 b="1">
              <a:solidFill>
                <a:srgbClr val="1613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62B231F-304A-4D90-378A-D8F9E506E18C}"/>
              </a:ext>
            </a:extLst>
          </p:cNvPr>
          <p:cNvSpPr/>
          <p:nvPr/>
        </p:nvSpPr>
        <p:spPr>
          <a:xfrm>
            <a:off x="685800" y="6527800"/>
            <a:ext cx="10820400" cy="10160"/>
          </a:xfrm>
          <a:prstGeom prst="rect">
            <a:avLst/>
          </a:prstGeom>
          <a:solidFill>
            <a:srgbClr val="E2DC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11CA6F-C6C4-7948-492D-AA1CAF3B4650}"/>
              </a:ext>
            </a:extLst>
          </p:cNvPr>
          <p:cNvSpPr txBox="1"/>
          <p:nvPr/>
        </p:nvSpPr>
        <p:spPr>
          <a:xfrm>
            <a:off x="685800" y="6578600"/>
            <a:ext cx="1612942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8A8478"/>
                </a:solidFill>
                <a:latin typeface="맑은 고딕" panose="020B0503020000020004" pitchFamily="50" charset="-127"/>
              </a:rPr>
              <a:t>숫자로 보는 글로벌 </a:t>
            </a:r>
            <a:r>
              <a:rPr lang="en-US" altLang="ko-KR" sz="850">
                <a:solidFill>
                  <a:srgbClr val="8A8478"/>
                </a:solidFill>
                <a:latin typeface="맑은 고딕" panose="020B0503020000020004" pitchFamily="50" charset="-127"/>
              </a:rPr>
              <a:t>AI</a:t>
            </a:r>
            <a:endParaRPr lang="ko-KR" altLang="en-US" sz="850">
              <a:solidFill>
                <a:srgbClr val="8A847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C22D86A-6227-1766-679C-54245131B24C}"/>
              </a:ext>
            </a:extLst>
          </p:cNvPr>
          <p:cNvSpPr txBox="1"/>
          <p:nvPr/>
        </p:nvSpPr>
        <p:spPr>
          <a:xfrm>
            <a:off x="11084290" y="65786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A8478"/>
                </a:solidFill>
                <a:latin typeface="Consolas" panose="020B0609020204030204" pitchFamily="49" charset="0"/>
              </a:rPr>
              <a:t>2026</a:t>
            </a:r>
            <a:endParaRPr lang="ko-KR" altLang="en-US" sz="850">
              <a:solidFill>
                <a:srgbClr val="8A847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708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13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651101C-4515-F936-1807-FB63ECB72AAB}"/>
              </a:ext>
            </a:extLst>
          </p:cNvPr>
          <p:cNvSpPr/>
          <p:nvPr/>
        </p:nvSpPr>
        <p:spPr>
          <a:xfrm>
            <a:off x="685800" y="381000"/>
            <a:ext cx="10820400" cy="10160"/>
          </a:xfrm>
          <a:prstGeom prst="rect">
            <a:avLst/>
          </a:prstGeom>
          <a:solidFill>
            <a:srgbClr val="3A352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C01FB76-7003-198B-FF31-E1BCBC18B1B8}"/>
              </a:ext>
            </a:extLst>
          </p:cNvPr>
          <p:cNvSpPr/>
          <p:nvPr/>
        </p:nvSpPr>
        <p:spPr>
          <a:xfrm>
            <a:off x="685800" y="584200"/>
            <a:ext cx="203200" cy="114300"/>
          </a:xfrm>
          <a:prstGeom prst="rect">
            <a:avLst/>
          </a:prstGeom>
          <a:solidFill>
            <a:srgbClr val="F08A8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C18128-5D18-9155-1DD7-96D1ADEA78CA}"/>
              </a:ext>
            </a:extLst>
          </p:cNvPr>
          <p:cNvSpPr txBox="1"/>
          <p:nvPr/>
        </p:nvSpPr>
        <p:spPr>
          <a:xfrm>
            <a:off x="990600" y="558800"/>
            <a:ext cx="1544012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F08A82"/>
                </a:solidFill>
                <a:latin typeface="Consolas" panose="020B0609020204030204" pitchFamily="49" charset="0"/>
              </a:rPr>
              <a:t>CLOSING · </a:t>
            </a:r>
            <a:r>
              <a:rPr lang="ko-KR" altLang="en-US" sz="1000" b="1">
                <a:solidFill>
                  <a:srgbClr val="F08A82"/>
                </a:solidFill>
                <a:latin typeface="Consolas" panose="020B0609020204030204" pitchFamily="49" charset="0"/>
              </a:rPr>
              <a:t>한 줄 결론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1A8F43-A3C6-1EA6-8F56-DCC4C0383BC5}"/>
              </a:ext>
            </a:extLst>
          </p:cNvPr>
          <p:cNvSpPr txBox="1"/>
          <p:nvPr/>
        </p:nvSpPr>
        <p:spPr>
          <a:xfrm>
            <a:off x="685800" y="1778000"/>
            <a:ext cx="10820400" cy="104644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실험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지출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로 넘어갔다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ko-KR" altLang="en-US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다만 규모를 키운 쪽은 소수에 쏠렸다</a:t>
            </a:r>
            <a:r>
              <a:rPr lang="en-US" altLang="ko-KR" sz="3100" b="1">
                <a:solidFill>
                  <a:srgbClr val="FBFAF8"/>
                </a:solidFill>
                <a:latin typeface="맑은 고딕" panose="020B0503020000020004" pitchFamily="50" charset="-127"/>
              </a:rPr>
              <a:t>.</a:t>
            </a:r>
            <a:endParaRPr lang="ko-KR" altLang="en-US" sz="3100" b="1">
              <a:solidFill>
                <a:srgbClr val="FBFA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4CF3C8F-7C57-5030-BC07-F5087F0AFA47}"/>
              </a:ext>
            </a:extLst>
          </p:cNvPr>
          <p:cNvSpPr/>
          <p:nvPr/>
        </p:nvSpPr>
        <p:spPr>
          <a:xfrm>
            <a:off x="685800" y="3810000"/>
            <a:ext cx="1143000" cy="50800"/>
          </a:xfrm>
          <a:prstGeom prst="rect">
            <a:avLst/>
          </a:prstGeom>
          <a:solidFill>
            <a:srgbClr val="E03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8B80E1-7496-EEB9-F6FE-6D701DAC0111}"/>
              </a:ext>
            </a:extLst>
          </p:cNvPr>
          <p:cNvSpPr txBox="1"/>
          <p:nvPr/>
        </p:nvSpPr>
        <p:spPr>
          <a:xfrm>
            <a:off x="685800" y="4038600"/>
            <a:ext cx="108204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도입 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65% — </a:t>
            </a:r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그러나 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전사 규모 실배포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28%</a:t>
            </a:r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에 그친다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300">
                <a:solidFill>
                  <a:srgbClr val="D8D2C6"/>
                </a:solidFill>
                <a:latin typeface="맑은 고딕" panose="020B0503020000020004" pitchFamily="50" charset="-127"/>
              </a:rPr>
              <a:t>숫자의 크기와 성숙도는 다른 이야기다</a:t>
            </a:r>
            <a:r>
              <a:rPr lang="en-US" altLang="ko-KR" sz="1300">
                <a:solidFill>
                  <a:srgbClr val="D8D2C6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D8D2C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4BC318B-46A5-9CD2-EC4C-36B143232331}"/>
              </a:ext>
            </a:extLst>
          </p:cNvPr>
          <p:cNvSpPr/>
          <p:nvPr/>
        </p:nvSpPr>
        <p:spPr>
          <a:xfrm>
            <a:off x="685800" y="5969000"/>
            <a:ext cx="10820400" cy="10160"/>
          </a:xfrm>
          <a:prstGeom prst="rect">
            <a:avLst/>
          </a:prstGeom>
          <a:solidFill>
            <a:srgbClr val="3A352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1A903-05A3-AB93-C71C-F7ABD4B9905A}"/>
              </a:ext>
            </a:extLst>
          </p:cNvPr>
          <p:cNvSpPr txBox="1"/>
          <p:nvPr/>
        </p:nvSpPr>
        <p:spPr>
          <a:xfrm>
            <a:off x="685800" y="6070600"/>
            <a:ext cx="10820400" cy="35394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: Gartner(2026.1) · IDC · MarketsandMarkets ·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하이퍼스케일러 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capex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집계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(2026) · NVIDIA FY2026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실적 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· McKinsey(2026 Q1) · OECD VC(2025) · OpenAI/Reuters — 2+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규모는 정의별 편차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), 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전망 혼재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8E887C"/>
                </a:solidFill>
                <a:latin typeface="맑은 고딕" panose="020B0503020000020004" pitchFamily="50" charset="-127"/>
              </a:rPr>
              <a:t>각 셀에 표기</a:t>
            </a:r>
            <a:r>
              <a:rPr lang="en-US" altLang="ko-KR" sz="850">
                <a:solidFill>
                  <a:srgbClr val="8E887C"/>
                </a:solidFill>
                <a:latin typeface="맑은 고딕" panose="020B0503020000020004" pitchFamily="50" charset="-127"/>
              </a:rPr>
              <a:t>).</a:t>
            </a:r>
            <a:endParaRPr lang="ko-KR" altLang="en-US" sz="850">
              <a:solidFill>
                <a:srgbClr val="8E887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9436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577</Words>
  <Application>Microsoft Office PowerPoint</Application>
  <PresentationFormat>와이드스크린</PresentationFormat>
  <Paragraphs>84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Arial Black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18</cp:revision>
  <dcterms:created xsi:type="dcterms:W3CDTF">2026-06-15T11:08:07Z</dcterms:created>
  <dcterms:modified xsi:type="dcterms:W3CDTF">2026-06-15T11:08:17Z</dcterms:modified>
</cp:coreProperties>
</file>