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수출액</c:v>
          </c:tx>
          <c:spPr>
            <a:solidFill>
              <a:srgbClr val="C9A24B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E5A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5C6-4915-AE37-8EA2191BDE51}"/>
              </c:ext>
            </c:extLst>
          </c:dPt>
          <c:dPt>
            <c:idx val="2"/>
            <c:invertIfNegative val="0"/>
            <c:bubble3D val="0"/>
            <c:spPr>
              <a:solidFill>
                <a:srgbClr val="6E5A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5C6-4915-AE37-8EA2191BDE5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3"/>
              <c:pt idx="0">
                <c:v>프랑스</c:v>
              </c:pt>
              <c:pt idx="1">
                <c:v>한국</c:v>
              </c:pt>
              <c:pt idx="2">
                <c:v>미국</c:v>
              </c:pt>
            </c:strLit>
          </c:cat>
          <c:val>
            <c:numLit>
              <c:formatCode>General</c:formatCode>
              <c:ptCount val="3"/>
              <c:pt idx="0">
                <c:v>24.3</c:v>
              </c:pt>
              <c:pt idx="1">
                <c:v>11.4</c:v>
              </c:pt>
              <c:pt idx="2">
                <c:v>10.8</c:v>
              </c:pt>
            </c:numLit>
          </c:val>
          <c:extLst>
            <c:ext xmlns:c16="http://schemas.microsoft.com/office/drawing/2014/chart" uri="{C3380CC4-5D6E-409C-BE32-E72D297353CC}">
              <c16:uniqueId val="{00000000-85C6-4915-AE37-8EA2191BD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83663967"/>
        <c:axId val="983653407"/>
      </c:barChart>
      <c:catAx>
        <c:axId val="9836639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983653407"/>
        <c:crosses val="autoZero"/>
        <c:auto val="1"/>
        <c:lblAlgn val="ctr"/>
        <c:lblOffset val="100"/>
        <c:noMultiLvlLbl val="0"/>
      </c:catAx>
      <c:valAx>
        <c:axId val="9836534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9836639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v>수출액</c:v>
          </c:tx>
          <c:spPr>
            <a:solidFill>
              <a:srgbClr val="C9A24B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5"/>
              <c:pt idx="0">
                <c:v>2021</c:v>
              </c:pt>
              <c:pt idx="1">
                <c:v>2022</c:v>
              </c:pt>
              <c:pt idx="2">
                <c:v>2023</c:v>
              </c:pt>
              <c:pt idx="3">
                <c:v>2024</c:v>
              </c:pt>
              <c:pt idx="4">
                <c:v>2025</c:v>
              </c:pt>
            </c:strLit>
          </c:cat>
          <c:val>
            <c:numLit>
              <c:formatCode>General</c:formatCode>
              <c:ptCount val="5"/>
              <c:pt idx="0">
                <c:v>9.18</c:v>
              </c:pt>
              <c:pt idx="1">
                <c:v>7.95</c:v>
              </c:pt>
              <c:pt idx="2">
                <c:v>8.4600000000000009</c:v>
              </c:pt>
              <c:pt idx="3">
                <c:v>10.199999999999999</c:v>
              </c:pt>
              <c:pt idx="4">
                <c:v>11.4</c:v>
              </c:pt>
            </c:numLit>
          </c:val>
          <c:extLst>
            <c:ext xmlns:c16="http://schemas.microsoft.com/office/drawing/2014/chart" uri="{C3380CC4-5D6E-409C-BE32-E72D297353CC}">
              <c16:uniqueId val="{00000000-EF8C-470E-94A6-980E1325E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83662527"/>
        <c:axId val="983671167"/>
      </c:areaChart>
      <c:catAx>
        <c:axId val="9836625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983671167"/>
        <c:crosses val="autoZero"/>
        <c:auto val="1"/>
        <c:lblAlgn val="ctr"/>
        <c:lblOffset val="100"/>
        <c:noMultiLvlLbl val="0"/>
      </c:catAx>
      <c:valAx>
        <c:axId val="983671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98366252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수출액</c:v>
          </c:tx>
          <c:spPr>
            <a:solidFill>
              <a:srgbClr val="C9A24B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6E5A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A2F-493F-8227-1AE23DEBF003}"/>
              </c:ext>
            </c:extLst>
          </c:dPt>
          <c:dPt>
            <c:idx val="2"/>
            <c:invertIfNegative val="0"/>
            <c:bubble3D val="0"/>
            <c:spPr>
              <a:solidFill>
                <a:srgbClr val="6E5A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A2F-493F-8227-1AE23DEBF00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3"/>
              <c:pt idx="0">
                <c:v>미국</c:v>
              </c:pt>
              <c:pt idx="1">
                <c:v>중국</c:v>
              </c:pt>
              <c:pt idx="2">
                <c:v>일본</c:v>
              </c:pt>
            </c:strLit>
          </c:cat>
          <c:val>
            <c:numLit>
              <c:formatCode>General</c:formatCode>
              <c:ptCount val="3"/>
              <c:pt idx="0">
                <c:v>2.2000000000000002</c:v>
              </c:pt>
              <c:pt idx="1">
                <c:v>2</c:v>
              </c:pt>
              <c:pt idx="2">
                <c:v>1.1000000000000001</c:v>
              </c:pt>
            </c:numLit>
          </c:val>
          <c:extLst>
            <c:ext xmlns:c16="http://schemas.microsoft.com/office/drawing/2014/chart" uri="{C3380CC4-5D6E-409C-BE32-E72D297353CC}">
              <c16:uniqueId val="{00000000-AA2F-493F-8227-1AE23DEBF0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83653887"/>
        <c:axId val="983658687"/>
      </c:barChart>
      <c:catAx>
        <c:axId val="9836538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983658687"/>
        <c:crosses val="autoZero"/>
        <c:auto val="1"/>
        <c:lblAlgn val="ctr"/>
        <c:lblOffset val="100"/>
        <c:noMultiLvlLbl val="0"/>
      </c:catAx>
      <c:valAx>
        <c:axId val="98365868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9836538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v>품목</c:v>
          </c:tx>
          <c:dPt>
            <c:idx val="0"/>
            <c:bubble3D val="0"/>
            <c:spPr>
              <a:solidFill>
                <a:srgbClr val="C9A24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5AA-4C20-8982-2236D4864383}"/>
              </c:ext>
            </c:extLst>
          </c:dPt>
          <c:dPt>
            <c:idx val="1"/>
            <c:bubble3D val="0"/>
            <c:spPr>
              <a:solidFill>
                <a:srgbClr val="E7D6A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5AA-4C20-8982-2236D4864383}"/>
              </c:ext>
            </c:extLst>
          </c:dPt>
          <c:dPt>
            <c:idx val="2"/>
            <c:bubble3D val="0"/>
            <c:spPr>
              <a:solidFill>
                <a:srgbClr val="6E5A2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5AA-4C20-8982-2236D486438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Lit>
              <c:ptCount val="3"/>
              <c:pt idx="0">
                <c:v>스킨케어</c:v>
              </c:pt>
              <c:pt idx="1">
                <c:v>색조</c:v>
              </c:pt>
              <c:pt idx="2">
                <c:v>기타</c:v>
              </c:pt>
            </c:strLit>
          </c:cat>
          <c:val>
            <c:numLit>
              <c:formatCode>General</c:formatCode>
              <c:ptCount val="3"/>
              <c:pt idx="0">
                <c:v>74.7</c:v>
              </c:pt>
              <c:pt idx="1">
                <c:v>13.2</c:v>
              </c:pt>
              <c:pt idx="2">
                <c:v>12.1</c:v>
              </c:pt>
            </c:numLit>
          </c:val>
          <c:extLst>
            <c:ext xmlns:c16="http://schemas.microsoft.com/office/drawing/2014/chart" uri="{C3380CC4-5D6E-409C-BE32-E72D297353CC}">
              <c16:uniqueId val="{00000000-15AA-4C20-8982-2236D48643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FFF1CF-BF0F-5588-0630-8EB8E9CEEF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963CCAD-2C51-35A1-96F0-49D2A3F582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5531E9-D5C2-AE8D-E2A1-5487B25E8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4462927-6CB4-DB29-B797-AD2880068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02CBAA-DC56-E7BB-C5E1-C90F3E2EE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586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C164BF-CC20-76C4-DC59-520405FE5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ED6A994-D747-DADB-FF67-2E9E8CE1B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3E63842-70AB-5EF3-C4D3-0CE90F062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8C315B-D7A4-2720-075E-1B3BA53E5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8B810C-DC3B-7659-7B5F-9A09B1726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6011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8047E3F-ED33-B6E0-8B09-AA0D443FF6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95556A7-FE82-E101-5BF6-6A8E17825F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D1E02E6-1A59-657C-513D-EEC87F6E9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A0FF1B8-4C11-5143-8A66-19E1B3CE7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9D9349C-C363-67D9-9C2B-D09A399A1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628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6AFDA9-4032-30D9-4E5A-4804B76CE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EA26CE-9B67-514E-083F-036B6C23C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2AE4121-9523-CB27-59EB-C09973C1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41AF215-A918-0769-5875-9DF52247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F3D6BB7-7EAC-E695-04EB-6307F6D66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767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58955F-1213-72BE-514B-103D40694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0B711A1-112C-A429-9541-05FD11A24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98570A0-E056-53C5-0A12-EE0A6A16C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7D4D27-1B39-814E-1E49-3AA2A2996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8CFDA38-78F4-D6ED-EC31-A1708C78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211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EFE028-DC73-3109-0948-55E8D9B26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539545-2EEC-F8F7-65BE-523B6CD52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A79BB41-1F90-D522-4CA2-C252A24B36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88B0290-A94E-FCC4-7A89-5E10101C5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3BD9FC9-FE04-60F0-9F9D-401B5F81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C028FA4-68E6-6616-22C4-909B1C6A9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203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D4808D-F05B-47BA-4C56-4CC437441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BF067EE-CB0D-85FB-D5A0-3AAC3CACD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920D215-6330-7FCC-AECF-AC6884C09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5B8C600-B5E2-F3FA-0697-54E6D9186B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1EA5253-07B2-7B27-1CF5-E3587171B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3BA79E7-8099-EF8F-5C93-B7681E2EF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C50D6BE-CD50-458E-6258-BDE131B18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572F5A9-5953-4A3F-0B0B-8386C01B0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411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172415-3E5E-87B7-FD77-90DAE248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CBF2DA7-FF38-0F6F-42D2-052CEEDE2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105B664-545C-BDF8-FCB5-83B593721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0055AB1-6745-2E72-4937-F56E4173A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6069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AF91EC2-40B2-455A-C173-59E3CE924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0D43052-163D-8CC4-115E-DA104D8AE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961A85A-9C6B-BA76-077C-2A9693A7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7181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F70222-BB38-AF22-B1CA-70A34E477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D951380-5C05-0179-9235-C972796CC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43AD9D3-5A28-0A57-246B-63DD2F689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334191C-0646-8142-3A20-CFD5472AE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A161DE-1DC6-72EC-7619-1FA3380E9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0C806A-4DFA-11F2-5928-6F842E1F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69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347F09-DE1D-B08E-7832-BE2D49125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14840FC-54D3-F3D0-4F17-941A75A8A4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8681851-7D31-9E8C-591D-2CEC0EA35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B246C17-7FFA-3423-1243-B910B0DA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1F4F496-703E-4615-140F-D88CF8AE2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652F6A3-FD8D-45DB-6355-A2E79EE1C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239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6D04BDE-0541-81F2-0F5F-0F229A1CA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1B096D7-0A70-ED45-0920-8F041AC27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E926B2-84AA-EB72-E14E-6F7317DFDE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39DFB5-5864-416D-8FE0-A3DD469ACC66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32C5350-A0DE-B1A1-B849-DFC3149763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4588E0A-11E9-5F99-22E8-BA7C3BB30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081347-D418-4E1E-B770-5EB0697173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2392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1D1F48C-5406-6232-2484-46F1C5937C4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0200" y="0"/>
            <a:ext cx="42418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F6FCC8D4-87F2-79AE-513E-F2A9F7CBF9B2}"/>
              </a:ext>
            </a:extLst>
          </p:cNvPr>
          <p:cNvSpPr/>
          <p:nvPr/>
        </p:nvSpPr>
        <p:spPr>
          <a:xfrm>
            <a:off x="7924800" y="0"/>
            <a:ext cx="25400" cy="68580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2C978CD-2208-FD71-B263-0DA8DE24B89F}"/>
              </a:ext>
            </a:extLst>
          </p:cNvPr>
          <p:cNvSpPr/>
          <p:nvPr/>
        </p:nvSpPr>
        <p:spPr>
          <a:xfrm>
            <a:off x="812800" y="1549400"/>
            <a:ext cx="279400" cy="254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73A191-44FA-8AD5-5A22-93AF80F611B9}"/>
              </a:ext>
            </a:extLst>
          </p:cNvPr>
          <p:cNvSpPr txBox="1"/>
          <p:nvPr/>
        </p:nvSpPr>
        <p:spPr>
          <a:xfrm>
            <a:off x="1219200" y="1447800"/>
            <a:ext cx="2316340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C9A24B"/>
                </a:solidFill>
                <a:latin typeface="맑은 고딕" panose="020B0503020000020004" pitchFamily="50" charset="-127"/>
              </a:rPr>
              <a:t>K-BEAUTY EXPORT BRIEFING · 2026</a:t>
            </a:r>
            <a:endParaRPr lang="ko-KR" altLang="en-US" sz="10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C13244-FF5C-8D18-053A-A2516FE8CC7E}"/>
              </a:ext>
            </a:extLst>
          </p:cNvPr>
          <p:cNvSpPr txBox="1"/>
          <p:nvPr/>
        </p:nvSpPr>
        <p:spPr>
          <a:xfrm>
            <a:off x="812800" y="2489200"/>
            <a:ext cx="6858000" cy="83099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5400" b="1">
                <a:solidFill>
                  <a:srgbClr val="E7D6A8"/>
                </a:solidFill>
                <a:latin typeface="바탕" panose="02030600000101010101" pitchFamily="18" charset="-127"/>
              </a:rPr>
              <a:t>K-</a:t>
            </a:r>
            <a:r>
              <a:rPr lang="ko-KR" altLang="en-US" sz="5400" b="1">
                <a:solidFill>
                  <a:srgbClr val="E7D6A8"/>
                </a:solidFill>
                <a:latin typeface="바탕" panose="02030600000101010101" pitchFamily="18" charset="-127"/>
              </a:rPr>
              <a:t>뷰티</a:t>
            </a:r>
            <a:r>
              <a:rPr lang="en-US" altLang="ko-KR" sz="5400" b="1">
                <a:solidFill>
                  <a:srgbClr val="E7D6A8"/>
                </a:solidFill>
                <a:latin typeface="바탕" panose="02030600000101010101" pitchFamily="18" charset="-127"/>
              </a:rPr>
              <a:t>, </a:t>
            </a:r>
            <a:r>
              <a:rPr lang="ko-KR" altLang="en-US" sz="5400" b="1">
                <a:solidFill>
                  <a:srgbClr val="E7D6A8"/>
                </a:solidFill>
                <a:latin typeface="바탕" panose="02030600000101010101" pitchFamily="18" charset="-127"/>
              </a:rPr>
              <a:t>세계 </a:t>
            </a:r>
            <a:r>
              <a:rPr lang="en-US" altLang="ko-KR" sz="5400" b="1">
                <a:solidFill>
                  <a:srgbClr val="E7D6A8"/>
                </a:solidFill>
                <a:latin typeface="바탕" panose="02030600000101010101" pitchFamily="18" charset="-127"/>
              </a:rPr>
              <a:t>2</a:t>
            </a:r>
            <a:r>
              <a:rPr lang="ko-KR" altLang="en-US" sz="5400" b="1">
                <a:solidFill>
                  <a:srgbClr val="E7D6A8"/>
                </a:solidFill>
                <a:latin typeface="바탕" panose="02030600000101010101" pitchFamily="18" charset="-127"/>
              </a:rPr>
              <a:t>위로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B4001B-BCB9-ED7A-060F-E4FF9E5FE221}"/>
              </a:ext>
            </a:extLst>
          </p:cNvPr>
          <p:cNvSpPr txBox="1"/>
          <p:nvPr/>
        </p:nvSpPr>
        <p:spPr>
          <a:xfrm>
            <a:off x="812800" y="3810000"/>
            <a:ext cx="66040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400">
                <a:solidFill>
                  <a:srgbClr val="9C9484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400">
                <a:solidFill>
                  <a:srgbClr val="9C9484"/>
                </a:solidFill>
                <a:latin typeface="맑은 고딕" panose="020B0503020000020004" pitchFamily="50" charset="-127"/>
              </a:rPr>
              <a:t>한국 화장품 수출 </a:t>
            </a:r>
            <a:r>
              <a:rPr lang="en-US" altLang="ko-KR" sz="1400">
                <a:solidFill>
                  <a:srgbClr val="9C948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400">
                <a:solidFill>
                  <a:srgbClr val="9C9484"/>
                </a:solidFill>
                <a:latin typeface="맑은 고딕" panose="020B0503020000020004" pitchFamily="50" charset="-127"/>
              </a:rPr>
              <a:t>사상 최대 </a:t>
            </a:r>
            <a:r>
              <a:rPr lang="en-US" altLang="ko-KR" sz="1400">
                <a:solidFill>
                  <a:srgbClr val="9C9484"/>
                </a:solidFill>
                <a:latin typeface="맑은 고딕" panose="020B0503020000020004" pitchFamily="50" charset="-127"/>
              </a:rPr>
              <a:t>114</a:t>
            </a:r>
            <a:r>
              <a:rPr lang="ko-KR" altLang="en-US" sz="1400">
                <a:solidFill>
                  <a:srgbClr val="9C9484"/>
                </a:solidFill>
                <a:latin typeface="맑은 고딕" panose="020B0503020000020004" pitchFamily="50" charset="-127"/>
              </a:rPr>
              <a:t>억 달러</a:t>
            </a:r>
            <a:r>
              <a:rPr lang="en-US" altLang="ko-KR" sz="1400">
                <a:solidFill>
                  <a:srgbClr val="9C948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400">
                <a:solidFill>
                  <a:srgbClr val="9C9484"/>
                </a:solidFill>
                <a:latin typeface="맑은 고딕" panose="020B0503020000020004" pitchFamily="50" charset="-127"/>
              </a:rPr>
              <a:t>프랑스 다음의 수출 강국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50A3420-9530-6168-574C-F0408286699E}"/>
              </a:ext>
            </a:extLst>
          </p:cNvPr>
          <p:cNvSpPr/>
          <p:nvPr/>
        </p:nvSpPr>
        <p:spPr>
          <a:xfrm>
            <a:off x="812800" y="4724400"/>
            <a:ext cx="66040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C9A869-3735-E5D6-8D31-24AEF10F9951}"/>
              </a:ext>
            </a:extLst>
          </p:cNvPr>
          <p:cNvSpPr txBox="1"/>
          <p:nvPr/>
        </p:nvSpPr>
        <p:spPr>
          <a:xfrm>
            <a:off x="812800" y="4978400"/>
            <a:ext cx="16510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000" b="1">
                <a:solidFill>
                  <a:srgbClr val="C9A24B"/>
                </a:solidFill>
                <a:latin typeface="바탕" panose="02030600000101010101" pitchFamily="18" charset="-127"/>
              </a:rPr>
              <a:t>$11.4B</a:t>
            </a:r>
            <a:endParaRPr lang="ko-KR" altLang="en-US" sz="20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80040B6-F13C-39EB-9CBB-0137BC3BEAA2}"/>
              </a:ext>
            </a:extLst>
          </p:cNvPr>
          <p:cNvSpPr txBox="1"/>
          <p:nvPr/>
        </p:nvSpPr>
        <p:spPr>
          <a:xfrm>
            <a:off x="812800" y="5384800"/>
            <a:ext cx="1651000" cy="13080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850">
                <a:solidFill>
                  <a:srgbClr val="9C9484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850">
                <a:solidFill>
                  <a:srgbClr val="9C9484"/>
                </a:solidFill>
                <a:latin typeface="맑은 고딕" panose="020B0503020000020004" pitchFamily="50" charset="-127"/>
              </a:rPr>
              <a:t>수출 </a:t>
            </a:r>
            <a:r>
              <a:rPr lang="en-US" altLang="ko-KR" sz="850">
                <a:solidFill>
                  <a:srgbClr val="9C948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50">
                <a:solidFill>
                  <a:srgbClr val="9C9484"/>
                </a:solidFill>
                <a:latin typeface="맑은 고딕" panose="020B0503020000020004" pitchFamily="50" charset="-127"/>
              </a:rPr>
              <a:t>사상 최대</a:t>
            </a:r>
            <a:r>
              <a:rPr lang="en-US" altLang="ko-KR" sz="850">
                <a:solidFill>
                  <a:srgbClr val="9C9484"/>
                </a:solidFill>
                <a:latin typeface="맑은 고딕" panose="020B0503020000020004" pitchFamily="50" charset="-127"/>
              </a:rPr>
              <a:t>)</a:t>
            </a:r>
            <a:endParaRPr lang="ko-KR" altLang="en-US" sz="85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79A13E-3F83-965D-34F6-FDA19493A23F}"/>
              </a:ext>
            </a:extLst>
          </p:cNvPr>
          <p:cNvSpPr txBox="1"/>
          <p:nvPr/>
        </p:nvSpPr>
        <p:spPr>
          <a:xfrm>
            <a:off x="2463800" y="4978400"/>
            <a:ext cx="16510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000" b="1">
                <a:solidFill>
                  <a:srgbClr val="E7D6A8"/>
                </a:solidFill>
                <a:latin typeface="바탕" panose="02030600000101010101" pitchFamily="18" charset="-127"/>
              </a:rPr>
              <a:t>세계 </a:t>
            </a:r>
            <a:r>
              <a:rPr lang="en-US" altLang="ko-KR" sz="2000" b="1">
                <a:solidFill>
                  <a:srgbClr val="E7D6A8"/>
                </a:solidFill>
                <a:latin typeface="바탕" panose="02030600000101010101" pitchFamily="18" charset="-127"/>
              </a:rPr>
              <a:t>2</a:t>
            </a:r>
            <a:r>
              <a:rPr lang="ko-KR" altLang="en-US" sz="2000" b="1">
                <a:solidFill>
                  <a:srgbClr val="E7D6A8"/>
                </a:solidFill>
                <a:latin typeface="바탕" panose="02030600000101010101" pitchFamily="18" charset="-127"/>
              </a:rPr>
              <a:t>위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5D9E7A-4CCA-8B3E-271C-53D9EBA98CFB}"/>
              </a:ext>
            </a:extLst>
          </p:cNvPr>
          <p:cNvSpPr txBox="1"/>
          <p:nvPr/>
        </p:nvSpPr>
        <p:spPr>
          <a:xfrm>
            <a:off x="2463800" y="5384800"/>
            <a:ext cx="1651000" cy="13080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850">
                <a:solidFill>
                  <a:srgbClr val="9C9484"/>
                </a:solidFill>
                <a:latin typeface="맑은 고딕" panose="020B0503020000020004" pitchFamily="50" charset="-127"/>
              </a:rPr>
              <a:t>화장품 수출국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74D291-4560-E641-962C-1CE0B0566927}"/>
              </a:ext>
            </a:extLst>
          </p:cNvPr>
          <p:cNvSpPr txBox="1"/>
          <p:nvPr/>
        </p:nvSpPr>
        <p:spPr>
          <a:xfrm>
            <a:off x="4114800" y="4978400"/>
            <a:ext cx="16510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000" b="1">
                <a:solidFill>
                  <a:srgbClr val="C9A24B"/>
                </a:solidFill>
                <a:latin typeface="바탕" panose="02030600000101010101" pitchFamily="18" charset="-127"/>
              </a:rPr>
              <a:t>+11.8%</a:t>
            </a:r>
            <a:endParaRPr lang="ko-KR" altLang="en-US" sz="20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F70405-F54B-FB70-3B79-C248306354FF}"/>
              </a:ext>
            </a:extLst>
          </p:cNvPr>
          <p:cNvSpPr txBox="1"/>
          <p:nvPr/>
        </p:nvSpPr>
        <p:spPr>
          <a:xfrm>
            <a:off x="4114800" y="5384800"/>
            <a:ext cx="1651000" cy="13080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850">
                <a:solidFill>
                  <a:srgbClr val="9C9484"/>
                </a:solidFill>
                <a:latin typeface="맑은 고딕" panose="020B0503020000020004" pitchFamily="50" charset="-127"/>
              </a:rPr>
              <a:t>전년比 성장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906801-11CB-4FD3-602B-EDC1433E313B}"/>
              </a:ext>
            </a:extLst>
          </p:cNvPr>
          <p:cNvSpPr txBox="1"/>
          <p:nvPr/>
        </p:nvSpPr>
        <p:spPr>
          <a:xfrm>
            <a:off x="5765800" y="4978400"/>
            <a:ext cx="16510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000" b="1">
                <a:solidFill>
                  <a:srgbClr val="E7D6A8"/>
                </a:solidFill>
                <a:latin typeface="바탕" panose="02030600000101010101" pitchFamily="18" charset="-127"/>
              </a:rPr>
              <a:t>202</a:t>
            </a:r>
            <a:r>
              <a:rPr lang="ko-KR" altLang="en-US" sz="2000" b="1">
                <a:solidFill>
                  <a:srgbClr val="E7D6A8"/>
                </a:solidFill>
                <a:latin typeface="바탕" panose="02030600000101010101" pitchFamily="18" charset="-127"/>
              </a:rPr>
              <a:t>개국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179FD1-FD72-587F-8F2F-A621768BCEED}"/>
              </a:ext>
            </a:extLst>
          </p:cNvPr>
          <p:cNvSpPr txBox="1"/>
          <p:nvPr/>
        </p:nvSpPr>
        <p:spPr>
          <a:xfrm>
            <a:off x="5765800" y="5384800"/>
            <a:ext cx="1651000" cy="13080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850">
                <a:solidFill>
                  <a:srgbClr val="9C9484"/>
                </a:solidFill>
                <a:latin typeface="맑은 고딕" panose="020B0503020000020004" pitchFamily="50" charset="-127"/>
              </a:rPr>
              <a:t>수출 대상국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EC423B9-73D0-8396-9F09-DA35522F5B0D}"/>
              </a:ext>
            </a:extLst>
          </p:cNvPr>
          <p:cNvSpPr txBox="1"/>
          <p:nvPr/>
        </p:nvSpPr>
        <p:spPr>
          <a:xfrm>
            <a:off x="812800" y="5969000"/>
            <a:ext cx="66040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6E5A2E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900">
                <a:solidFill>
                  <a:srgbClr val="6E5A2E"/>
                </a:solidFill>
                <a:latin typeface="맑은 고딕" panose="020B0503020000020004" pitchFamily="50" charset="-127"/>
              </a:rPr>
              <a:t>K-</a:t>
            </a:r>
            <a:r>
              <a:rPr lang="ko-KR" altLang="en-US" sz="900">
                <a:solidFill>
                  <a:srgbClr val="6E5A2E"/>
                </a:solidFill>
                <a:latin typeface="맑은 고딕" panose="020B0503020000020004" pitchFamily="50" charset="-127"/>
              </a:rPr>
              <a:t>뷰티 수출 브리핑 </a:t>
            </a:r>
            <a:r>
              <a:rPr lang="en-US" altLang="ko-KR" sz="900">
                <a:solidFill>
                  <a:srgbClr val="6E5A2E"/>
                </a:solidFill>
                <a:latin typeface="맑은 고딕" panose="020B0503020000020004" pitchFamily="50" charset="-127"/>
              </a:rPr>
              <a:t>· 2025 </a:t>
            </a:r>
            <a:r>
              <a:rPr lang="ko-KR" altLang="en-US" sz="900">
                <a:solidFill>
                  <a:srgbClr val="6E5A2E"/>
                </a:solidFill>
                <a:latin typeface="맑은 고딕" panose="020B0503020000020004" pitchFamily="50" charset="-127"/>
              </a:rPr>
              <a:t>실적   </a:t>
            </a:r>
            <a:r>
              <a:rPr lang="en-US" altLang="ko-KR" sz="900">
                <a:solidFill>
                  <a:srgbClr val="6E5A2E"/>
                </a:solidFill>
                <a:latin typeface="맑은 고딕" panose="020B0503020000020004" pitchFamily="50" charset="-127"/>
              </a:rPr>
              <a:t>·   2026-06-15</a:t>
            </a:r>
            <a:endParaRPr lang="ko-KR" altLang="en-US" sz="900">
              <a:solidFill>
                <a:srgbClr val="6E5A2E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1740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A9CEF960-E7ED-6CD9-4A32-19085A5C588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9000"/>
            <a:ext cx="12192000" cy="889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1FC36801-CABF-3A77-0760-237F26EBBA5B}"/>
              </a:ext>
            </a:extLst>
          </p:cNvPr>
          <p:cNvSpPr/>
          <p:nvPr/>
        </p:nvSpPr>
        <p:spPr>
          <a:xfrm>
            <a:off x="812800" y="1549400"/>
            <a:ext cx="279400" cy="254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7CE4C4-D151-8A71-0984-DBBC84B9EADC}"/>
              </a:ext>
            </a:extLst>
          </p:cNvPr>
          <p:cNvSpPr txBox="1"/>
          <p:nvPr/>
        </p:nvSpPr>
        <p:spPr>
          <a:xfrm>
            <a:off x="1219200" y="1447800"/>
            <a:ext cx="58349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C9A24B"/>
                </a:solidFill>
                <a:latin typeface="맑은 고딕" panose="020B0503020000020004" pitchFamily="50" charset="-127"/>
              </a:rPr>
              <a:t>CLOSING</a:t>
            </a:r>
            <a:endParaRPr lang="ko-KR" altLang="en-US" sz="10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C2E9F7-373A-D2F6-5D9C-638D80D2803D}"/>
              </a:ext>
            </a:extLst>
          </p:cNvPr>
          <p:cNvSpPr txBox="1"/>
          <p:nvPr/>
        </p:nvSpPr>
        <p:spPr>
          <a:xfrm>
            <a:off x="812800" y="2387600"/>
            <a:ext cx="10414000" cy="92333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3000" b="1">
                <a:solidFill>
                  <a:srgbClr val="E7D6A8"/>
                </a:solidFill>
                <a:latin typeface="바탕" panose="02030600000101010101" pitchFamily="18" charset="-127"/>
              </a:rPr>
              <a:t>K-</a:t>
            </a:r>
            <a:r>
              <a:rPr lang="ko-KR" altLang="en-US" sz="3000" b="1">
                <a:solidFill>
                  <a:srgbClr val="E7D6A8"/>
                </a:solidFill>
                <a:latin typeface="바탕" panose="02030600000101010101" pitchFamily="18" charset="-127"/>
              </a:rPr>
              <a:t>뷰티는 </a:t>
            </a:r>
            <a:r>
              <a:rPr lang="en-US" altLang="ko-KR" sz="3000" b="1">
                <a:solidFill>
                  <a:srgbClr val="E7D6A8"/>
                </a:solidFill>
                <a:latin typeface="바탕" panose="02030600000101010101" pitchFamily="18" charset="-127"/>
              </a:rPr>
              <a:t>'</a:t>
            </a:r>
            <a:r>
              <a:rPr lang="ko-KR" altLang="en-US" sz="3000" b="1">
                <a:solidFill>
                  <a:srgbClr val="E7D6A8"/>
                </a:solidFill>
                <a:latin typeface="바탕" panose="02030600000101010101" pitchFamily="18" charset="-127"/>
              </a:rPr>
              <a:t>유행</a:t>
            </a:r>
            <a:r>
              <a:rPr lang="en-US" altLang="ko-KR" sz="3000" b="1">
                <a:solidFill>
                  <a:srgbClr val="E7D6A8"/>
                </a:solidFill>
                <a:latin typeface="바탕" panose="02030600000101010101" pitchFamily="18" charset="-127"/>
              </a:rPr>
              <a:t>'</a:t>
            </a:r>
            <a:r>
              <a:rPr lang="ko-KR" altLang="en-US" sz="3000" b="1">
                <a:solidFill>
                  <a:srgbClr val="E7D6A8"/>
                </a:solidFill>
                <a:latin typeface="바탕" panose="02030600000101010101" pitchFamily="18" charset="-127"/>
              </a:rPr>
              <a:t>이 아니라 </a:t>
            </a:r>
            <a:r>
              <a:rPr lang="en-US" altLang="ko-KR" sz="3000" b="1">
                <a:solidFill>
                  <a:srgbClr val="E7D6A8"/>
                </a:solidFill>
                <a:latin typeface="바탕" panose="02030600000101010101" pitchFamily="18" charset="-127"/>
              </a:rPr>
              <a:t>'</a:t>
            </a:r>
            <a:r>
              <a:rPr lang="ko-KR" altLang="en-US" sz="3000" b="1">
                <a:solidFill>
                  <a:srgbClr val="E7D6A8"/>
                </a:solidFill>
                <a:latin typeface="바탕" panose="02030600000101010101" pitchFamily="18" charset="-127"/>
              </a:rPr>
              <a:t>산업</a:t>
            </a:r>
            <a:r>
              <a:rPr lang="en-US" altLang="ko-KR" sz="3000" b="1">
                <a:solidFill>
                  <a:srgbClr val="E7D6A8"/>
                </a:solidFill>
                <a:latin typeface="바탕" panose="02030600000101010101" pitchFamily="18" charset="-127"/>
              </a:rPr>
              <a:t>'</a:t>
            </a:r>
            <a:r>
              <a:rPr lang="ko-KR" altLang="en-US" sz="3000" b="1">
                <a:solidFill>
                  <a:srgbClr val="E7D6A8"/>
                </a:solidFill>
                <a:latin typeface="바탕" panose="02030600000101010101" pitchFamily="18" charset="-127"/>
              </a:rPr>
              <a:t>이 되었다 </a:t>
            </a:r>
            <a:r>
              <a:rPr lang="en-US" altLang="ko-KR" sz="3000" b="1">
                <a:solidFill>
                  <a:srgbClr val="E7D6A8"/>
                </a:solidFill>
                <a:latin typeface="바탕" panose="02030600000101010101" pitchFamily="18" charset="-127"/>
              </a:rPr>
              <a:t>— </a:t>
            </a:r>
            <a:r>
              <a:rPr lang="ko-KR" altLang="en-US" sz="3000" b="1">
                <a:solidFill>
                  <a:srgbClr val="E7D6A8"/>
                </a:solidFill>
                <a:latin typeface="바탕" panose="02030600000101010101" pitchFamily="18" charset="-127"/>
              </a:rPr>
              <a:t>프랑스 다음</a:t>
            </a:r>
            <a:r>
              <a:rPr lang="en-US" altLang="ko-KR" sz="3000" b="1">
                <a:solidFill>
                  <a:srgbClr val="E7D6A8"/>
                </a:solidFill>
                <a:latin typeface="바탕" panose="02030600000101010101" pitchFamily="18" charset="-127"/>
              </a:rPr>
              <a:t>, </a:t>
            </a:r>
            <a:r>
              <a:rPr lang="ko-KR" altLang="en-US" sz="3000" b="1">
                <a:solidFill>
                  <a:srgbClr val="E7D6A8"/>
                </a:solidFill>
                <a:latin typeface="바탕" panose="02030600000101010101" pitchFamily="18" charset="-127"/>
              </a:rPr>
              <a:t>세계 </a:t>
            </a:r>
            <a:r>
              <a:rPr lang="en-US" altLang="ko-KR" sz="3000" b="1">
                <a:solidFill>
                  <a:srgbClr val="E7D6A8"/>
                </a:solidFill>
                <a:latin typeface="바탕" panose="02030600000101010101" pitchFamily="18" charset="-127"/>
              </a:rPr>
              <a:t>2</a:t>
            </a:r>
            <a:r>
              <a:rPr lang="ko-KR" altLang="en-US" sz="3000" b="1">
                <a:solidFill>
                  <a:srgbClr val="E7D6A8"/>
                </a:solidFill>
                <a:latin typeface="바탕" panose="02030600000101010101" pitchFamily="18" charset="-127"/>
              </a:rPr>
              <a:t>위</a:t>
            </a:r>
            <a:r>
              <a:rPr lang="en-US" altLang="ko-KR" sz="3000" b="1">
                <a:solidFill>
                  <a:srgbClr val="E7D6A8"/>
                </a:solidFill>
                <a:latin typeface="바탕" panose="02030600000101010101" pitchFamily="18" charset="-127"/>
              </a:rPr>
              <a:t>.</a:t>
            </a:r>
            <a:endParaRPr lang="ko-KR" altLang="en-US" sz="3000" b="1">
              <a:solidFill>
                <a:srgbClr val="E7D6A8"/>
              </a:solidFill>
              <a:latin typeface="바탕" panose="02030600000101010101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47CF8696-DF61-C088-3678-1A0B91021A58}"/>
              </a:ext>
            </a:extLst>
          </p:cNvPr>
          <p:cNvSpPr/>
          <p:nvPr/>
        </p:nvSpPr>
        <p:spPr>
          <a:xfrm>
            <a:off x="812800" y="4572000"/>
            <a:ext cx="105664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26F078-3BDF-5456-A40D-8082F8F22FB1}"/>
              </a:ext>
            </a:extLst>
          </p:cNvPr>
          <p:cNvSpPr txBox="1"/>
          <p:nvPr/>
        </p:nvSpPr>
        <p:spPr>
          <a:xfrm>
            <a:off x="812800" y="4775200"/>
            <a:ext cx="33189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C9A24B"/>
                </a:solidFill>
                <a:latin typeface="맑은 고딕" panose="020B0503020000020004" pitchFamily="50" charset="-127"/>
              </a:rPr>
              <a:t>기준일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E6068C-3657-6AB1-600D-64BC68426EFC}"/>
              </a:ext>
            </a:extLst>
          </p:cNvPr>
          <p:cNvSpPr txBox="1"/>
          <p:nvPr/>
        </p:nvSpPr>
        <p:spPr>
          <a:xfrm>
            <a:off x="812800" y="5029200"/>
            <a:ext cx="33189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2026-06-15 · 2025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실적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664A72-8196-698D-0785-3752907C7985}"/>
              </a:ext>
            </a:extLst>
          </p:cNvPr>
          <p:cNvSpPr txBox="1"/>
          <p:nvPr/>
        </p:nvSpPr>
        <p:spPr>
          <a:xfrm>
            <a:off x="4334933" y="4775200"/>
            <a:ext cx="33189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C9A24B"/>
                </a:solidFill>
                <a:latin typeface="맑은 고딕" panose="020B0503020000020004" pitchFamily="50" charset="-127"/>
              </a:rPr>
              <a:t>자료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652A1A5-41A3-1D0C-3567-214DC170029C}"/>
              </a:ext>
            </a:extLst>
          </p:cNvPr>
          <p:cNvSpPr txBox="1"/>
          <p:nvPr/>
        </p:nvSpPr>
        <p:spPr>
          <a:xfrm>
            <a:off x="4334933" y="5029200"/>
            <a:ext cx="33189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식약처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·KOTRA·Korea Herald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E51A77-AC18-8AA7-12CC-DB1B527AE790}"/>
              </a:ext>
            </a:extLst>
          </p:cNvPr>
          <p:cNvSpPr txBox="1"/>
          <p:nvPr/>
        </p:nvSpPr>
        <p:spPr>
          <a:xfrm>
            <a:off x="7857067" y="4775200"/>
            <a:ext cx="33189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C9A24B"/>
                </a:solidFill>
                <a:latin typeface="맑은 고딕" panose="020B0503020000020004" pitchFamily="50" charset="-127"/>
              </a:rPr>
              <a:t>면책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55BD41-F213-B9EF-8070-A6683D250F3E}"/>
              </a:ext>
            </a:extLst>
          </p:cNvPr>
          <p:cNvSpPr txBox="1"/>
          <p:nvPr/>
        </p:nvSpPr>
        <p:spPr>
          <a:xfrm>
            <a:off x="7857067" y="5029200"/>
            <a:ext cx="33189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공개 정보 기반 분석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투자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구매 권유 아님</a:t>
            </a:r>
          </a:p>
        </p:txBody>
      </p:sp>
    </p:spTree>
    <p:extLst>
      <p:ext uri="{BB962C8B-B14F-4D97-AF65-F5344CB8AC3E}">
        <p14:creationId xmlns:p14="http://schemas.microsoft.com/office/powerpoint/2010/main" val="2810389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623B764D-2F2E-7526-4778-8D271FF28544}"/>
              </a:ext>
            </a:extLst>
          </p:cNvPr>
          <p:cNvSpPr/>
          <p:nvPr/>
        </p:nvSpPr>
        <p:spPr>
          <a:xfrm>
            <a:off x="812800" y="584200"/>
            <a:ext cx="279400" cy="254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EA42C2-6BF2-1158-F8A6-DEC928D21CD8}"/>
              </a:ext>
            </a:extLst>
          </p:cNvPr>
          <p:cNvSpPr txBox="1"/>
          <p:nvPr/>
        </p:nvSpPr>
        <p:spPr>
          <a:xfrm>
            <a:off x="1219200" y="482600"/>
            <a:ext cx="1445909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C9A24B"/>
                </a:solidFill>
                <a:latin typeface="맑은 고딕" panose="020B0503020000020004" pitchFamily="50" charset="-127"/>
              </a:rPr>
              <a:t>EXECUTIVE SUMMARY</a:t>
            </a:r>
            <a:endParaRPr lang="ko-KR" altLang="en-US" sz="10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F854B4-EF6F-E121-C5FA-9CEC04CFF327}"/>
              </a:ext>
            </a:extLst>
          </p:cNvPr>
          <p:cNvSpPr txBox="1"/>
          <p:nvPr/>
        </p:nvSpPr>
        <p:spPr>
          <a:xfrm>
            <a:off x="812800" y="939800"/>
            <a:ext cx="10566400" cy="4616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세 문장으로 보는 </a:t>
            </a:r>
            <a:r>
              <a:rPr lang="en-US" altLang="ko-KR" sz="3000" b="1">
                <a:solidFill>
                  <a:srgbClr val="F4F1EA"/>
                </a:solidFill>
                <a:latin typeface="바탕" panose="02030600000101010101" pitchFamily="18" charset="-127"/>
              </a:rPr>
              <a:t>2025 K-</a:t>
            </a:r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뷰티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D7C813D7-3E08-B2C8-E10A-B615491E56BA}"/>
              </a:ext>
            </a:extLst>
          </p:cNvPr>
          <p:cNvSpPr/>
          <p:nvPr/>
        </p:nvSpPr>
        <p:spPr>
          <a:xfrm>
            <a:off x="812800" y="2006600"/>
            <a:ext cx="10566400" cy="1143000"/>
          </a:xfrm>
          <a:prstGeom prst="rect">
            <a:avLst/>
          </a:prstGeom>
          <a:solidFill>
            <a:srgbClr val="1717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F3AF3EB-3BBE-E0A9-9FDC-19AC7F78C4FC}"/>
              </a:ext>
            </a:extLst>
          </p:cNvPr>
          <p:cNvSpPr/>
          <p:nvPr/>
        </p:nvSpPr>
        <p:spPr>
          <a:xfrm>
            <a:off x="812800" y="2006600"/>
            <a:ext cx="38100" cy="11430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3E7B43-A614-FE90-F007-487D33A68BF9}"/>
              </a:ext>
            </a:extLst>
          </p:cNvPr>
          <p:cNvSpPr txBox="1"/>
          <p:nvPr/>
        </p:nvSpPr>
        <p:spPr>
          <a:xfrm>
            <a:off x="1092200" y="2184400"/>
            <a:ext cx="685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C9A24B"/>
                </a:solidFill>
                <a:latin typeface="바탕" panose="02030600000101010101" pitchFamily="18" charset="-127"/>
              </a:rPr>
              <a:t>01</a:t>
            </a:r>
            <a:endParaRPr lang="ko-KR" altLang="en-US" sz="30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6C5988-2B60-C92D-7905-B04902B6226C}"/>
              </a:ext>
            </a:extLst>
          </p:cNvPr>
          <p:cNvSpPr txBox="1"/>
          <p:nvPr/>
        </p:nvSpPr>
        <p:spPr>
          <a:xfrm>
            <a:off x="2006600" y="2209800"/>
            <a:ext cx="70866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450" b="1">
                <a:solidFill>
                  <a:srgbClr val="F4F1EA"/>
                </a:solidFill>
                <a:latin typeface="맑은 고딕" panose="020B0503020000020004" pitchFamily="50" charset="-127"/>
              </a:rPr>
              <a:t>114</a:t>
            </a:r>
            <a:r>
              <a:rPr lang="ko-KR" altLang="en-US" sz="1450" b="1">
                <a:solidFill>
                  <a:srgbClr val="F4F1EA"/>
                </a:solidFill>
                <a:latin typeface="맑은 고딕" panose="020B0503020000020004" pitchFamily="50" charset="-127"/>
              </a:rPr>
              <a:t>억 달러 </a:t>
            </a:r>
            <a:r>
              <a:rPr lang="en-US" altLang="ko-KR" sz="1450" b="1">
                <a:solidFill>
                  <a:srgbClr val="F4F1EA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450" b="1">
                <a:solidFill>
                  <a:srgbClr val="F4F1EA"/>
                </a:solidFill>
                <a:latin typeface="맑은 고딕" panose="020B0503020000020004" pitchFamily="50" charset="-127"/>
              </a:rPr>
              <a:t>사상 최대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4DB3C5-7FF2-322B-323C-832DC24C0B1F}"/>
              </a:ext>
            </a:extLst>
          </p:cNvPr>
          <p:cNvSpPr txBox="1"/>
          <p:nvPr/>
        </p:nvSpPr>
        <p:spPr>
          <a:xfrm>
            <a:off x="2006600" y="2616200"/>
            <a:ext cx="70866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수출 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114</a:t>
            </a:r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억 달러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(+11.8%) — 5</a:t>
            </a:r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년 연속 성장 끝에 세계 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위 수출국으로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1499B5-902C-110C-94AE-0EBC8E6DD14D}"/>
              </a:ext>
            </a:extLst>
          </p:cNvPr>
          <p:cNvSpPr txBox="1"/>
          <p:nvPr/>
        </p:nvSpPr>
        <p:spPr>
          <a:xfrm>
            <a:off x="9245600" y="2184400"/>
            <a:ext cx="1879600" cy="3847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500" b="1">
                <a:solidFill>
                  <a:srgbClr val="E7D6A8"/>
                </a:solidFill>
                <a:latin typeface="바탕" panose="02030600000101010101" pitchFamily="18" charset="-127"/>
              </a:rPr>
              <a:t>$11.4B</a:t>
            </a:r>
            <a:endParaRPr lang="ko-KR" altLang="en-US" sz="2500" b="1">
              <a:solidFill>
                <a:srgbClr val="E7D6A8"/>
              </a:solidFill>
              <a:latin typeface="바탕" panose="0203060000010101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916389D-CA9A-CC37-3D18-36EB3657D5FC}"/>
              </a:ext>
            </a:extLst>
          </p:cNvPr>
          <p:cNvSpPr/>
          <p:nvPr/>
        </p:nvSpPr>
        <p:spPr>
          <a:xfrm>
            <a:off x="812800" y="3327400"/>
            <a:ext cx="10566400" cy="1143000"/>
          </a:xfrm>
          <a:prstGeom prst="rect">
            <a:avLst/>
          </a:prstGeom>
          <a:solidFill>
            <a:srgbClr val="1717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7D4AB888-E730-F6B8-D045-8BA8A592B5BB}"/>
              </a:ext>
            </a:extLst>
          </p:cNvPr>
          <p:cNvSpPr/>
          <p:nvPr/>
        </p:nvSpPr>
        <p:spPr>
          <a:xfrm>
            <a:off x="812800" y="3327400"/>
            <a:ext cx="38100" cy="11430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2FD614-1700-A40A-17E4-4CD85E8EA131}"/>
              </a:ext>
            </a:extLst>
          </p:cNvPr>
          <p:cNvSpPr txBox="1"/>
          <p:nvPr/>
        </p:nvSpPr>
        <p:spPr>
          <a:xfrm>
            <a:off x="1092200" y="3505200"/>
            <a:ext cx="685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C9A24B"/>
                </a:solidFill>
                <a:latin typeface="바탕" panose="02030600000101010101" pitchFamily="18" charset="-127"/>
              </a:rPr>
              <a:t>02</a:t>
            </a:r>
            <a:endParaRPr lang="ko-KR" altLang="en-US" sz="30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B6F57B-515A-BD27-C5E6-64FCFD23C8EF}"/>
              </a:ext>
            </a:extLst>
          </p:cNvPr>
          <p:cNvSpPr txBox="1"/>
          <p:nvPr/>
        </p:nvSpPr>
        <p:spPr>
          <a:xfrm>
            <a:off x="2006600" y="3530600"/>
            <a:ext cx="70866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50" b="1">
                <a:solidFill>
                  <a:srgbClr val="F4F1EA"/>
                </a:solidFill>
                <a:latin typeface="맑은 고딕" panose="020B0503020000020004" pitchFamily="50" charset="-127"/>
              </a:rPr>
              <a:t>미국이 중국을 추월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5A6DAE-9DB4-E3E4-32D4-A28B883DE40E}"/>
              </a:ext>
            </a:extLst>
          </p:cNvPr>
          <p:cNvSpPr txBox="1"/>
          <p:nvPr/>
        </p:nvSpPr>
        <p:spPr>
          <a:xfrm>
            <a:off x="2006600" y="3937000"/>
            <a:ext cx="70866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최대 시장이 중국에서 미국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(22</a:t>
            </a:r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억 달러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·+15%)</a:t>
            </a:r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으로 교체 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시장 다변화의 상징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B49E38-EAA3-4C2F-CF7D-0B4828F74EEF}"/>
              </a:ext>
            </a:extLst>
          </p:cNvPr>
          <p:cNvSpPr txBox="1"/>
          <p:nvPr/>
        </p:nvSpPr>
        <p:spPr>
          <a:xfrm>
            <a:off x="9245600" y="3505200"/>
            <a:ext cx="1879600" cy="3847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2500" b="1">
                <a:solidFill>
                  <a:srgbClr val="E7D6A8"/>
                </a:solidFill>
                <a:latin typeface="바탕" panose="02030600000101010101" pitchFamily="18" charset="-127"/>
              </a:rPr>
              <a:t>미국 </a:t>
            </a:r>
            <a:r>
              <a:rPr lang="en-US" altLang="ko-KR" sz="2500" b="1">
                <a:solidFill>
                  <a:srgbClr val="E7D6A8"/>
                </a:solidFill>
                <a:latin typeface="바탕" panose="02030600000101010101" pitchFamily="18" charset="-127"/>
              </a:rPr>
              <a:t>#1</a:t>
            </a:r>
            <a:endParaRPr lang="ko-KR" altLang="en-US" sz="2500" b="1">
              <a:solidFill>
                <a:srgbClr val="E7D6A8"/>
              </a:solidFill>
              <a:latin typeface="바탕" panose="02030600000101010101" pitchFamily="18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CA50448F-1DC2-7D47-F2DE-442EAA7E79F1}"/>
              </a:ext>
            </a:extLst>
          </p:cNvPr>
          <p:cNvSpPr/>
          <p:nvPr/>
        </p:nvSpPr>
        <p:spPr>
          <a:xfrm>
            <a:off x="812800" y="4648200"/>
            <a:ext cx="10566400" cy="1143000"/>
          </a:xfrm>
          <a:prstGeom prst="rect">
            <a:avLst/>
          </a:prstGeom>
          <a:solidFill>
            <a:srgbClr val="1717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D9B35DC4-2296-E47D-E4AE-89558DA56845}"/>
              </a:ext>
            </a:extLst>
          </p:cNvPr>
          <p:cNvSpPr/>
          <p:nvPr/>
        </p:nvSpPr>
        <p:spPr>
          <a:xfrm>
            <a:off x="812800" y="4648200"/>
            <a:ext cx="38100" cy="11430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B83938D-219D-2A2B-AA21-6970E006A881}"/>
              </a:ext>
            </a:extLst>
          </p:cNvPr>
          <p:cNvSpPr txBox="1"/>
          <p:nvPr/>
        </p:nvSpPr>
        <p:spPr>
          <a:xfrm>
            <a:off x="1092200" y="4826000"/>
            <a:ext cx="6858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C9A24B"/>
                </a:solidFill>
                <a:latin typeface="바탕" panose="02030600000101010101" pitchFamily="18" charset="-127"/>
              </a:rPr>
              <a:t>03</a:t>
            </a:r>
            <a:endParaRPr lang="ko-KR" altLang="en-US" sz="30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08FA002-8E36-A77B-25D8-F23F6144C098}"/>
              </a:ext>
            </a:extLst>
          </p:cNvPr>
          <p:cNvSpPr txBox="1"/>
          <p:nvPr/>
        </p:nvSpPr>
        <p:spPr>
          <a:xfrm>
            <a:off x="2006600" y="4851400"/>
            <a:ext cx="70866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450" b="1">
                <a:solidFill>
                  <a:srgbClr val="F4F1EA"/>
                </a:solidFill>
                <a:latin typeface="맑은 고딕" panose="020B0503020000020004" pitchFamily="50" charset="-127"/>
              </a:rPr>
              <a:t>202</a:t>
            </a:r>
            <a:r>
              <a:rPr lang="ko-KR" altLang="en-US" sz="1450" b="1">
                <a:solidFill>
                  <a:srgbClr val="F4F1EA"/>
                </a:solidFill>
                <a:latin typeface="맑은 고딕" panose="020B0503020000020004" pitchFamily="50" charset="-127"/>
              </a:rPr>
              <a:t>개국으로 확장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5D38F83-AD59-E80E-E487-CBD088903ADA}"/>
              </a:ext>
            </a:extLst>
          </p:cNvPr>
          <p:cNvSpPr txBox="1"/>
          <p:nvPr/>
        </p:nvSpPr>
        <p:spPr>
          <a:xfrm>
            <a:off x="2006600" y="5257800"/>
            <a:ext cx="70866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수출 대상국 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172→202</a:t>
            </a:r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개국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폴란드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·UAE </a:t>
            </a:r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등 유럽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9C9484"/>
                </a:solidFill>
                <a:latin typeface="맑은 고딕" panose="020B0503020000020004" pitchFamily="50" charset="-127"/>
              </a:rPr>
              <a:t>중동 급성장</a:t>
            </a:r>
            <a:r>
              <a:rPr lang="en-US" altLang="ko-KR" sz="1050">
                <a:solidFill>
                  <a:srgbClr val="9C948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33B558E-60D8-3039-33A6-C3F78B451773}"/>
              </a:ext>
            </a:extLst>
          </p:cNvPr>
          <p:cNvSpPr txBox="1"/>
          <p:nvPr/>
        </p:nvSpPr>
        <p:spPr>
          <a:xfrm>
            <a:off x="9245600" y="4826000"/>
            <a:ext cx="1879600" cy="3847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500" b="1">
                <a:solidFill>
                  <a:srgbClr val="E7D6A8"/>
                </a:solidFill>
                <a:latin typeface="바탕" panose="02030600000101010101" pitchFamily="18" charset="-127"/>
              </a:rPr>
              <a:t>202</a:t>
            </a:r>
            <a:r>
              <a:rPr lang="ko-KR" altLang="en-US" sz="2500" b="1">
                <a:solidFill>
                  <a:srgbClr val="E7D6A8"/>
                </a:solidFill>
                <a:latin typeface="바탕" panose="02030600000101010101" pitchFamily="18" charset="-127"/>
              </a:rPr>
              <a:t>개국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BB0786C-DDE0-E439-9208-CEA32420D9B9}"/>
              </a:ext>
            </a:extLst>
          </p:cNvPr>
          <p:cNvSpPr/>
          <p:nvPr/>
        </p:nvSpPr>
        <p:spPr>
          <a:xfrm>
            <a:off x="812800" y="6375400"/>
            <a:ext cx="10566400" cy="12700"/>
          </a:xfrm>
          <a:prstGeom prst="rect">
            <a:avLst/>
          </a:prstGeom>
          <a:solidFill>
            <a:srgbClr val="2C2C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2C540B3-BF95-11E0-ACF9-57CAB25CA308}"/>
              </a:ext>
            </a:extLst>
          </p:cNvPr>
          <p:cNvSpPr txBox="1"/>
          <p:nvPr/>
        </p:nvSpPr>
        <p:spPr>
          <a:xfrm>
            <a:off x="812800" y="6451600"/>
            <a:ext cx="96774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식약처 수출통계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 KOTRA · The Korea Herald · IBTimes · Korea Times (2+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9551BBA-D48A-E63C-DB38-BE67259C87B5}"/>
              </a:ext>
            </a:extLst>
          </p:cNvPr>
          <p:cNvSpPr txBox="1"/>
          <p:nvPr/>
        </p:nvSpPr>
        <p:spPr>
          <a:xfrm>
            <a:off x="10490200" y="64516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C9A24B"/>
                </a:solidFill>
                <a:latin typeface="맑은 고딕" panose="020B0503020000020004" pitchFamily="50" charset="-127"/>
              </a:rPr>
              <a:t>02 / 10</a:t>
            </a:r>
            <a:endParaRPr lang="ko-KR" altLang="en-US" sz="8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3077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5480E8F-61A6-A7D5-41CD-00CBDFF0AC04}"/>
              </a:ext>
            </a:extLst>
          </p:cNvPr>
          <p:cNvSpPr/>
          <p:nvPr/>
        </p:nvSpPr>
        <p:spPr>
          <a:xfrm>
            <a:off x="812800" y="584200"/>
            <a:ext cx="279400" cy="254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DD725E-5B15-BB5B-BC68-A22DC1E2FABA}"/>
              </a:ext>
            </a:extLst>
          </p:cNvPr>
          <p:cNvSpPr txBox="1"/>
          <p:nvPr/>
        </p:nvSpPr>
        <p:spPr>
          <a:xfrm>
            <a:off x="1219200" y="482600"/>
            <a:ext cx="1170192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C9A24B"/>
                </a:solidFill>
                <a:latin typeface="맑은 고딕" panose="020B0503020000020004" pitchFamily="50" charset="-127"/>
              </a:rPr>
              <a:t>WORLD RANKING</a:t>
            </a:r>
            <a:endParaRPr lang="ko-KR" altLang="en-US" sz="10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80B09-E3A3-EC42-7B66-27E00300E607}"/>
              </a:ext>
            </a:extLst>
          </p:cNvPr>
          <p:cNvSpPr txBox="1"/>
          <p:nvPr/>
        </p:nvSpPr>
        <p:spPr>
          <a:xfrm>
            <a:off x="812800" y="939800"/>
            <a:ext cx="10566400" cy="4616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프랑스 다음 </a:t>
            </a:r>
            <a:r>
              <a:rPr lang="en-US" altLang="ko-KR" sz="3000" b="1">
                <a:solidFill>
                  <a:srgbClr val="F4F1EA"/>
                </a:solidFill>
                <a:latin typeface="바탕" panose="02030600000101010101" pitchFamily="18" charset="-127"/>
              </a:rPr>
              <a:t>— </a:t>
            </a:r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세계 </a:t>
            </a:r>
            <a:r>
              <a:rPr lang="en-US" altLang="ko-KR" sz="3000" b="1">
                <a:solidFill>
                  <a:srgbClr val="F4F1EA"/>
                </a:solidFill>
                <a:latin typeface="바탕" panose="02030600000101010101" pitchFamily="18" charset="-127"/>
              </a:rPr>
              <a:t>2</a:t>
            </a:r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위 수출국으로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4253FA-DD21-9F1E-0225-A25BD3C6BC4C}"/>
              </a:ext>
            </a:extLst>
          </p:cNvPr>
          <p:cNvSpPr txBox="1"/>
          <p:nvPr/>
        </p:nvSpPr>
        <p:spPr>
          <a:xfrm>
            <a:off x="812800" y="1549400"/>
            <a:ext cx="6858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국가별 화장품 수출액 </a:t>
            </a:r>
            <a:r>
              <a:rPr lang="en-US" altLang="ko-KR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십억 달러</a:t>
            </a:r>
            <a:r>
              <a:rPr lang="en-US" altLang="ko-KR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 b="1">
              <a:solidFill>
                <a:srgbClr val="F4F1E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002211A-9CCD-BE9A-66CC-77CE92C66283}"/>
              </a:ext>
            </a:extLst>
          </p:cNvPr>
          <p:cNvSpPr/>
          <p:nvPr/>
        </p:nvSpPr>
        <p:spPr>
          <a:xfrm>
            <a:off x="8382000" y="2006600"/>
            <a:ext cx="2997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2C3825-081B-8A44-5B7B-B49A1D9A4CD8}"/>
              </a:ext>
            </a:extLst>
          </p:cNvPr>
          <p:cNvSpPr txBox="1"/>
          <p:nvPr/>
        </p:nvSpPr>
        <p:spPr>
          <a:xfrm>
            <a:off x="8382000" y="2108200"/>
            <a:ext cx="2997200" cy="4770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100" b="1">
                <a:solidFill>
                  <a:srgbClr val="C9A24B"/>
                </a:solidFill>
                <a:latin typeface="바탕" panose="02030600000101010101" pitchFamily="18" charset="-127"/>
              </a:rPr>
              <a:t>4→3→2</a:t>
            </a:r>
            <a:r>
              <a:rPr lang="ko-KR" altLang="en-US" sz="3100" b="1">
                <a:solidFill>
                  <a:srgbClr val="C9A24B"/>
                </a:solidFill>
                <a:latin typeface="바탕" panose="02030600000101010101" pitchFamily="18" charset="-127"/>
              </a:rPr>
              <a:t>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C9BC68-2B26-9B9A-45B6-9A79D5FF26DA}"/>
              </a:ext>
            </a:extLst>
          </p:cNvPr>
          <p:cNvSpPr txBox="1"/>
          <p:nvPr/>
        </p:nvSpPr>
        <p:spPr>
          <a:xfrm>
            <a:off x="8382000" y="2692400"/>
            <a:ext cx="299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2023→2024→2025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순위 상승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240C66A-6B67-C527-8C2F-258C205A503B}"/>
              </a:ext>
            </a:extLst>
          </p:cNvPr>
          <p:cNvSpPr/>
          <p:nvPr/>
        </p:nvSpPr>
        <p:spPr>
          <a:xfrm>
            <a:off x="8382000" y="3098800"/>
            <a:ext cx="2997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939CAB-9B08-0CB6-336D-18664C7038F0}"/>
              </a:ext>
            </a:extLst>
          </p:cNvPr>
          <p:cNvSpPr txBox="1"/>
          <p:nvPr/>
        </p:nvSpPr>
        <p:spPr>
          <a:xfrm>
            <a:off x="8382000" y="3200400"/>
            <a:ext cx="2997200" cy="4770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100" b="1">
                <a:solidFill>
                  <a:srgbClr val="E7D6A8"/>
                </a:solidFill>
                <a:latin typeface="바탕" panose="02030600000101010101" pitchFamily="18" charset="-127"/>
              </a:rPr>
              <a:t>$11.4B</a:t>
            </a:r>
            <a:endParaRPr lang="ko-KR" altLang="en-US" sz="3100" b="1">
              <a:solidFill>
                <a:srgbClr val="E7D6A8"/>
              </a:solidFill>
              <a:latin typeface="바탕" panose="0203060000010101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5B073D-D0B2-588C-01CB-8FADF05B800D}"/>
              </a:ext>
            </a:extLst>
          </p:cNvPr>
          <p:cNvSpPr txBox="1"/>
          <p:nvPr/>
        </p:nvSpPr>
        <p:spPr>
          <a:xfrm>
            <a:off x="8382000" y="3784600"/>
            <a:ext cx="299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수출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프랑스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$24.3B)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B8A70363-1A75-A140-5C7E-FAA6D7FE0C22}"/>
              </a:ext>
            </a:extLst>
          </p:cNvPr>
          <p:cNvSpPr/>
          <p:nvPr/>
        </p:nvSpPr>
        <p:spPr>
          <a:xfrm>
            <a:off x="8382000" y="4191000"/>
            <a:ext cx="2997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C53638-6C7B-0875-5789-23473D680E6B}"/>
              </a:ext>
            </a:extLst>
          </p:cNvPr>
          <p:cNvSpPr txBox="1"/>
          <p:nvPr/>
        </p:nvSpPr>
        <p:spPr>
          <a:xfrm>
            <a:off x="8382000" y="4292600"/>
            <a:ext cx="2997200" cy="4770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3100" b="1">
                <a:solidFill>
                  <a:srgbClr val="F4F1EA"/>
                </a:solidFill>
                <a:latin typeface="바탕" panose="02030600000101010101" pitchFamily="18" charset="-127"/>
              </a:rPr>
              <a:t>미국 추월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8ADF06-1FAA-1EAB-8D83-A42E6139B4B8}"/>
              </a:ext>
            </a:extLst>
          </p:cNvPr>
          <p:cNvSpPr txBox="1"/>
          <p:nvPr/>
        </p:nvSpPr>
        <p:spPr>
          <a:xfrm>
            <a:off x="8382000" y="4876800"/>
            <a:ext cx="299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미국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($10.8B)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제침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4C14540-185C-3AF8-5FCA-A2555E86DFF5}"/>
              </a:ext>
            </a:extLst>
          </p:cNvPr>
          <p:cNvSpPr txBox="1"/>
          <p:nvPr/>
        </p:nvSpPr>
        <p:spPr>
          <a:xfrm>
            <a:off x="812800" y="6070600"/>
            <a:ext cx="105664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* 가운데 막대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한국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만 골드 강조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네이티브 막대별 색 지정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(point_colors).</a:t>
            </a:r>
            <a:endParaRPr lang="ko-KR" altLang="en-US" sz="8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70515A0-EBA5-B740-645A-638A17ECCF02}"/>
              </a:ext>
            </a:extLst>
          </p:cNvPr>
          <p:cNvSpPr/>
          <p:nvPr/>
        </p:nvSpPr>
        <p:spPr>
          <a:xfrm>
            <a:off x="812800" y="6375400"/>
            <a:ext cx="10566400" cy="12700"/>
          </a:xfrm>
          <a:prstGeom prst="rect">
            <a:avLst/>
          </a:prstGeom>
          <a:solidFill>
            <a:srgbClr val="2C2C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28970C4-D135-7132-027C-775ECD9DB9E7}"/>
              </a:ext>
            </a:extLst>
          </p:cNvPr>
          <p:cNvSpPr txBox="1"/>
          <p:nvPr/>
        </p:nvSpPr>
        <p:spPr>
          <a:xfrm>
            <a:off x="812800" y="6451600"/>
            <a:ext cx="96774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식약처 수출통계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 KOTRA · The Korea Herald · IBTimes · Korea Times (2+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3538216-4845-4F0A-28E2-3C68F92F4D70}"/>
              </a:ext>
            </a:extLst>
          </p:cNvPr>
          <p:cNvSpPr txBox="1"/>
          <p:nvPr/>
        </p:nvSpPr>
        <p:spPr>
          <a:xfrm>
            <a:off x="10490200" y="64516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C9A24B"/>
                </a:solidFill>
                <a:latin typeface="맑은 고딕" panose="020B0503020000020004" pitchFamily="50" charset="-127"/>
              </a:rPr>
              <a:t>03 / 10</a:t>
            </a:r>
            <a:endParaRPr lang="ko-KR" altLang="en-US" sz="8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9" name="차트 18">
            <a:extLst>
              <a:ext uri="{FF2B5EF4-FFF2-40B4-BE49-F238E27FC236}">
                <a16:creationId xmlns:a16="http://schemas.microsoft.com/office/drawing/2014/main" id="{5020250B-BB76-0A14-C70A-5746121202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7821833"/>
              </p:ext>
            </p:extLst>
          </p:nvPr>
        </p:nvGraphicFramePr>
        <p:xfrm>
          <a:off x="736600" y="1930400"/>
          <a:ext cx="7112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269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4BD06E2B-70D6-58B8-4800-12C1CD7FF129}"/>
              </a:ext>
            </a:extLst>
          </p:cNvPr>
          <p:cNvSpPr/>
          <p:nvPr/>
        </p:nvSpPr>
        <p:spPr>
          <a:xfrm>
            <a:off x="812800" y="584200"/>
            <a:ext cx="279400" cy="254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6153D9-FDC4-0EF8-C9E6-93A4ED03425C}"/>
              </a:ext>
            </a:extLst>
          </p:cNvPr>
          <p:cNvSpPr txBox="1"/>
          <p:nvPr/>
        </p:nvSpPr>
        <p:spPr>
          <a:xfrm>
            <a:off x="1219200" y="482600"/>
            <a:ext cx="1009892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C9A24B"/>
                </a:solidFill>
                <a:latin typeface="맑은 고딕" panose="020B0503020000020004" pitchFamily="50" charset="-127"/>
              </a:rPr>
              <a:t>EXPORT TREND</a:t>
            </a:r>
            <a:endParaRPr lang="ko-KR" altLang="en-US" sz="10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B5C387-8F27-BD4E-90B4-6CA797A8AD21}"/>
              </a:ext>
            </a:extLst>
          </p:cNvPr>
          <p:cNvSpPr txBox="1"/>
          <p:nvPr/>
        </p:nvSpPr>
        <p:spPr>
          <a:xfrm>
            <a:off x="812800" y="939800"/>
            <a:ext cx="10566400" cy="4616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3000" b="1">
                <a:solidFill>
                  <a:srgbClr val="F4F1EA"/>
                </a:solidFill>
                <a:latin typeface="바탕" panose="02030600000101010101" pitchFamily="18" charset="-127"/>
              </a:rPr>
              <a:t>5</a:t>
            </a:r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년 만에 다시 사상 최대 </a:t>
            </a:r>
            <a:r>
              <a:rPr lang="en-US" altLang="ko-KR" sz="3000" b="1">
                <a:solidFill>
                  <a:srgbClr val="F4F1EA"/>
                </a:solidFill>
                <a:latin typeface="바탕" panose="02030600000101010101" pitchFamily="18" charset="-127"/>
              </a:rPr>
              <a:t>— 114</a:t>
            </a:r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억 달러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7B932C-EE80-8BD3-AA7E-48F464D2C01C}"/>
              </a:ext>
            </a:extLst>
          </p:cNvPr>
          <p:cNvSpPr txBox="1"/>
          <p:nvPr/>
        </p:nvSpPr>
        <p:spPr>
          <a:xfrm>
            <a:off x="812800" y="1549400"/>
            <a:ext cx="6858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한국 화장품 연간 수출액 </a:t>
            </a:r>
            <a:r>
              <a:rPr lang="en-US" altLang="ko-KR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십억 달러</a:t>
            </a:r>
            <a:r>
              <a:rPr lang="en-US" altLang="ko-KR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 b="1">
              <a:solidFill>
                <a:srgbClr val="F4F1E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82DF3D3-CAC3-CD94-22D5-1086677D4B8D}"/>
              </a:ext>
            </a:extLst>
          </p:cNvPr>
          <p:cNvSpPr/>
          <p:nvPr/>
        </p:nvSpPr>
        <p:spPr>
          <a:xfrm>
            <a:off x="8382000" y="2006600"/>
            <a:ext cx="2997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50D6D9-22C3-FB94-8718-BDB760F8E23E}"/>
              </a:ext>
            </a:extLst>
          </p:cNvPr>
          <p:cNvSpPr txBox="1"/>
          <p:nvPr/>
        </p:nvSpPr>
        <p:spPr>
          <a:xfrm>
            <a:off x="8382000" y="2108200"/>
            <a:ext cx="2997200" cy="4770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100" b="1">
                <a:solidFill>
                  <a:srgbClr val="C9A24B"/>
                </a:solidFill>
                <a:latin typeface="바탕" panose="02030600000101010101" pitchFamily="18" charset="-127"/>
              </a:rPr>
              <a:t>$11.4B</a:t>
            </a:r>
            <a:endParaRPr lang="ko-KR" altLang="en-US" sz="31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B1B0A7-8095-DD9F-39EE-EE9CC4ED8D24}"/>
              </a:ext>
            </a:extLst>
          </p:cNvPr>
          <p:cNvSpPr txBox="1"/>
          <p:nvPr/>
        </p:nvSpPr>
        <p:spPr>
          <a:xfrm>
            <a:off x="8382000" y="2692400"/>
            <a:ext cx="299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2025 (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사상 최대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10CEEA6-4ECA-6B06-A4FA-34F50CFBECE9}"/>
              </a:ext>
            </a:extLst>
          </p:cNvPr>
          <p:cNvSpPr/>
          <p:nvPr/>
        </p:nvSpPr>
        <p:spPr>
          <a:xfrm>
            <a:off x="8382000" y="3098800"/>
            <a:ext cx="2997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FED864-6B77-90F7-1A3F-94B35674553A}"/>
              </a:ext>
            </a:extLst>
          </p:cNvPr>
          <p:cNvSpPr txBox="1"/>
          <p:nvPr/>
        </p:nvSpPr>
        <p:spPr>
          <a:xfrm>
            <a:off x="8382000" y="3200400"/>
            <a:ext cx="2997200" cy="4770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100" b="1">
                <a:solidFill>
                  <a:srgbClr val="E7D6A8"/>
                </a:solidFill>
                <a:latin typeface="바탕" panose="02030600000101010101" pitchFamily="18" charset="-127"/>
              </a:rPr>
              <a:t>+34.6%</a:t>
            </a:r>
            <a:endParaRPr lang="ko-KR" altLang="en-US" sz="3100" b="1">
              <a:solidFill>
                <a:srgbClr val="E7D6A8"/>
              </a:solidFill>
              <a:latin typeface="바탕" panose="0203060000010101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DBB604-3DDB-F2B3-BE88-628F4B4A8D4A}"/>
              </a:ext>
            </a:extLst>
          </p:cNvPr>
          <p:cNvSpPr txBox="1"/>
          <p:nvPr/>
        </p:nvSpPr>
        <p:spPr>
          <a:xfrm>
            <a:off x="8382000" y="3784600"/>
            <a:ext cx="299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2022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저점 대비 회복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4EACCA4C-CC25-16D4-94A9-798DE685FC38}"/>
              </a:ext>
            </a:extLst>
          </p:cNvPr>
          <p:cNvSpPr/>
          <p:nvPr/>
        </p:nvSpPr>
        <p:spPr>
          <a:xfrm>
            <a:off x="8382000" y="4191000"/>
            <a:ext cx="2997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8860AA-DC68-87FC-AB7B-746B9F2B0DFF}"/>
              </a:ext>
            </a:extLst>
          </p:cNvPr>
          <p:cNvSpPr txBox="1"/>
          <p:nvPr/>
        </p:nvSpPr>
        <p:spPr>
          <a:xfrm>
            <a:off x="8382000" y="4292600"/>
            <a:ext cx="2997200" cy="4770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100" b="1">
                <a:solidFill>
                  <a:srgbClr val="F4F1EA"/>
                </a:solidFill>
                <a:latin typeface="바탕" panose="02030600000101010101" pitchFamily="18" charset="-127"/>
              </a:rPr>
              <a:t>5</a:t>
            </a:r>
            <a:r>
              <a:rPr lang="ko-KR" altLang="en-US" sz="3100" b="1">
                <a:solidFill>
                  <a:srgbClr val="F4F1EA"/>
                </a:solidFill>
                <a:latin typeface="바탕" panose="02030600000101010101" pitchFamily="18" charset="-127"/>
              </a:rPr>
              <a:t>년 연속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55F787-FAC1-1F7A-2ED1-EAE930192A75}"/>
              </a:ext>
            </a:extLst>
          </p:cNvPr>
          <p:cNvSpPr txBox="1"/>
          <p:nvPr/>
        </p:nvSpPr>
        <p:spPr>
          <a:xfrm>
            <a:off x="8382000" y="4876800"/>
            <a:ext cx="299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성장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(2022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일시 조정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87A8BD-1B83-0D12-DA81-F0DBBED4A9FD}"/>
              </a:ext>
            </a:extLst>
          </p:cNvPr>
          <p:cNvSpPr txBox="1"/>
          <p:nvPr/>
        </p:nvSpPr>
        <p:spPr>
          <a:xfrm>
            <a:off x="812800" y="6070600"/>
            <a:ext cx="105664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*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2022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수출액은 추정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반올림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中 봉쇄 영향으로 일시 조정 후 반등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084B93CB-D246-9B0D-DA75-CBD91127DA30}"/>
              </a:ext>
            </a:extLst>
          </p:cNvPr>
          <p:cNvSpPr/>
          <p:nvPr/>
        </p:nvSpPr>
        <p:spPr>
          <a:xfrm>
            <a:off x="812800" y="6375400"/>
            <a:ext cx="10566400" cy="12700"/>
          </a:xfrm>
          <a:prstGeom prst="rect">
            <a:avLst/>
          </a:prstGeom>
          <a:solidFill>
            <a:srgbClr val="2C2C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C7079D-8AC1-EED5-642C-81CE1615A66F}"/>
              </a:ext>
            </a:extLst>
          </p:cNvPr>
          <p:cNvSpPr txBox="1"/>
          <p:nvPr/>
        </p:nvSpPr>
        <p:spPr>
          <a:xfrm>
            <a:off x="812800" y="6451600"/>
            <a:ext cx="96774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식약처 수출통계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 KOTRA · The Korea Herald · IBTimes · Korea Times (2+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1D70AE-D20C-B8A1-6761-CF164DFC55BF}"/>
              </a:ext>
            </a:extLst>
          </p:cNvPr>
          <p:cNvSpPr txBox="1"/>
          <p:nvPr/>
        </p:nvSpPr>
        <p:spPr>
          <a:xfrm>
            <a:off x="10490200" y="64516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C9A24B"/>
                </a:solidFill>
                <a:latin typeface="맑은 고딕" panose="020B0503020000020004" pitchFamily="50" charset="-127"/>
              </a:rPr>
              <a:t>04 / 10</a:t>
            </a:r>
            <a:endParaRPr lang="ko-KR" altLang="en-US" sz="8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9" name="차트 18">
            <a:extLst>
              <a:ext uri="{FF2B5EF4-FFF2-40B4-BE49-F238E27FC236}">
                <a16:creationId xmlns:a16="http://schemas.microsoft.com/office/drawing/2014/main" id="{0C9BA574-62F5-F3A1-76C9-D2E11C9C9D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765191"/>
              </p:ext>
            </p:extLst>
          </p:nvPr>
        </p:nvGraphicFramePr>
        <p:xfrm>
          <a:off x="736600" y="1930400"/>
          <a:ext cx="7112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0966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DA35E032-AD36-9911-6C15-07CC529C10C6}"/>
              </a:ext>
            </a:extLst>
          </p:cNvPr>
          <p:cNvSpPr/>
          <p:nvPr/>
        </p:nvSpPr>
        <p:spPr>
          <a:xfrm>
            <a:off x="812800" y="584200"/>
            <a:ext cx="279400" cy="254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453404-64C2-C15F-F5E8-458A4F320B5D}"/>
              </a:ext>
            </a:extLst>
          </p:cNvPr>
          <p:cNvSpPr txBox="1"/>
          <p:nvPr/>
        </p:nvSpPr>
        <p:spPr>
          <a:xfrm>
            <a:off x="1219200" y="482600"/>
            <a:ext cx="940963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C9A24B"/>
                </a:solidFill>
                <a:latin typeface="맑은 고딕" panose="020B0503020000020004" pitchFamily="50" charset="-127"/>
              </a:rPr>
              <a:t>TOP MARKETS</a:t>
            </a:r>
            <a:endParaRPr lang="ko-KR" altLang="en-US" sz="10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E1FD32-1A60-0F30-D9D9-57999D32DC96}"/>
              </a:ext>
            </a:extLst>
          </p:cNvPr>
          <p:cNvSpPr txBox="1"/>
          <p:nvPr/>
        </p:nvSpPr>
        <p:spPr>
          <a:xfrm>
            <a:off x="812800" y="939800"/>
            <a:ext cx="10566400" cy="4616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최대 시장이 중국에서 미국으로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38EE4D-7530-0CBC-7765-E75C5A6B825B}"/>
              </a:ext>
            </a:extLst>
          </p:cNvPr>
          <p:cNvSpPr txBox="1"/>
          <p:nvPr/>
        </p:nvSpPr>
        <p:spPr>
          <a:xfrm>
            <a:off x="812800" y="1549400"/>
            <a:ext cx="6858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상위 </a:t>
            </a:r>
            <a:r>
              <a:rPr lang="en-US" altLang="ko-KR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개 시장 수출액 </a:t>
            </a:r>
            <a:r>
              <a:rPr lang="en-US" altLang="ko-KR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십억 달러</a:t>
            </a:r>
            <a:r>
              <a:rPr lang="en-US" altLang="ko-KR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 b="1">
              <a:solidFill>
                <a:srgbClr val="F4F1E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DD77ECE8-FEDA-F8E5-6F2E-29CBFD247BE7}"/>
              </a:ext>
            </a:extLst>
          </p:cNvPr>
          <p:cNvSpPr/>
          <p:nvPr/>
        </p:nvSpPr>
        <p:spPr>
          <a:xfrm>
            <a:off x="7620000" y="1981200"/>
            <a:ext cx="3759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ED9676-56ED-D676-8DDC-8A455FAB9DAC}"/>
              </a:ext>
            </a:extLst>
          </p:cNvPr>
          <p:cNvSpPr txBox="1"/>
          <p:nvPr/>
        </p:nvSpPr>
        <p:spPr>
          <a:xfrm>
            <a:off x="7620000" y="2082800"/>
            <a:ext cx="28702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 b="1">
                <a:solidFill>
                  <a:srgbClr val="F4F1EA"/>
                </a:solidFill>
                <a:latin typeface="맑은 고딕" panose="020B0503020000020004" pitchFamily="50" charset="-127"/>
              </a:rPr>
              <a:t>미국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0E663F-F7FD-0080-7042-16892045C8E0}"/>
              </a:ext>
            </a:extLst>
          </p:cNvPr>
          <p:cNvSpPr txBox="1"/>
          <p:nvPr/>
        </p:nvSpPr>
        <p:spPr>
          <a:xfrm>
            <a:off x="7620000" y="2082800"/>
            <a:ext cx="37592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300" b="1">
                <a:solidFill>
                  <a:srgbClr val="C9A24B"/>
                </a:solidFill>
                <a:latin typeface="바탕" panose="02030600000101010101" pitchFamily="18" charset="-127"/>
              </a:rPr>
              <a:t>$2.2B</a:t>
            </a:r>
            <a:endParaRPr lang="ko-KR" altLang="en-US" sz="13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3C298A-686B-C7E8-EABB-EE6103F8FA8A}"/>
              </a:ext>
            </a:extLst>
          </p:cNvPr>
          <p:cNvSpPr txBox="1"/>
          <p:nvPr/>
        </p:nvSpPr>
        <p:spPr>
          <a:xfrm>
            <a:off x="7620000" y="2400300"/>
            <a:ext cx="37592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86C58A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900">
                <a:solidFill>
                  <a:srgbClr val="86C58A"/>
                </a:solidFill>
                <a:latin typeface="맑은 고딕" panose="020B0503020000020004" pitchFamily="50" charset="-127"/>
              </a:rPr>
              <a:t>+15%   ·   </a:t>
            </a:r>
            <a:r>
              <a:rPr lang="ko-KR" altLang="en-US" sz="900">
                <a:solidFill>
                  <a:srgbClr val="86C58A"/>
                </a:solidFill>
                <a:latin typeface="맑은 고딕" panose="020B0503020000020004" pitchFamily="50" charset="-127"/>
              </a:rPr>
              <a:t>첫 </a:t>
            </a:r>
            <a:r>
              <a:rPr lang="en-US" altLang="ko-KR" sz="900">
                <a:solidFill>
                  <a:srgbClr val="86C58A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900">
                <a:solidFill>
                  <a:srgbClr val="86C58A"/>
                </a:solidFill>
                <a:latin typeface="맑은 고딕" panose="020B0503020000020004" pitchFamily="50" charset="-127"/>
              </a:rPr>
              <a:t>위 </a:t>
            </a:r>
            <a:r>
              <a:rPr lang="en-US" altLang="ko-KR" sz="900">
                <a:solidFill>
                  <a:srgbClr val="86C58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900">
                <a:solidFill>
                  <a:srgbClr val="86C58A"/>
                </a:solidFill>
                <a:latin typeface="맑은 고딕" panose="020B0503020000020004" pitchFamily="50" charset="-127"/>
              </a:rPr>
              <a:t>중국 추월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4E3525E-1D5A-902A-55EE-28A8B6F63263}"/>
              </a:ext>
            </a:extLst>
          </p:cNvPr>
          <p:cNvSpPr/>
          <p:nvPr/>
        </p:nvSpPr>
        <p:spPr>
          <a:xfrm>
            <a:off x="7620000" y="2743200"/>
            <a:ext cx="3759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969CC6-A3D7-959F-8FA0-D7FB67B9D29F}"/>
              </a:ext>
            </a:extLst>
          </p:cNvPr>
          <p:cNvSpPr txBox="1"/>
          <p:nvPr/>
        </p:nvSpPr>
        <p:spPr>
          <a:xfrm>
            <a:off x="7620000" y="2844800"/>
            <a:ext cx="28702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 b="1">
                <a:solidFill>
                  <a:srgbClr val="F4F1EA"/>
                </a:solidFill>
                <a:latin typeface="맑은 고딕" panose="020B0503020000020004" pitchFamily="50" charset="-127"/>
              </a:rPr>
              <a:t>중국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08D9AE-6BA3-57B5-CC48-77B73E26027C}"/>
              </a:ext>
            </a:extLst>
          </p:cNvPr>
          <p:cNvSpPr txBox="1"/>
          <p:nvPr/>
        </p:nvSpPr>
        <p:spPr>
          <a:xfrm>
            <a:off x="7620000" y="2844800"/>
            <a:ext cx="37592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300" b="1">
                <a:solidFill>
                  <a:srgbClr val="C9A24B"/>
                </a:solidFill>
                <a:latin typeface="바탕" panose="02030600000101010101" pitchFamily="18" charset="-127"/>
              </a:rPr>
              <a:t>$2.0B</a:t>
            </a:r>
            <a:endParaRPr lang="ko-KR" altLang="en-US" sz="13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EF2F51-2B82-4362-218C-351C9C148A74}"/>
              </a:ext>
            </a:extLst>
          </p:cNvPr>
          <p:cNvSpPr txBox="1"/>
          <p:nvPr/>
        </p:nvSpPr>
        <p:spPr>
          <a:xfrm>
            <a:off x="7620000" y="3162300"/>
            <a:ext cx="37592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D98A6A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900">
                <a:solidFill>
                  <a:srgbClr val="D98A6A"/>
                </a:solidFill>
                <a:latin typeface="맑은 고딕" panose="020B0503020000020004" pitchFamily="50" charset="-127"/>
              </a:rPr>
              <a:t>-19%   ·   2</a:t>
            </a:r>
            <a:r>
              <a:rPr lang="ko-KR" altLang="en-US" sz="900">
                <a:solidFill>
                  <a:srgbClr val="D98A6A"/>
                </a:solidFill>
                <a:latin typeface="맑은 고딕" panose="020B0503020000020004" pitchFamily="50" charset="-127"/>
              </a:rPr>
              <a:t>위로 하락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F419EB1E-3DCD-34B0-1CB2-571C7FDE1994}"/>
              </a:ext>
            </a:extLst>
          </p:cNvPr>
          <p:cNvSpPr/>
          <p:nvPr/>
        </p:nvSpPr>
        <p:spPr>
          <a:xfrm>
            <a:off x="7620000" y="3505200"/>
            <a:ext cx="3759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66DD0CA-894B-5067-DC7F-2991B003280C}"/>
              </a:ext>
            </a:extLst>
          </p:cNvPr>
          <p:cNvSpPr txBox="1"/>
          <p:nvPr/>
        </p:nvSpPr>
        <p:spPr>
          <a:xfrm>
            <a:off x="7620000" y="3606800"/>
            <a:ext cx="28702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 b="1">
                <a:solidFill>
                  <a:srgbClr val="F4F1EA"/>
                </a:solidFill>
                <a:latin typeface="맑은 고딕" panose="020B0503020000020004" pitchFamily="50" charset="-127"/>
              </a:rPr>
              <a:t>일본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21CCA40-2638-7B9A-F865-3EA28803CE23}"/>
              </a:ext>
            </a:extLst>
          </p:cNvPr>
          <p:cNvSpPr txBox="1"/>
          <p:nvPr/>
        </p:nvSpPr>
        <p:spPr>
          <a:xfrm>
            <a:off x="7620000" y="3606800"/>
            <a:ext cx="37592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300" b="1">
                <a:solidFill>
                  <a:srgbClr val="C9A24B"/>
                </a:solidFill>
                <a:latin typeface="바탕" panose="02030600000101010101" pitchFamily="18" charset="-127"/>
              </a:rPr>
              <a:t>$1.1B</a:t>
            </a:r>
            <a:endParaRPr lang="ko-KR" altLang="en-US" sz="13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5DD76A-29D2-EE66-E1A7-FB74B40CEF23}"/>
              </a:ext>
            </a:extLst>
          </p:cNvPr>
          <p:cNvSpPr txBox="1"/>
          <p:nvPr/>
        </p:nvSpPr>
        <p:spPr>
          <a:xfrm>
            <a:off x="7620000" y="3924300"/>
            <a:ext cx="37592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9C9484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900">
                <a:solidFill>
                  <a:srgbClr val="9C9484"/>
                </a:solidFill>
                <a:latin typeface="맑은 고딕" panose="020B0503020000020004" pitchFamily="50" charset="-127"/>
              </a:rPr>
              <a:t>—   ·   </a:t>
            </a:r>
            <a:r>
              <a:rPr lang="ko-KR" altLang="en-US" sz="900">
                <a:solidFill>
                  <a:srgbClr val="9C9484"/>
                </a:solidFill>
                <a:latin typeface="맑은 고딕" panose="020B0503020000020004" pitchFamily="50" charset="-127"/>
              </a:rPr>
              <a:t>안정적 </a:t>
            </a:r>
            <a:r>
              <a:rPr lang="en-US" altLang="ko-KR" sz="900">
                <a:solidFill>
                  <a:srgbClr val="9C9484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900">
                <a:solidFill>
                  <a:srgbClr val="9C9484"/>
                </a:solidFill>
                <a:latin typeface="맑은 고딕" panose="020B0503020000020004" pitchFamily="50" charset="-127"/>
              </a:rPr>
              <a:t>위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464C7F-0E34-B9A3-B96A-2072D65A1EF4}"/>
              </a:ext>
            </a:extLst>
          </p:cNvPr>
          <p:cNvSpPr txBox="1"/>
          <p:nvPr/>
        </p:nvSpPr>
        <p:spPr>
          <a:xfrm>
            <a:off x="7620000" y="4343400"/>
            <a:ext cx="3759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다변화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수출 대상국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172→202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개국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상위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10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개국 비중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70.7%.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C26049E1-D020-2F49-2ABB-FD913985A89A}"/>
              </a:ext>
            </a:extLst>
          </p:cNvPr>
          <p:cNvSpPr/>
          <p:nvPr/>
        </p:nvSpPr>
        <p:spPr>
          <a:xfrm>
            <a:off x="812800" y="6375400"/>
            <a:ext cx="10566400" cy="12700"/>
          </a:xfrm>
          <a:prstGeom prst="rect">
            <a:avLst/>
          </a:prstGeom>
          <a:solidFill>
            <a:srgbClr val="2C2C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A753ECA-DE3D-4DE0-E809-D3885C104833}"/>
              </a:ext>
            </a:extLst>
          </p:cNvPr>
          <p:cNvSpPr txBox="1"/>
          <p:nvPr/>
        </p:nvSpPr>
        <p:spPr>
          <a:xfrm>
            <a:off x="812800" y="6451600"/>
            <a:ext cx="96774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식약처 수출통계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 KOTRA · The Korea Herald · IBTimes · Korea Times (2+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052537-E364-FF4E-BFF1-021F672B115C}"/>
              </a:ext>
            </a:extLst>
          </p:cNvPr>
          <p:cNvSpPr txBox="1"/>
          <p:nvPr/>
        </p:nvSpPr>
        <p:spPr>
          <a:xfrm>
            <a:off x="10490200" y="64516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C9A24B"/>
                </a:solidFill>
                <a:latin typeface="맑은 고딕" panose="020B0503020000020004" pitchFamily="50" charset="-127"/>
              </a:rPr>
              <a:t>05 / 10</a:t>
            </a:r>
            <a:endParaRPr lang="ko-KR" altLang="en-US" sz="8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22" name="차트 21">
            <a:extLst>
              <a:ext uri="{FF2B5EF4-FFF2-40B4-BE49-F238E27FC236}">
                <a16:creationId xmlns:a16="http://schemas.microsoft.com/office/drawing/2014/main" id="{ECB77285-E02A-0822-2848-AC81B41904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4243759"/>
              </p:ext>
            </p:extLst>
          </p:nvPr>
        </p:nvGraphicFramePr>
        <p:xfrm>
          <a:off x="736600" y="1930400"/>
          <a:ext cx="6858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1950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5059BCAC-B23E-E61A-FDA8-EF37E7CCD7A9}"/>
              </a:ext>
            </a:extLst>
          </p:cNvPr>
          <p:cNvSpPr/>
          <p:nvPr/>
        </p:nvSpPr>
        <p:spPr>
          <a:xfrm>
            <a:off x="812800" y="584200"/>
            <a:ext cx="279400" cy="254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934BB0-17EC-F15A-D553-FE5BD4E9EDDC}"/>
              </a:ext>
            </a:extLst>
          </p:cNvPr>
          <p:cNvSpPr txBox="1"/>
          <p:nvPr/>
        </p:nvSpPr>
        <p:spPr>
          <a:xfrm>
            <a:off x="1219200" y="482600"/>
            <a:ext cx="1011495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C9A24B"/>
                </a:solidFill>
                <a:latin typeface="맑은 고딕" panose="020B0503020000020004" pitchFamily="50" charset="-127"/>
              </a:rPr>
              <a:t>CATEGORY MIX</a:t>
            </a:r>
            <a:endParaRPr lang="ko-KR" altLang="en-US" sz="10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975B8F-D35E-84BF-681E-A76DE213649D}"/>
              </a:ext>
            </a:extLst>
          </p:cNvPr>
          <p:cNvSpPr txBox="1"/>
          <p:nvPr/>
        </p:nvSpPr>
        <p:spPr>
          <a:xfrm>
            <a:off x="812800" y="939800"/>
            <a:ext cx="10566400" cy="4616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스킨케어가 </a:t>
            </a:r>
            <a:r>
              <a:rPr lang="en-US" altLang="ko-KR" sz="3000" b="1">
                <a:solidFill>
                  <a:srgbClr val="F4F1EA"/>
                </a:solidFill>
                <a:latin typeface="바탕" panose="02030600000101010101" pitchFamily="18" charset="-127"/>
              </a:rPr>
              <a:t>4</a:t>
            </a:r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분의 </a:t>
            </a:r>
            <a:r>
              <a:rPr lang="en-US" altLang="ko-KR" sz="3000" b="1">
                <a:solidFill>
                  <a:srgbClr val="F4F1EA"/>
                </a:solidFill>
                <a:latin typeface="바탕" panose="02030600000101010101" pitchFamily="18" charset="-127"/>
              </a:rPr>
              <a:t>3 — </a:t>
            </a:r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기초가 견인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3782E7-27BF-0D4F-D431-31116E70B746}"/>
              </a:ext>
            </a:extLst>
          </p:cNvPr>
          <p:cNvSpPr txBox="1"/>
          <p:nvPr/>
        </p:nvSpPr>
        <p:spPr>
          <a:xfrm>
            <a:off x="812800" y="1549400"/>
            <a:ext cx="6858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품목별 수출 비중 </a:t>
            </a:r>
            <a:r>
              <a:rPr lang="en-US" altLang="ko-KR" sz="1100" b="1">
                <a:solidFill>
                  <a:srgbClr val="F4F1EA"/>
                </a:solidFill>
                <a:latin typeface="맑은 고딕" panose="020B0503020000020004" pitchFamily="50" charset="-127"/>
              </a:rPr>
              <a:t>(%)</a:t>
            </a:r>
            <a:endParaRPr lang="ko-KR" altLang="en-US" sz="1100" b="1">
              <a:solidFill>
                <a:srgbClr val="F4F1E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140D7B8-B07D-937D-4A3A-3E551CEC925C}"/>
              </a:ext>
            </a:extLst>
          </p:cNvPr>
          <p:cNvSpPr/>
          <p:nvPr/>
        </p:nvSpPr>
        <p:spPr>
          <a:xfrm>
            <a:off x="7010400" y="2006600"/>
            <a:ext cx="43688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81C670-3226-069D-7777-46A3588284B5}"/>
              </a:ext>
            </a:extLst>
          </p:cNvPr>
          <p:cNvSpPr txBox="1"/>
          <p:nvPr/>
        </p:nvSpPr>
        <p:spPr>
          <a:xfrm>
            <a:off x="7010400" y="2108200"/>
            <a:ext cx="33528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 b="1">
                <a:solidFill>
                  <a:srgbClr val="F4F1EA"/>
                </a:solidFill>
                <a:latin typeface="맑은 고딕" panose="020B0503020000020004" pitchFamily="50" charset="-127"/>
              </a:rPr>
              <a:t>스킨케어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022C11-B30E-564E-E7ED-517553670826}"/>
              </a:ext>
            </a:extLst>
          </p:cNvPr>
          <p:cNvSpPr txBox="1"/>
          <p:nvPr/>
        </p:nvSpPr>
        <p:spPr>
          <a:xfrm>
            <a:off x="7010400" y="2108200"/>
            <a:ext cx="43688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400" b="1">
                <a:solidFill>
                  <a:srgbClr val="C9A24B"/>
                </a:solidFill>
                <a:latin typeface="바탕" panose="02030600000101010101" pitchFamily="18" charset="-127"/>
              </a:rPr>
              <a:t>74.7%</a:t>
            </a:r>
            <a:endParaRPr lang="ko-KR" altLang="en-US" sz="14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33E67F-2DD8-A478-C675-58C1D1C44F08}"/>
              </a:ext>
            </a:extLst>
          </p:cNvPr>
          <p:cNvSpPr txBox="1"/>
          <p:nvPr/>
        </p:nvSpPr>
        <p:spPr>
          <a:xfrm>
            <a:off x="7010400" y="2438400"/>
            <a:ext cx="4368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≈ $8.5B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4686452-2E49-C447-B967-908C3DA52999}"/>
              </a:ext>
            </a:extLst>
          </p:cNvPr>
          <p:cNvSpPr/>
          <p:nvPr/>
        </p:nvSpPr>
        <p:spPr>
          <a:xfrm>
            <a:off x="7010400" y="2794000"/>
            <a:ext cx="43688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78D36F-B51A-4685-58A8-88B49E43C7F3}"/>
              </a:ext>
            </a:extLst>
          </p:cNvPr>
          <p:cNvSpPr txBox="1"/>
          <p:nvPr/>
        </p:nvSpPr>
        <p:spPr>
          <a:xfrm>
            <a:off x="7010400" y="2895600"/>
            <a:ext cx="33528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 b="1">
                <a:solidFill>
                  <a:srgbClr val="F4F1EA"/>
                </a:solidFill>
                <a:latin typeface="맑은 고딕" panose="020B0503020000020004" pitchFamily="50" charset="-127"/>
              </a:rPr>
              <a:t>색조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84C02C-4204-DD31-EBF7-5D8997EEDE41}"/>
              </a:ext>
            </a:extLst>
          </p:cNvPr>
          <p:cNvSpPr txBox="1"/>
          <p:nvPr/>
        </p:nvSpPr>
        <p:spPr>
          <a:xfrm>
            <a:off x="7010400" y="2895600"/>
            <a:ext cx="43688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400" b="1">
                <a:solidFill>
                  <a:srgbClr val="C9A24B"/>
                </a:solidFill>
                <a:latin typeface="바탕" panose="02030600000101010101" pitchFamily="18" charset="-127"/>
              </a:rPr>
              <a:t>13.2%</a:t>
            </a:r>
            <a:endParaRPr lang="ko-KR" altLang="en-US" sz="14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CEF502-A6DB-F930-4151-E5A849AE3297}"/>
              </a:ext>
            </a:extLst>
          </p:cNvPr>
          <p:cNvSpPr txBox="1"/>
          <p:nvPr/>
        </p:nvSpPr>
        <p:spPr>
          <a:xfrm>
            <a:off x="7010400" y="3225800"/>
            <a:ext cx="4368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≈ $1.5B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D845A7E6-8F34-9B71-FD4B-BE4DDF4B1298}"/>
              </a:ext>
            </a:extLst>
          </p:cNvPr>
          <p:cNvSpPr/>
          <p:nvPr/>
        </p:nvSpPr>
        <p:spPr>
          <a:xfrm>
            <a:off x="7010400" y="3581400"/>
            <a:ext cx="43688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67633B-3A8E-D4B0-2533-108197D9074A}"/>
              </a:ext>
            </a:extLst>
          </p:cNvPr>
          <p:cNvSpPr txBox="1"/>
          <p:nvPr/>
        </p:nvSpPr>
        <p:spPr>
          <a:xfrm>
            <a:off x="7010400" y="3683000"/>
            <a:ext cx="3352800" cy="20005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300" b="1">
                <a:solidFill>
                  <a:srgbClr val="F4F1EA"/>
                </a:solidFill>
                <a:latin typeface="맑은 고딕" panose="020B0503020000020004" pitchFamily="50" charset="-127"/>
              </a:rPr>
              <a:t>기타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657733-9EB8-40CE-AF6C-29985E374F53}"/>
              </a:ext>
            </a:extLst>
          </p:cNvPr>
          <p:cNvSpPr txBox="1"/>
          <p:nvPr/>
        </p:nvSpPr>
        <p:spPr>
          <a:xfrm>
            <a:off x="7010400" y="3683000"/>
            <a:ext cx="43688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400" b="1">
                <a:solidFill>
                  <a:srgbClr val="C9A24B"/>
                </a:solidFill>
                <a:latin typeface="바탕" panose="02030600000101010101" pitchFamily="18" charset="-127"/>
              </a:rPr>
              <a:t>12.1%</a:t>
            </a:r>
            <a:endParaRPr lang="ko-KR" altLang="en-US" sz="14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1786CC0-3BA1-CBF1-2033-B5D0596FE528}"/>
              </a:ext>
            </a:extLst>
          </p:cNvPr>
          <p:cNvSpPr txBox="1"/>
          <p:nvPr/>
        </p:nvSpPr>
        <p:spPr>
          <a:xfrm>
            <a:off x="7010400" y="4013200"/>
            <a:ext cx="4368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≈ $1.4B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0B7AAC-D9F6-BD28-AC88-279F7D7A444A}"/>
              </a:ext>
            </a:extLst>
          </p:cNvPr>
          <p:cNvSpPr txBox="1"/>
          <p:nvPr/>
        </p:nvSpPr>
        <p:spPr>
          <a:xfrm>
            <a:off x="7010400" y="4445000"/>
            <a:ext cx="4368800" cy="2462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* 분류 기준 주의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전체연도 스킨케어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색조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기타 구분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관세청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1~3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분기 기초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색조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기타 세분과 상이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).</a:t>
            </a:r>
            <a:endParaRPr lang="ko-KR" altLang="en-US" sz="8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D036223C-0657-0683-AD87-3EA25F2F2462}"/>
              </a:ext>
            </a:extLst>
          </p:cNvPr>
          <p:cNvSpPr/>
          <p:nvPr/>
        </p:nvSpPr>
        <p:spPr>
          <a:xfrm>
            <a:off x="812800" y="6375400"/>
            <a:ext cx="10566400" cy="12700"/>
          </a:xfrm>
          <a:prstGeom prst="rect">
            <a:avLst/>
          </a:prstGeom>
          <a:solidFill>
            <a:srgbClr val="2C2C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E0B754-6076-A35A-4403-A800F8570F4C}"/>
              </a:ext>
            </a:extLst>
          </p:cNvPr>
          <p:cNvSpPr txBox="1"/>
          <p:nvPr/>
        </p:nvSpPr>
        <p:spPr>
          <a:xfrm>
            <a:off x="812800" y="6451600"/>
            <a:ext cx="96774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식약처 수출통계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 KOTRA · The Korea Herald · IBTimes · Korea Times (2+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927C2D-227E-8C55-5815-B9EC884F9245}"/>
              </a:ext>
            </a:extLst>
          </p:cNvPr>
          <p:cNvSpPr txBox="1"/>
          <p:nvPr/>
        </p:nvSpPr>
        <p:spPr>
          <a:xfrm>
            <a:off x="10490200" y="64516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C9A24B"/>
                </a:solidFill>
                <a:latin typeface="맑은 고딕" panose="020B0503020000020004" pitchFamily="50" charset="-127"/>
              </a:rPr>
              <a:t>06 / 10</a:t>
            </a:r>
            <a:endParaRPr lang="ko-KR" altLang="en-US" sz="8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22" name="차트 21">
            <a:extLst>
              <a:ext uri="{FF2B5EF4-FFF2-40B4-BE49-F238E27FC236}">
                <a16:creationId xmlns:a16="http://schemas.microsoft.com/office/drawing/2014/main" id="{C3D2248B-DF30-F1EE-21D8-0A1C5E3E81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2857916"/>
              </p:ext>
            </p:extLst>
          </p:nvPr>
        </p:nvGraphicFramePr>
        <p:xfrm>
          <a:off x="685800" y="1905000"/>
          <a:ext cx="5842000" cy="414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3330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119F073A-FCED-DA55-9C99-198270FB6EA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0" y="889000"/>
            <a:ext cx="1219200" cy="12192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0E1D82D6-C3F8-4283-8338-4434D8108690}"/>
              </a:ext>
            </a:extLst>
          </p:cNvPr>
          <p:cNvSpPr/>
          <p:nvPr/>
        </p:nvSpPr>
        <p:spPr>
          <a:xfrm>
            <a:off x="812800" y="584200"/>
            <a:ext cx="279400" cy="254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566631-F03A-7364-77D8-1D69AAE81981}"/>
              </a:ext>
            </a:extLst>
          </p:cNvPr>
          <p:cNvSpPr txBox="1"/>
          <p:nvPr/>
        </p:nvSpPr>
        <p:spPr>
          <a:xfrm>
            <a:off x="1219200" y="482600"/>
            <a:ext cx="1136530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C9A24B"/>
                </a:solidFill>
                <a:latin typeface="맑은 고딕" panose="020B0503020000020004" pitchFamily="50" charset="-127"/>
              </a:rPr>
              <a:t>DIVERSIFICATION</a:t>
            </a:r>
            <a:endParaRPr lang="ko-KR" altLang="en-US" sz="10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CB268B-00FF-F13D-2FDF-F27CCAF1165D}"/>
              </a:ext>
            </a:extLst>
          </p:cNvPr>
          <p:cNvSpPr txBox="1"/>
          <p:nvPr/>
        </p:nvSpPr>
        <p:spPr>
          <a:xfrm>
            <a:off x="812800" y="939800"/>
            <a:ext cx="10566400" cy="4616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차이나 리스크를 줄이다 </a:t>
            </a:r>
            <a:r>
              <a:rPr lang="en-US" altLang="ko-KR" sz="3000" b="1">
                <a:solidFill>
                  <a:srgbClr val="F4F1EA"/>
                </a:solidFill>
                <a:latin typeface="바탕" panose="02030600000101010101" pitchFamily="18" charset="-127"/>
              </a:rPr>
              <a:t>— </a:t>
            </a:r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시장 다변화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512256E-FD7A-8723-A0DE-6F796D30EF1D}"/>
              </a:ext>
            </a:extLst>
          </p:cNvPr>
          <p:cNvSpPr/>
          <p:nvPr/>
        </p:nvSpPr>
        <p:spPr>
          <a:xfrm>
            <a:off x="812800" y="2108200"/>
            <a:ext cx="5181600" cy="1905000"/>
          </a:xfrm>
          <a:prstGeom prst="rect">
            <a:avLst/>
          </a:prstGeom>
          <a:solidFill>
            <a:srgbClr val="1717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5B117418-B7BE-B35C-DAB7-441476E30D3E}"/>
              </a:ext>
            </a:extLst>
          </p:cNvPr>
          <p:cNvSpPr/>
          <p:nvPr/>
        </p:nvSpPr>
        <p:spPr>
          <a:xfrm>
            <a:off x="812800" y="2108200"/>
            <a:ext cx="5181600" cy="381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DF7BF1-DC59-48B5-8960-4927D96ED3E8}"/>
              </a:ext>
            </a:extLst>
          </p:cNvPr>
          <p:cNvSpPr txBox="1"/>
          <p:nvPr/>
        </p:nvSpPr>
        <p:spPr>
          <a:xfrm>
            <a:off x="1041400" y="2311400"/>
            <a:ext cx="47752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C9A24B"/>
                </a:solidFill>
                <a:latin typeface="바탕" panose="02030600000101010101" pitchFamily="18" charset="-127"/>
              </a:rPr>
              <a:t>202</a:t>
            </a:r>
            <a:r>
              <a:rPr lang="ko-KR" altLang="en-US" sz="2200" b="1">
                <a:solidFill>
                  <a:srgbClr val="C9A24B"/>
                </a:solidFill>
                <a:latin typeface="바탕" panose="02030600000101010101" pitchFamily="18" charset="-127"/>
              </a:rPr>
              <a:t>개국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85A2D2-14FA-66BE-3558-D665EC6DAEB2}"/>
              </a:ext>
            </a:extLst>
          </p:cNvPr>
          <p:cNvSpPr txBox="1"/>
          <p:nvPr/>
        </p:nvSpPr>
        <p:spPr>
          <a:xfrm>
            <a:off x="1041400" y="2819400"/>
            <a:ext cx="4775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F4F1EA"/>
                </a:solidFill>
                <a:latin typeface="맑은 고딕" panose="020B0503020000020004" pitchFamily="50" charset="-127"/>
              </a:rPr>
              <a:t>수출 대상국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99DDB7-4BFA-1D6E-1879-058B9B76582A}"/>
              </a:ext>
            </a:extLst>
          </p:cNvPr>
          <p:cNvSpPr txBox="1"/>
          <p:nvPr/>
        </p:nvSpPr>
        <p:spPr>
          <a:xfrm>
            <a:off x="1041400" y="3124200"/>
            <a:ext cx="4775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2024 172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개국에서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30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개국 확대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전 대륙으로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E957773D-1011-4CE5-2C6E-9B8207A5C456}"/>
              </a:ext>
            </a:extLst>
          </p:cNvPr>
          <p:cNvSpPr/>
          <p:nvPr/>
        </p:nvSpPr>
        <p:spPr>
          <a:xfrm>
            <a:off x="6197600" y="2108200"/>
            <a:ext cx="5181600" cy="1905000"/>
          </a:xfrm>
          <a:prstGeom prst="rect">
            <a:avLst/>
          </a:prstGeom>
          <a:solidFill>
            <a:srgbClr val="1717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C6844050-93F0-2A44-2278-68F3DEF27CFB}"/>
              </a:ext>
            </a:extLst>
          </p:cNvPr>
          <p:cNvSpPr/>
          <p:nvPr/>
        </p:nvSpPr>
        <p:spPr>
          <a:xfrm>
            <a:off x="6197600" y="2108200"/>
            <a:ext cx="5181600" cy="381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7B20DF-0BB2-8F84-BDAF-178E86D061FA}"/>
              </a:ext>
            </a:extLst>
          </p:cNvPr>
          <p:cNvSpPr txBox="1"/>
          <p:nvPr/>
        </p:nvSpPr>
        <p:spPr>
          <a:xfrm>
            <a:off x="6426200" y="2311400"/>
            <a:ext cx="47752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C9A24B"/>
                </a:solidFill>
                <a:latin typeface="바탕" panose="02030600000101010101" pitchFamily="18" charset="-127"/>
              </a:rPr>
              <a:t>50%→24.5%</a:t>
            </a:r>
            <a:endParaRPr lang="ko-KR" altLang="en-US" sz="22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FB7149-D6C4-F2AE-1430-1F194736D6E8}"/>
              </a:ext>
            </a:extLst>
          </p:cNvPr>
          <p:cNvSpPr txBox="1"/>
          <p:nvPr/>
        </p:nvSpPr>
        <p:spPr>
          <a:xfrm>
            <a:off x="6426200" y="2819400"/>
            <a:ext cx="4775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F4F1EA"/>
                </a:solidFill>
                <a:latin typeface="맑은 고딕" panose="020B0503020000020004" pitchFamily="50" charset="-127"/>
              </a:rPr>
              <a:t>중국 비중 축소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5652819-7C02-301C-B176-2E0090E81A42}"/>
              </a:ext>
            </a:extLst>
          </p:cNvPr>
          <p:cNvSpPr txBox="1"/>
          <p:nvPr/>
        </p:nvSpPr>
        <p:spPr>
          <a:xfrm>
            <a:off x="6426200" y="3124200"/>
            <a:ext cx="4775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2021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절반 이상이던 중국 비중이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2024 24.5%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로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편중 완화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BA532CC2-C092-1115-BBF2-4DEBAFA3A455}"/>
              </a:ext>
            </a:extLst>
          </p:cNvPr>
          <p:cNvSpPr/>
          <p:nvPr/>
        </p:nvSpPr>
        <p:spPr>
          <a:xfrm>
            <a:off x="812800" y="4216400"/>
            <a:ext cx="5181600" cy="1905000"/>
          </a:xfrm>
          <a:prstGeom prst="rect">
            <a:avLst/>
          </a:prstGeom>
          <a:solidFill>
            <a:srgbClr val="1717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2F49FA10-3D91-6C9F-D344-1BC2E1144749}"/>
              </a:ext>
            </a:extLst>
          </p:cNvPr>
          <p:cNvSpPr/>
          <p:nvPr/>
        </p:nvSpPr>
        <p:spPr>
          <a:xfrm>
            <a:off x="812800" y="4216400"/>
            <a:ext cx="5181600" cy="381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AC23326-6271-9846-99FC-8FF12F4608A1}"/>
              </a:ext>
            </a:extLst>
          </p:cNvPr>
          <p:cNvSpPr txBox="1"/>
          <p:nvPr/>
        </p:nvSpPr>
        <p:spPr>
          <a:xfrm>
            <a:off x="1041400" y="4419600"/>
            <a:ext cx="47752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C9A24B"/>
                </a:solidFill>
                <a:latin typeface="바탕" panose="02030600000101010101" pitchFamily="18" charset="-127"/>
              </a:rPr>
              <a:t>+111.7%</a:t>
            </a:r>
            <a:endParaRPr lang="ko-KR" altLang="en-US" sz="22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46066F-DABE-A61F-7004-D82119D365D3}"/>
              </a:ext>
            </a:extLst>
          </p:cNvPr>
          <p:cNvSpPr txBox="1"/>
          <p:nvPr/>
        </p:nvSpPr>
        <p:spPr>
          <a:xfrm>
            <a:off x="1041400" y="4927600"/>
            <a:ext cx="4775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F4F1EA"/>
                </a:solidFill>
                <a:latin typeface="맑은 고딕" panose="020B0503020000020004" pitchFamily="50" charset="-127"/>
              </a:rPr>
              <a:t>폴란드 급등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FDFE683-5389-618A-0B75-616A8C42C976}"/>
              </a:ext>
            </a:extLst>
          </p:cNvPr>
          <p:cNvSpPr txBox="1"/>
          <p:nvPr/>
        </p:nvSpPr>
        <p:spPr>
          <a:xfrm>
            <a:off x="1041400" y="5232400"/>
            <a:ext cx="4775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유럽 신흥시장 폭발적 성장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— K-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뷰티 저변 확대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4999D7AE-61FD-29CA-35DA-4C39F32546FD}"/>
              </a:ext>
            </a:extLst>
          </p:cNvPr>
          <p:cNvSpPr/>
          <p:nvPr/>
        </p:nvSpPr>
        <p:spPr>
          <a:xfrm>
            <a:off x="6197600" y="4216400"/>
            <a:ext cx="5181600" cy="1905000"/>
          </a:xfrm>
          <a:prstGeom prst="rect">
            <a:avLst/>
          </a:prstGeom>
          <a:solidFill>
            <a:srgbClr val="1717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4E2D1446-C1C3-A309-C6D7-B3221A2EDE74}"/>
              </a:ext>
            </a:extLst>
          </p:cNvPr>
          <p:cNvSpPr/>
          <p:nvPr/>
        </p:nvSpPr>
        <p:spPr>
          <a:xfrm>
            <a:off x="6197600" y="4216400"/>
            <a:ext cx="5181600" cy="381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68CDF3B-8014-9D54-2D90-9E0B796F4051}"/>
              </a:ext>
            </a:extLst>
          </p:cNvPr>
          <p:cNvSpPr txBox="1"/>
          <p:nvPr/>
        </p:nvSpPr>
        <p:spPr>
          <a:xfrm>
            <a:off x="6426200" y="4419600"/>
            <a:ext cx="4775200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C9A24B"/>
                </a:solidFill>
                <a:latin typeface="바탕" panose="02030600000101010101" pitchFamily="18" charset="-127"/>
              </a:rPr>
              <a:t>+67.2%</a:t>
            </a:r>
            <a:endParaRPr lang="ko-KR" altLang="en-US" sz="22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BF43D0B-D359-7270-11DB-3068082EECE9}"/>
              </a:ext>
            </a:extLst>
          </p:cNvPr>
          <p:cNvSpPr txBox="1"/>
          <p:nvPr/>
        </p:nvSpPr>
        <p:spPr>
          <a:xfrm>
            <a:off x="6426200" y="4927600"/>
            <a:ext cx="4775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F4F1EA"/>
                </a:solidFill>
                <a:latin typeface="맑은 고딕" panose="020B0503020000020004" pitchFamily="50" charset="-127"/>
              </a:rPr>
              <a:t>아랍에미리트</a:t>
            </a:r>
            <a:r>
              <a:rPr lang="en-US" altLang="ko-KR" sz="1200" b="1">
                <a:solidFill>
                  <a:srgbClr val="F4F1EA"/>
                </a:solidFill>
                <a:latin typeface="맑은 고딕" panose="020B0503020000020004" pitchFamily="50" charset="-127"/>
              </a:rPr>
              <a:t>(UAE)</a:t>
            </a:r>
            <a:endParaRPr lang="ko-KR" altLang="en-US" sz="1200" b="1">
              <a:solidFill>
                <a:srgbClr val="F4F1E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224FB3F-82E6-A624-DDD7-A727ACAAE94E}"/>
              </a:ext>
            </a:extLst>
          </p:cNvPr>
          <p:cNvSpPr txBox="1"/>
          <p:nvPr/>
        </p:nvSpPr>
        <p:spPr>
          <a:xfrm>
            <a:off x="6426200" y="5232400"/>
            <a:ext cx="4775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중동 수요 급증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프리미엄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할랄 시장 진입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82DED064-1AD8-29B8-8004-A73CD8645FD7}"/>
              </a:ext>
            </a:extLst>
          </p:cNvPr>
          <p:cNvSpPr/>
          <p:nvPr/>
        </p:nvSpPr>
        <p:spPr>
          <a:xfrm>
            <a:off x="812800" y="6375400"/>
            <a:ext cx="10566400" cy="12700"/>
          </a:xfrm>
          <a:prstGeom prst="rect">
            <a:avLst/>
          </a:prstGeom>
          <a:solidFill>
            <a:srgbClr val="2C2C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AEB532A-E0BB-EE05-E0B5-D2F12AEC7DEB}"/>
              </a:ext>
            </a:extLst>
          </p:cNvPr>
          <p:cNvSpPr txBox="1"/>
          <p:nvPr/>
        </p:nvSpPr>
        <p:spPr>
          <a:xfrm>
            <a:off x="812800" y="6451600"/>
            <a:ext cx="96774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식약처 수출통계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 KOTRA · The Korea Herald · IBTimes · Korea Times (2+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4E5777-4BA0-8787-8EE6-46955547E50A}"/>
              </a:ext>
            </a:extLst>
          </p:cNvPr>
          <p:cNvSpPr txBox="1"/>
          <p:nvPr/>
        </p:nvSpPr>
        <p:spPr>
          <a:xfrm>
            <a:off x="10490200" y="64516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C9A24B"/>
                </a:solidFill>
                <a:latin typeface="맑은 고딕" panose="020B0503020000020004" pitchFamily="50" charset="-127"/>
              </a:rPr>
              <a:t>07 / 10</a:t>
            </a:r>
            <a:endParaRPr lang="ko-KR" altLang="en-US" sz="8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81036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5C3A48CB-B160-AA6B-C9C2-3B47968AA84A}"/>
              </a:ext>
            </a:extLst>
          </p:cNvPr>
          <p:cNvSpPr/>
          <p:nvPr/>
        </p:nvSpPr>
        <p:spPr>
          <a:xfrm>
            <a:off x="812800" y="584200"/>
            <a:ext cx="279400" cy="254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265997-91AC-8EC3-CB6F-C20E73829340}"/>
              </a:ext>
            </a:extLst>
          </p:cNvPr>
          <p:cNvSpPr txBox="1"/>
          <p:nvPr/>
        </p:nvSpPr>
        <p:spPr>
          <a:xfrm>
            <a:off x="1219200" y="482600"/>
            <a:ext cx="1171796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C9A24B"/>
                </a:solidFill>
                <a:latin typeface="맑은 고딕" panose="020B0503020000020004" pitchFamily="50" charset="-127"/>
              </a:rPr>
              <a:t>APPENDIX · DATA</a:t>
            </a:r>
            <a:endParaRPr lang="ko-KR" altLang="en-US" sz="10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FE7DC2-BFB7-9C5E-CB90-7BC45BF9C3D7}"/>
              </a:ext>
            </a:extLst>
          </p:cNvPr>
          <p:cNvSpPr txBox="1"/>
          <p:nvPr/>
        </p:nvSpPr>
        <p:spPr>
          <a:xfrm>
            <a:off x="812800" y="939800"/>
            <a:ext cx="10566400" cy="4616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부록 </a:t>
            </a:r>
            <a:r>
              <a:rPr lang="en-US" altLang="ko-KR" sz="3000" b="1">
                <a:solidFill>
                  <a:srgbClr val="F4F1EA"/>
                </a:solidFill>
                <a:latin typeface="바탕" panose="02030600000101010101" pitchFamily="18" charset="-127"/>
              </a:rPr>
              <a:t>— </a:t>
            </a:r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연간 수출 시계열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E8B24E-8249-8569-369E-ECB6EDBAD3B3}"/>
              </a:ext>
            </a:extLst>
          </p:cNvPr>
          <p:cNvSpPr txBox="1"/>
          <p:nvPr/>
        </p:nvSpPr>
        <p:spPr>
          <a:xfrm>
            <a:off x="812800" y="1549400"/>
            <a:ext cx="105664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>
                <a:solidFill>
                  <a:srgbClr val="9C9484"/>
                </a:solidFill>
                <a:latin typeface="맑은 고딕" panose="020B0503020000020004" pitchFamily="50" charset="-127"/>
              </a:rPr>
              <a:t>원자료 </a:t>
            </a:r>
            <a:r>
              <a:rPr lang="en-US" altLang="ko-KR" sz="1250">
                <a:solidFill>
                  <a:srgbClr val="9C948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50">
                <a:solidFill>
                  <a:srgbClr val="9C9484"/>
                </a:solidFill>
                <a:latin typeface="맑은 고딕" panose="020B0503020000020004" pitchFamily="50" charset="-127"/>
              </a:rPr>
              <a:t>진짜 네이티브 </a:t>
            </a:r>
            <a:r>
              <a:rPr lang="en-US" altLang="ko-KR" sz="1250">
                <a:solidFill>
                  <a:srgbClr val="9C9484"/>
                </a:solidFill>
                <a:latin typeface="맑은 고딕" panose="020B0503020000020004" pitchFamily="50" charset="-127"/>
              </a:rPr>
              <a:t>PowerPoint </a:t>
            </a:r>
            <a:r>
              <a:rPr lang="ko-KR" altLang="en-US" sz="1250">
                <a:solidFill>
                  <a:srgbClr val="9C9484"/>
                </a:solidFill>
                <a:latin typeface="맑은 고딕" panose="020B0503020000020004" pitchFamily="50" charset="-127"/>
              </a:rPr>
              <a:t>표 객체</a:t>
            </a:r>
            <a:r>
              <a:rPr lang="en-US" altLang="ko-KR" sz="1250">
                <a:solidFill>
                  <a:srgbClr val="9C948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>
                <a:solidFill>
                  <a:srgbClr val="9C9484"/>
                </a:solidFill>
                <a:latin typeface="맑은 고딕" panose="020B0503020000020004" pitchFamily="50" charset="-127"/>
              </a:rPr>
              <a:t>골드 헤더</a:t>
            </a:r>
            <a:r>
              <a:rPr lang="en-US" altLang="ko-KR" sz="1250">
                <a:solidFill>
                  <a:srgbClr val="9C9484"/>
                </a:solidFill>
                <a:latin typeface="맑은 고딕" panose="020B0503020000020004" pitchFamily="50" charset="-127"/>
              </a:rPr>
              <a:t>).</a:t>
            </a:r>
            <a:endParaRPr lang="ko-KR" altLang="en-US" sz="125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E39359B0-CAF4-5375-7540-E45CCEA643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174684"/>
              </p:ext>
            </p:extLst>
          </p:nvPr>
        </p:nvGraphicFramePr>
        <p:xfrm>
          <a:off x="812800" y="2057400"/>
          <a:ext cx="5969000" cy="317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9667">
                  <a:extLst>
                    <a:ext uri="{9D8B030D-6E8A-4147-A177-3AD203B41FA5}">
                      <a16:colId xmlns:a16="http://schemas.microsoft.com/office/drawing/2014/main" val="790916389"/>
                    </a:ext>
                  </a:extLst>
                </a:gridCol>
                <a:gridCol w="1989667">
                  <a:extLst>
                    <a:ext uri="{9D8B030D-6E8A-4147-A177-3AD203B41FA5}">
                      <a16:colId xmlns:a16="http://schemas.microsoft.com/office/drawing/2014/main" val="3242365632"/>
                    </a:ext>
                  </a:extLst>
                </a:gridCol>
                <a:gridCol w="1989667">
                  <a:extLst>
                    <a:ext uri="{9D8B030D-6E8A-4147-A177-3AD203B41FA5}">
                      <a16:colId xmlns:a16="http://schemas.microsoft.com/office/drawing/2014/main" val="1240210177"/>
                    </a:ext>
                  </a:extLst>
                </a:gridCol>
              </a:tblGrid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50" b="1">
                          <a:solidFill>
                            <a:srgbClr val="1A1408"/>
                          </a:solidFill>
                          <a:latin typeface="맑은 고딕" panose="020B0503020000020004" pitchFamily="50" charset="-127"/>
                        </a:rPr>
                        <a:t>연도</a:t>
                      </a:r>
                    </a:p>
                  </a:txBody>
                  <a:tcPr>
                    <a:solidFill>
                      <a:srgbClr val="C9A24B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50" b="1">
                          <a:solidFill>
                            <a:srgbClr val="1A1408"/>
                          </a:solidFill>
                          <a:latin typeface="맑은 고딕" panose="020B0503020000020004" pitchFamily="50" charset="-127"/>
                        </a:rPr>
                        <a:t>수출액 </a:t>
                      </a:r>
                      <a:r>
                        <a:rPr lang="en-US" altLang="ko-KR" sz="1150" b="1">
                          <a:solidFill>
                            <a:srgbClr val="1A1408"/>
                          </a:solidFill>
                          <a:latin typeface="맑은 고딕" panose="020B0503020000020004" pitchFamily="50" charset="-127"/>
                        </a:rPr>
                        <a:t>($B)</a:t>
                      </a:r>
                      <a:endParaRPr lang="ko-KR" altLang="en-US" sz="1150" b="1">
                        <a:solidFill>
                          <a:srgbClr val="1A1408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C9A24B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50" b="1">
                          <a:solidFill>
                            <a:srgbClr val="1A1408"/>
                          </a:solidFill>
                          <a:latin typeface="맑은 고딕" panose="020B0503020000020004" pitchFamily="50" charset="-127"/>
                        </a:rPr>
                        <a:t>비고</a:t>
                      </a:r>
                    </a:p>
                  </a:txBody>
                  <a:tcPr>
                    <a:solidFill>
                      <a:srgbClr val="C9A2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3387311"/>
                  </a:ext>
                </a:extLst>
              </a:tr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2021</a:t>
                      </a:r>
                      <a:endParaRPr lang="ko-KR" altLang="en-US" sz="1150" b="0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1F1F26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9.18</a:t>
                      </a:r>
                      <a:endParaRPr lang="ko-KR" altLang="en-US" sz="1150" b="0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1F1F26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확정</a:t>
                      </a:r>
                    </a:p>
                  </a:txBody>
                  <a:tcPr>
                    <a:solidFill>
                      <a:srgbClr val="1F1F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3127"/>
                  </a:ext>
                </a:extLst>
              </a:tr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2022</a:t>
                      </a:r>
                      <a:endParaRPr lang="ko-KR" altLang="en-US" sz="1150" b="0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7.95</a:t>
                      </a:r>
                      <a:endParaRPr lang="ko-KR" altLang="en-US" sz="1150" b="0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추정</a:t>
                      </a:r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반올림</a:t>
                      </a:r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)</a:t>
                      </a:r>
                      <a:endParaRPr lang="ko-KR" altLang="en-US" sz="1150" b="0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1717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330318"/>
                  </a:ext>
                </a:extLst>
              </a:tr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2023</a:t>
                      </a:r>
                      <a:endParaRPr lang="ko-KR" altLang="en-US" sz="1150" b="0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1F1F26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8.46</a:t>
                      </a:r>
                      <a:endParaRPr lang="ko-KR" altLang="en-US" sz="1150" b="0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1F1F26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확정</a:t>
                      </a:r>
                    </a:p>
                  </a:txBody>
                  <a:tcPr>
                    <a:solidFill>
                      <a:srgbClr val="1F1F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473873"/>
                  </a:ext>
                </a:extLst>
              </a:tr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2024</a:t>
                      </a:r>
                      <a:endParaRPr lang="ko-KR" altLang="en-US" sz="1150" b="0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10.20</a:t>
                      </a:r>
                      <a:endParaRPr lang="ko-KR" altLang="en-US" sz="1150" b="0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확정</a:t>
                      </a:r>
                    </a:p>
                  </a:txBody>
                  <a:tcPr>
                    <a:solidFill>
                      <a:srgbClr val="1717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960568"/>
                  </a:ext>
                </a:extLst>
              </a:tr>
              <a:tr h="529167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2025</a:t>
                      </a:r>
                      <a:endParaRPr lang="ko-KR" altLang="en-US" sz="1150" b="0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1F1F26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11.40</a:t>
                      </a:r>
                      <a:endParaRPr lang="ko-KR" altLang="en-US" sz="1150" b="0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1F1F26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50" b="0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확정</a:t>
                      </a:r>
                    </a:p>
                  </a:txBody>
                  <a:tcPr>
                    <a:solidFill>
                      <a:srgbClr val="1F1F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891458"/>
                  </a:ext>
                </a:extLst>
              </a:tr>
            </a:tbl>
          </a:graphicData>
        </a:graphic>
      </p:graphicFrame>
      <p:sp>
        <p:nvSpPr>
          <p:cNvPr id="7" name="직사각형 6">
            <a:extLst>
              <a:ext uri="{FF2B5EF4-FFF2-40B4-BE49-F238E27FC236}">
                <a16:creationId xmlns:a16="http://schemas.microsoft.com/office/drawing/2014/main" id="{59B4E313-4078-CDB8-0C1A-799C8BDDFEFE}"/>
              </a:ext>
            </a:extLst>
          </p:cNvPr>
          <p:cNvSpPr/>
          <p:nvPr/>
        </p:nvSpPr>
        <p:spPr>
          <a:xfrm>
            <a:off x="7366000" y="2133600"/>
            <a:ext cx="4013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05A031-08F2-7C32-5319-6EF767F5CEA3}"/>
              </a:ext>
            </a:extLst>
          </p:cNvPr>
          <p:cNvSpPr txBox="1"/>
          <p:nvPr/>
        </p:nvSpPr>
        <p:spPr>
          <a:xfrm>
            <a:off x="7366000" y="2235200"/>
            <a:ext cx="4013200" cy="4770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100" b="1">
                <a:solidFill>
                  <a:srgbClr val="C9A24B"/>
                </a:solidFill>
                <a:latin typeface="바탕" panose="02030600000101010101" pitchFamily="18" charset="-127"/>
              </a:rPr>
              <a:t>$11.4B</a:t>
            </a:r>
            <a:endParaRPr lang="ko-KR" altLang="en-US" sz="3100" b="1">
              <a:solidFill>
                <a:srgbClr val="C9A24B"/>
              </a:solidFill>
              <a:latin typeface="바탕" panose="02030600000101010101" pitchFamily="18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55768D-A824-CBBF-6C8B-9C7EF4ED2BDD}"/>
              </a:ext>
            </a:extLst>
          </p:cNvPr>
          <p:cNvSpPr txBox="1"/>
          <p:nvPr/>
        </p:nvSpPr>
        <p:spPr>
          <a:xfrm>
            <a:off x="7366000" y="2819400"/>
            <a:ext cx="4013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수출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78F5552-8BA3-ABBB-FAF1-98E10307A2EC}"/>
              </a:ext>
            </a:extLst>
          </p:cNvPr>
          <p:cNvSpPr/>
          <p:nvPr/>
        </p:nvSpPr>
        <p:spPr>
          <a:xfrm>
            <a:off x="7366000" y="3225800"/>
            <a:ext cx="4013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B2BB39-DF38-F81A-C820-E04404F6B24F}"/>
              </a:ext>
            </a:extLst>
          </p:cNvPr>
          <p:cNvSpPr txBox="1"/>
          <p:nvPr/>
        </p:nvSpPr>
        <p:spPr>
          <a:xfrm>
            <a:off x="7366000" y="3327400"/>
            <a:ext cx="4013200" cy="4770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3100" b="1">
                <a:solidFill>
                  <a:srgbClr val="E7D6A8"/>
                </a:solidFill>
                <a:latin typeface="바탕" panose="02030600000101010101" pitchFamily="18" charset="-127"/>
              </a:rPr>
              <a:t>세계 </a:t>
            </a:r>
            <a:r>
              <a:rPr lang="en-US" altLang="ko-KR" sz="3100" b="1">
                <a:solidFill>
                  <a:srgbClr val="E7D6A8"/>
                </a:solidFill>
                <a:latin typeface="바탕" panose="02030600000101010101" pitchFamily="18" charset="-127"/>
              </a:rPr>
              <a:t>2</a:t>
            </a:r>
            <a:r>
              <a:rPr lang="ko-KR" altLang="en-US" sz="3100" b="1">
                <a:solidFill>
                  <a:srgbClr val="E7D6A8"/>
                </a:solidFill>
                <a:latin typeface="바탕" panose="02030600000101010101" pitchFamily="18" charset="-127"/>
              </a:rPr>
              <a:t>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BAF5EFB-79FD-68F8-E52A-35EF094F364E}"/>
              </a:ext>
            </a:extLst>
          </p:cNvPr>
          <p:cNvSpPr txBox="1"/>
          <p:nvPr/>
        </p:nvSpPr>
        <p:spPr>
          <a:xfrm>
            <a:off x="7366000" y="3911600"/>
            <a:ext cx="4013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수출국 순위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7AB68A8-AB0C-78E5-378F-95CE7388ABBF}"/>
              </a:ext>
            </a:extLst>
          </p:cNvPr>
          <p:cNvSpPr/>
          <p:nvPr/>
        </p:nvSpPr>
        <p:spPr>
          <a:xfrm>
            <a:off x="7366000" y="4318000"/>
            <a:ext cx="4013200" cy="12700"/>
          </a:xfrm>
          <a:prstGeom prst="rect">
            <a:avLst/>
          </a:prstGeom>
          <a:solidFill>
            <a:srgbClr val="5A4A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919AD3-A8A4-1F58-98DF-AF10FE75557B}"/>
              </a:ext>
            </a:extLst>
          </p:cNvPr>
          <p:cNvSpPr txBox="1"/>
          <p:nvPr/>
        </p:nvSpPr>
        <p:spPr>
          <a:xfrm>
            <a:off x="7366000" y="4419600"/>
            <a:ext cx="4013200" cy="4770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100" b="1">
                <a:solidFill>
                  <a:srgbClr val="F4F1EA"/>
                </a:solidFill>
                <a:latin typeface="바탕" panose="02030600000101010101" pitchFamily="18" charset="-127"/>
              </a:rPr>
              <a:t>+11.8%</a:t>
            </a:r>
            <a:endParaRPr lang="ko-KR" altLang="en-US" sz="3100" b="1">
              <a:solidFill>
                <a:srgbClr val="F4F1EA"/>
              </a:solidFill>
              <a:latin typeface="바탕" panose="02030600000101010101" pitchFamily="18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23219C8-EF3E-7DDE-4EF5-3542C188F7D1}"/>
              </a:ext>
            </a:extLst>
          </p:cNvPr>
          <p:cNvSpPr txBox="1"/>
          <p:nvPr/>
        </p:nvSpPr>
        <p:spPr>
          <a:xfrm>
            <a:off x="7366000" y="5003800"/>
            <a:ext cx="4013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성장률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F7F661A6-84B2-E458-DF26-53A2145D7F2E}"/>
              </a:ext>
            </a:extLst>
          </p:cNvPr>
          <p:cNvSpPr/>
          <p:nvPr/>
        </p:nvSpPr>
        <p:spPr>
          <a:xfrm>
            <a:off x="812800" y="6375400"/>
            <a:ext cx="10566400" cy="12700"/>
          </a:xfrm>
          <a:prstGeom prst="rect">
            <a:avLst/>
          </a:prstGeom>
          <a:solidFill>
            <a:srgbClr val="2C2C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629D07-8A77-27B5-04D5-B2799C013996}"/>
              </a:ext>
            </a:extLst>
          </p:cNvPr>
          <p:cNvSpPr txBox="1"/>
          <p:nvPr/>
        </p:nvSpPr>
        <p:spPr>
          <a:xfrm>
            <a:off x="812800" y="6451600"/>
            <a:ext cx="96774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식약처 수출통계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 KOTRA · The Korea Herald · IBTimes · Korea Times (2+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1455AB-3F10-027C-CDFE-C764604B773A}"/>
              </a:ext>
            </a:extLst>
          </p:cNvPr>
          <p:cNvSpPr txBox="1"/>
          <p:nvPr/>
        </p:nvSpPr>
        <p:spPr>
          <a:xfrm>
            <a:off x="10490200" y="64516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C9A24B"/>
                </a:solidFill>
                <a:latin typeface="맑은 고딕" panose="020B0503020000020004" pitchFamily="50" charset="-127"/>
              </a:rPr>
              <a:t>08 / 10</a:t>
            </a:r>
            <a:endParaRPr lang="ko-KR" altLang="en-US" sz="8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62158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60E19EBE-4512-102C-5DEB-21E3E6D57698}"/>
              </a:ext>
            </a:extLst>
          </p:cNvPr>
          <p:cNvSpPr/>
          <p:nvPr/>
        </p:nvSpPr>
        <p:spPr>
          <a:xfrm>
            <a:off x="812800" y="584200"/>
            <a:ext cx="279400" cy="254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9CD4C8-0939-EBA2-2586-530FE8F655BC}"/>
              </a:ext>
            </a:extLst>
          </p:cNvPr>
          <p:cNvSpPr txBox="1"/>
          <p:nvPr/>
        </p:nvSpPr>
        <p:spPr>
          <a:xfrm>
            <a:off x="1219200" y="482600"/>
            <a:ext cx="1324080" cy="1615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ko-KR" sz="1050" b="1">
                <a:solidFill>
                  <a:srgbClr val="C9A24B"/>
                </a:solidFill>
                <a:latin typeface="맑은 고딕" panose="020B0503020000020004" pitchFamily="50" charset="-127"/>
              </a:rPr>
              <a:t>METHOD · SOURCES</a:t>
            </a:r>
            <a:endParaRPr lang="ko-KR" altLang="en-US" sz="10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DA1F27-5B09-655D-8080-07BA75AA30E8}"/>
              </a:ext>
            </a:extLst>
          </p:cNvPr>
          <p:cNvSpPr txBox="1"/>
          <p:nvPr/>
        </p:nvSpPr>
        <p:spPr>
          <a:xfrm>
            <a:off x="812800" y="939800"/>
            <a:ext cx="10566400" cy="4616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데이터</a:t>
            </a:r>
            <a:r>
              <a:rPr lang="en-US" altLang="ko-KR" sz="3000" b="1">
                <a:solidFill>
                  <a:srgbClr val="F4F1EA"/>
                </a:solidFill>
                <a:latin typeface="바탕" panose="02030600000101010101" pitchFamily="18" charset="-127"/>
              </a:rPr>
              <a:t>·</a:t>
            </a:r>
            <a:r>
              <a:rPr lang="ko-KR" altLang="en-US" sz="3000" b="1">
                <a:solidFill>
                  <a:srgbClr val="F4F1EA"/>
                </a:solidFill>
                <a:latin typeface="바탕" panose="02030600000101010101" pitchFamily="18" charset="-127"/>
              </a:rPr>
              <a:t>방법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4605B050-42C9-A7A6-9BD5-338A26A3DC64}"/>
              </a:ext>
            </a:extLst>
          </p:cNvPr>
          <p:cNvSpPr/>
          <p:nvPr/>
        </p:nvSpPr>
        <p:spPr>
          <a:xfrm>
            <a:off x="812800" y="2108200"/>
            <a:ext cx="3386667" cy="1879600"/>
          </a:xfrm>
          <a:prstGeom prst="rect">
            <a:avLst/>
          </a:prstGeom>
          <a:solidFill>
            <a:srgbClr val="1717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B54ED419-9ABE-454F-2083-1185F71BE690}"/>
              </a:ext>
            </a:extLst>
          </p:cNvPr>
          <p:cNvSpPr/>
          <p:nvPr/>
        </p:nvSpPr>
        <p:spPr>
          <a:xfrm>
            <a:off x="812800" y="2108200"/>
            <a:ext cx="3386667" cy="381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33051B-05FD-1D95-FC68-9AC86992647C}"/>
              </a:ext>
            </a:extLst>
          </p:cNvPr>
          <p:cNvSpPr txBox="1"/>
          <p:nvPr/>
        </p:nvSpPr>
        <p:spPr>
          <a:xfrm>
            <a:off x="1041400" y="2311400"/>
            <a:ext cx="2980267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C9A24B"/>
                </a:solidFill>
                <a:latin typeface="바탕" panose="02030600000101010101" pitchFamily="18" charset="-127"/>
              </a:rPr>
              <a:t>교차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B87EB4-EB27-14BB-4535-A2D89A9ED991}"/>
              </a:ext>
            </a:extLst>
          </p:cNvPr>
          <p:cNvSpPr txBox="1"/>
          <p:nvPr/>
        </p:nvSpPr>
        <p:spPr>
          <a:xfrm>
            <a:off x="1041400" y="2819400"/>
            <a:ext cx="2980267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F4F1EA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1200" b="1">
                <a:solidFill>
                  <a:srgbClr val="F4F1EA"/>
                </a:solidFill>
                <a:latin typeface="맑은 고딕" panose="020B0503020000020004" pitchFamily="50" charset="-127"/>
              </a:rPr>
              <a:t>출처 대조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F5FABA-C59C-4291-8028-6E4667FBB105}"/>
              </a:ext>
            </a:extLst>
          </p:cNvPr>
          <p:cNvSpPr txBox="1"/>
          <p:nvPr/>
        </p:nvSpPr>
        <p:spPr>
          <a:xfrm>
            <a:off x="1041400" y="3124200"/>
            <a:ext cx="2980267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식약처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·KOTRA·Korea Herald·IBTimes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교차 확인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60F35C3-ABF5-143A-C430-56908A08FC06}"/>
              </a:ext>
            </a:extLst>
          </p:cNvPr>
          <p:cNvSpPr/>
          <p:nvPr/>
        </p:nvSpPr>
        <p:spPr>
          <a:xfrm>
            <a:off x="4402667" y="2108200"/>
            <a:ext cx="3386666" cy="1879600"/>
          </a:xfrm>
          <a:prstGeom prst="rect">
            <a:avLst/>
          </a:prstGeom>
          <a:solidFill>
            <a:srgbClr val="1717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47E5CB9-D652-E436-5420-3F6D1FEF7919}"/>
              </a:ext>
            </a:extLst>
          </p:cNvPr>
          <p:cNvSpPr/>
          <p:nvPr/>
        </p:nvSpPr>
        <p:spPr>
          <a:xfrm>
            <a:off x="4402667" y="2108200"/>
            <a:ext cx="3386666" cy="381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FEF162-34F8-44D4-4236-587B1AAF5A42}"/>
              </a:ext>
            </a:extLst>
          </p:cNvPr>
          <p:cNvSpPr txBox="1"/>
          <p:nvPr/>
        </p:nvSpPr>
        <p:spPr>
          <a:xfrm>
            <a:off x="4631267" y="2311400"/>
            <a:ext cx="2980267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C9A24B"/>
                </a:solidFill>
                <a:latin typeface="바탕" panose="02030600000101010101" pitchFamily="18" charset="-127"/>
              </a:rPr>
              <a:t>플래그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91E58B-5500-F4A8-8CE7-1662DDE5D29E}"/>
              </a:ext>
            </a:extLst>
          </p:cNvPr>
          <p:cNvSpPr txBox="1"/>
          <p:nvPr/>
        </p:nvSpPr>
        <p:spPr>
          <a:xfrm>
            <a:off x="4631267" y="2819400"/>
            <a:ext cx="2980267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F4F1EA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1200" b="1">
                <a:solidFill>
                  <a:srgbClr val="F4F1E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F4F1EA"/>
                </a:solidFill>
                <a:latin typeface="맑은 고딕" panose="020B0503020000020004" pitchFamily="50" charset="-127"/>
              </a:rPr>
              <a:t>환산 표기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60A4B95-428C-6FD3-80FC-DD452C482513}"/>
              </a:ext>
            </a:extLst>
          </p:cNvPr>
          <p:cNvSpPr txBox="1"/>
          <p:nvPr/>
        </p:nvSpPr>
        <p:spPr>
          <a:xfrm>
            <a:off x="4631267" y="3124200"/>
            <a:ext cx="2980267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2022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수출액은 추정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반올림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성장률 출처별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±0.5%p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편차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0B100B3-E7EF-F254-0506-445F4C1129EA}"/>
              </a:ext>
            </a:extLst>
          </p:cNvPr>
          <p:cNvSpPr/>
          <p:nvPr/>
        </p:nvSpPr>
        <p:spPr>
          <a:xfrm>
            <a:off x="7992533" y="2108200"/>
            <a:ext cx="3386667" cy="1879600"/>
          </a:xfrm>
          <a:prstGeom prst="rect">
            <a:avLst/>
          </a:prstGeom>
          <a:solidFill>
            <a:srgbClr val="1717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5F033185-75E2-256A-DE57-BEA84C64329D}"/>
              </a:ext>
            </a:extLst>
          </p:cNvPr>
          <p:cNvSpPr/>
          <p:nvPr/>
        </p:nvSpPr>
        <p:spPr>
          <a:xfrm>
            <a:off x="7992533" y="2108200"/>
            <a:ext cx="3386667" cy="38100"/>
          </a:xfrm>
          <a:prstGeom prst="rect">
            <a:avLst/>
          </a:prstGeom>
          <a:solidFill>
            <a:srgbClr val="C9A24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CBA5DB-3E33-DBED-1E25-06EA703DEABC}"/>
              </a:ext>
            </a:extLst>
          </p:cNvPr>
          <p:cNvSpPr txBox="1"/>
          <p:nvPr/>
        </p:nvSpPr>
        <p:spPr>
          <a:xfrm>
            <a:off x="8221133" y="2311400"/>
            <a:ext cx="2980267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C9A24B"/>
                </a:solidFill>
                <a:latin typeface="바탕" panose="02030600000101010101" pitchFamily="18" charset="-127"/>
              </a:rPr>
              <a:t>기준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976E8FC-CE93-FA74-4AED-C00DC1CD7580}"/>
              </a:ext>
            </a:extLst>
          </p:cNvPr>
          <p:cNvSpPr txBox="1"/>
          <p:nvPr/>
        </p:nvSpPr>
        <p:spPr>
          <a:xfrm>
            <a:off x="8221133" y="2819400"/>
            <a:ext cx="2980267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F4F1EA"/>
                </a:solidFill>
                <a:latin typeface="맑은 고딕" panose="020B0503020000020004" pitchFamily="50" charset="-127"/>
              </a:rPr>
              <a:t>분류 주의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5DE784-57A0-8E6D-D160-C6A30C0ABED0}"/>
              </a:ext>
            </a:extLst>
          </p:cNvPr>
          <p:cNvSpPr txBox="1"/>
          <p:nvPr/>
        </p:nvSpPr>
        <p:spPr>
          <a:xfrm>
            <a:off x="8221133" y="3124200"/>
            <a:ext cx="2980267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품목 비중은 전체연도 스킨케어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색조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기타 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9C9484"/>
                </a:solidFill>
                <a:latin typeface="맑은 고딕" panose="020B0503020000020004" pitchFamily="50" charset="-127"/>
              </a:rPr>
              <a:t>분기 세분과 상이</a:t>
            </a:r>
            <a:r>
              <a:rPr lang="en-US" altLang="ko-KR" sz="1000">
                <a:solidFill>
                  <a:srgbClr val="9C948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9659E0-ABA5-CA83-C226-7B273F7E67CF}"/>
              </a:ext>
            </a:extLst>
          </p:cNvPr>
          <p:cNvSpPr txBox="1"/>
          <p:nvPr/>
        </p:nvSpPr>
        <p:spPr>
          <a:xfrm>
            <a:off x="812800" y="4318000"/>
            <a:ext cx="10566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9C9484"/>
                </a:solidFill>
                <a:latin typeface="맑은 고딕" panose="020B0503020000020004" pitchFamily="50" charset="-127"/>
              </a:rPr>
              <a:t>한계 </a:t>
            </a:r>
            <a:r>
              <a:rPr lang="en-US" altLang="ko-KR" sz="1100">
                <a:solidFill>
                  <a:srgbClr val="9C948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9C9484"/>
                </a:solidFill>
                <a:latin typeface="맑은 고딕" panose="020B0503020000020004" pitchFamily="50" charset="-127"/>
              </a:rPr>
              <a:t>연도</a:t>
            </a:r>
            <a:r>
              <a:rPr lang="en-US" altLang="ko-KR" sz="11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9C9484"/>
                </a:solidFill>
                <a:latin typeface="맑은 고딕" panose="020B0503020000020004" pitchFamily="50" charset="-127"/>
              </a:rPr>
              <a:t>기관별 집계 시점 차이로 </a:t>
            </a:r>
            <a:r>
              <a:rPr lang="en-US" altLang="ko-KR" sz="1100">
                <a:solidFill>
                  <a:srgbClr val="9C9484"/>
                </a:solidFill>
                <a:latin typeface="맑은 고딕" panose="020B0503020000020004" pitchFamily="50" charset="-127"/>
              </a:rPr>
              <a:t>±0.1~0.3B </a:t>
            </a:r>
            <a:r>
              <a:rPr lang="ko-KR" altLang="en-US" sz="1100">
                <a:solidFill>
                  <a:srgbClr val="9C9484"/>
                </a:solidFill>
                <a:latin typeface="맑은 고딕" panose="020B0503020000020004" pitchFamily="50" charset="-127"/>
              </a:rPr>
              <a:t>편차 가능</a:t>
            </a:r>
            <a:r>
              <a:rPr lang="en-US" altLang="ko-KR" sz="1100">
                <a:solidFill>
                  <a:srgbClr val="9C948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9C9484"/>
                </a:solidFill>
                <a:latin typeface="맑은 고딕" panose="020B0503020000020004" pitchFamily="50" charset="-127"/>
              </a:rPr>
              <a:t>순위는 수출액 기준</a:t>
            </a:r>
            <a:r>
              <a:rPr lang="en-US" altLang="ko-KR" sz="1100">
                <a:solidFill>
                  <a:srgbClr val="9C948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9C9484"/>
                </a:solidFill>
                <a:latin typeface="맑은 고딕" panose="020B0503020000020004" pitchFamily="50" charset="-127"/>
              </a:rPr>
              <a:t>생산액 아님</a:t>
            </a:r>
            <a:r>
              <a:rPr lang="en-US" altLang="ko-KR" sz="1100">
                <a:solidFill>
                  <a:srgbClr val="9C9484"/>
                </a:solidFill>
                <a:latin typeface="맑은 고딕" panose="020B0503020000020004" pitchFamily="50" charset="-127"/>
              </a:rPr>
              <a:t>).</a:t>
            </a:r>
            <a:endParaRPr lang="ko-KR" altLang="en-US" sz="11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DB25E49-C2B0-BAAF-2A92-E5A5A06CAB4B}"/>
              </a:ext>
            </a:extLst>
          </p:cNvPr>
          <p:cNvSpPr txBox="1"/>
          <p:nvPr/>
        </p:nvSpPr>
        <p:spPr>
          <a:xfrm>
            <a:off x="812800" y="49784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6E5A2E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900">
                <a:solidFill>
                  <a:srgbClr val="6E5A2E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900">
                <a:solidFill>
                  <a:srgbClr val="6E5A2E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900">
                <a:solidFill>
                  <a:srgbClr val="6E5A2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6E5A2E"/>
                </a:solidFill>
                <a:latin typeface="맑은 고딕" panose="020B0503020000020004" pitchFamily="50" charset="-127"/>
              </a:rPr>
              <a:t>식약처 수출통계 </a:t>
            </a:r>
            <a:r>
              <a:rPr lang="en-US" altLang="ko-KR" sz="900">
                <a:solidFill>
                  <a:srgbClr val="6E5A2E"/>
                </a:solidFill>
                <a:latin typeface="맑은 고딕" panose="020B0503020000020004" pitchFamily="50" charset="-127"/>
              </a:rPr>
              <a:t>· KOTRA · The Korea Herald · IBTimes · Korea Times (2+ </a:t>
            </a:r>
            <a:r>
              <a:rPr lang="ko-KR" altLang="en-US" sz="900">
                <a:solidFill>
                  <a:srgbClr val="6E5A2E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900">
                <a:solidFill>
                  <a:srgbClr val="6E5A2E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900">
                <a:solidFill>
                  <a:srgbClr val="6E5A2E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900">
                <a:solidFill>
                  <a:srgbClr val="6E5A2E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900">
              <a:solidFill>
                <a:srgbClr val="6E5A2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32C27DA-5BED-F2FA-D558-1797854310EC}"/>
              </a:ext>
            </a:extLst>
          </p:cNvPr>
          <p:cNvSpPr/>
          <p:nvPr/>
        </p:nvSpPr>
        <p:spPr>
          <a:xfrm>
            <a:off x="812800" y="6375400"/>
            <a:ext cx="10566400" cy="12700"/>
          </a:xfrm>
          <a:prstGeom prst="rect">
            <a:avLst/>
          </a:prstGeom>
          <a:solidFill>
            <a:srgbClr val="2C2C3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8524C0-8A84-626C-D9CF-34DF43B000F2}"/>
              </a:ext>
            </a:extLst>
          </p:cNvPr>
          <p:cNvSpPr txBox="1"/>
          <p:nvPr/>
        </p:nvSpPr>
        <p:spPr>
          <a:xfrm>
            <a:off x="812800" y="6451600"/>
            <a:ext cx="96774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식약처 수출통계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· KOTRA · The Korea Herald · IBTimes · Korea Times (2+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9C9484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00">
                <a:solidFill>
                  <a:srgbClr val="9C9484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00">
              <a:solidFill>
                <a:srgbClr val="9C948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566956-3962-ABB4-B6F4-E6CE039A123C}"/>
              </a:ext>
            </a:extLst>
          </p:cNvPr>
          <p:cNvSpPr txBox="1"/>
          <p:nvPr/>
        </p:nvSpPr>
        <p:spPr>
          <a:xfrm>
            <a:off x="10490200" y="64516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 b="1">
                <a:solidFill>
                  <a:srgbClr val="C9A24B"/>
                </a:solidFill>
                <a:latin typeface="맑은 고딕" panose="020B0503020000020004" pitchFamily="50" charset="-127"/>
              </a:rPr>
              <a:t>09 / 10</a:t>
            </a:r>
            <a:endParaRPr lang="ko-KR" altLang="en-US" sz="850" b="1">
              <a:solidFill>
                <a:srgbClr val="C9A24B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265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900</Words>
  <Application>Microsoft Office PowerPoint</Application>
  <PresentationFormat>와이드스크린</PresentationFormat>
  <Paragraphs>150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맑은 고딕</vt:lpstr>
      <vt:lpstr>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36</cp:revision>
  <dcterms:created xsi:type="dcterms:W3CDTF">2026-06-15T04:20:26Z</dcterms:created>
  <dcterms:modified xsi:type="dcterms:W3CDTF">2026-06-15T04:20:57Z</dcterms:modified>
</cp:coreProperties>
</file>