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$T</c:v>
          </c:tx>
          <c:spPr>
            <a:solidFill>
              <a:srgbClr val="7C5CFC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1FAE8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F41E-4E2E-AF3A-FA4E7A3270B3}"/>
              </c:ext>
            </c:extLst>
          </c:dPt>
          <c:dPt>
            <c:idx val="2"/>
            <c:invertIfNegative val="0"/>
            <c:bubble3D val="0"/>
            <c:spPr>
              <a:solidFill>
                <a:srgbClr val="E97B4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41E-4E2E-AF3A-FA4E7A3270B3}"/>
              </c:ext>
            </c:extLst>
          </c:dPt>
          <c:dPt>
            <c:idx val="3"/>
            <c:invertIfNegative val="0"/>
            <c:bubble3D val="0"/>
            <c:spPr>
              <a:solidFill>
                <a:srgbClr val="C9C4E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F41E-4E2E-AF3A-FA4E7A3270B3}"/>
              </c:ext>
            </c:extLst>
          </c:dPt>
          <c:dPt>
            <c:idx val="4"/>
            <c:invertIfNegative val="0"/>
            <c:bubble3D val="0"/>
            <c:spPr>
              <a:solidFill>
                <a:srgbClr val="1FAE8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41E-4E2E-AF3A-FA4E7A3270B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5"/>
              <c:pt idx="0">
                <c:v>2026</c:v>
              </c:pt>
              <c:pt idx="1">
                <c:v>2027</c:v>
              </c:pt>
              <c:pt idx="2">
                <c:v>2028</c:v>
              </c:pt>
              <c:pt idx="3">
                <c:v>2029</c:v>
              </c:pt>
              <c:pt idx="4">
                <c:v>2030</c:v>
              </c:pt>
            </c:strLit>
          </c:cat>
          <c:val>
            <c:numLit>
              <c:formatCode>General</c:formatCode>
              <c:ptCount val="5"/>
              <c:pt idx="0">
                <c:v>26.9</c:v>
              </c:pt>
              <c:pt idx="1">
                <c:v>28.9</c:v>
              </c:pt>
              <c:pt idx="2">
                <c:v>31.1</c:v>
              </c:pt>
              <c:pt idx="3">
                <c:v>33.5</c:v>
              </c:pt>
              <c:pt idx="4">
                <c:v>36.1</c:v>
              </c:pt>
            </c:numLit>
          </c:val>
          <c:extLst>
            <c:ext xmlns:c16="http://schemas.microsoft.com/office/drawing/2014/chart" uri="{C3380CC4-5D6E-409C-BE32-E72D297353CC}">
              <c16:uniqueId val="{00000000-F41E-4E2E-AF3A-FA4E7A3270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25353664"/>
        <c:axId val="1525349344"/>
      </c:barChart>
      <c:catAx>
        <c:axId val="1525353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525349344"/>
        <c:crosses val="autoZero"/>
        <c:auto val="1"/>
        <c:lblAlgn val="ctr"/>
        <c:lblOffset val="100"/>
        <c:noMultiLvlLbl val="0"/>
      </c:catAx>
      <c:valAx>
        <c:axId val="1525349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525353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v>믹스</c:v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Lit>
              <c:ptCount val="4"/>
              <c:pt idx="0">
                <c:v>모바일 지갑</c:v>
              </c:pt>
              <c:pt idx="1">
                <c:v>카드</c:v>
              </c:pt>
              <c:pt idx="2">
                <c:v>실시간 계좌이체</c:v>
              </c:pt>
              <c:pt idx="3">
                <c:v>기타</c:v>
              </c:pt>
            </c:strLit>
          </c:cat>
          <c:val>
            <c:numLit>
              <c:formatCode>General</c:formatCode>
              <c:ptCount val="4"/>
              <c:pt idx="0">
                <c:v>38</c:v>
              </c:pt>
              <c:pt idx="1">
                <c:v>34</c:v>
              </c:pt>
              <c:pt idx="2">
                <c:v>18</c:v>
              </c:pt>
              <c:pt idx="3">
                <c:v>10</c:v>
              </c:pt>
            </c:numLit>
          </c:val>
          <c:extLst>
            <c:ext xmlns:c16="http://schemas.microsoft.com/office/drawing/2014/chart" uri="{C3380CC4-5D6E-409C-BE32-E72D297353CC}">
              <c16:uniqueId val="{00000000-9142-4B59-B746-939FD3059F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v>채택률 %</c:v>
          </c:tx>
          <c:spPr>
            <a:ln w="381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/>
            </c:numRef>
          </c:xVal>
          <c:yVal>
            <c:numLit>
              <c:formatCode>General</c:formatCode>
              <c:ptCount val="5"/>
              <c:pt idx="0">
                <c:v>80</c:v>
              </c:pt>
              <c:pt idx="1">
                <c:v>77</c:v>
              </c:pt>
              <c:pt idx="2">
                <c:v>72</c:v>
              </c:pt>
              <c:pt idx="3">
                <c:v>46</c:v>
              </c:pt>
              <c:pt idx="4">
                <c:v>45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0-BB7D-4143-815E-95542DF231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25347904"/>
        <c:axId val="1525357024"/>
      </c:scatterChart>
      <c:valAx>
        <c:axId val="15253479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525357024"/>
        <c:crosses val="autoZero"/>
        <c:crossBetween val="midCat"/>
      </c:valAx>
      <c:valAx>
        <c:axId val="1525357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52534790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66AC212-5539-5467-E981-BD0B661BDD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777894B-06FD-16A0-6CEB-937965AC74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03AC65F-4E1C-AEA0-303B-5BA788200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CC46-2515-4C2A-A1BD-56EC81D9417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3499479-75A7-9681-C7A6-A97F01E76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57BBF86-B123-CC51-8E4F-A29BDCFF3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FEA7-DC95-40B5-BEA5-3D5F795B22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3626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8C40CA4-B464-6533-618A-FC8C9DF46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0902C4A-565B-EB74-C21A-16AC2529A0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460EFE4-24CA-425F-6E79-9D68D8F9E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CC46-2515-4C2A-A1BD-56EC81D9417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20421B3-6AC9-1AFF-07C4-F4D22091B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3C13F9C-B44F-00E9-CA13-B48A8F199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FEA7-DC95-40B5-BEA5-3D5F795B22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6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5ADD5CA-B7FF-E1B3-523B-DA833B92F1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1A40255-A4C0-9BB9-2657-205C06406F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6863620-DA1D-4385-E9AB-8D44F07CC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CC46-2515-4C2A-A1BD-56EC81D9417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85FA51C-7C86-ACFE-F38C-550A07B53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3BC3FB0-5D09-A609-AD73-603B8E834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FEA7-DC95-40B5-BEA5-3D5F795B22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7461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4262EAF-2185-14CF-8025-914230CB7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5F3AE52-A4B9-FE41-04B3-13E559DD4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508E4A9-CBAB-58C1-B657-E7D8584B7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CC46-2515-4C2A-A1BD-56EC81D9417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105A8C0-4A0E-655E-59E8-282F602F0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FA823E-8A44-0727-0BBB-78E2886B6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FEA7-DC95-40B5-BEA5-3D5F795B22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0438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3AF9DCA-EE39-E6AF-8CBB-F9951F5BB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A2CEB3A-4007-C732-91DA-1F80844AF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A5E180F-C445-C230-55BF-DC2C65593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CC46-2515-4C2A-A1BD-56EC81D9417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323830D-ED30-2E4D-DD7A-C451555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E6EDD7F-655D-1735-7A5A-3F3885C13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FEA7-DC95-40B5-BEA5-3D5F795B22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4132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3F3EF8B-00BA-5CA3-52B3-073F1D61F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0D3A51-D92B-2CEF-6FF6-43DC18FB61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DDB89C4-85CB-7EAC-0544-74B06D43FA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6D38B27-137A-ED17-495C-20069BAF2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CC46-2515-4C2A-A1BD-56EC81D9417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103F3FC-11A8-8B22-0AD0-8EA3CB2A7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290BDEC-DE39-19F3-AFFC-3A66A5F4F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FEA7-DC95-40B5-BEA5-3D5F795B22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4533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7D2641E-4C68-8040-319A-3DE6EED1E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2BF40E9-C9FC-61E8-14B6-46C659569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383BFBE-981E-F478-1920-64219EC82C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008D45C-6C64-DB6E-88AB-CE6C4ACB3F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CCBA485-915F-F1B7-A13A-4EA715108C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778F1AF-0D67-1759-3B8B-88CDCCA59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CC46-2515-4C2A-A1BD-56EC81D9417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E968A203-C128-C8B7-F9F5-5512855C4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7D4756EC-C3E7-3FFA-51F9-ECD774601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FEA7-DC95-40B5-BEA5-3D5F795B22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0717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98F167-66EA-8633-2480-B7C3F2E4D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5D9599E-C179-F826-B9F0-4ABFAB0AE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CC46-2515-4C2A-A1BD-56EC81D9417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80BA1A7-D1A0-33AC-451C-4C1E0FDA4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74B5B20-978A-187F-C7DF-0DF58BE45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FEA7-DC95-40B5-BEA5-3D5F795B22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5448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F76A890-4E51-563B-ECCC-1679C3F04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CC46-2515-4C2A-A1BD-56EC81D9417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12E1A28-03FD-C04F-6C68-CACAEFACE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E509A4E-C0C4-B837-85CA-C8B8535AF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FEA7-DC95-40B5-BEA5-3D5F795B22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9654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F0AD1B-BA36-0284-5D4B-27F822E03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C584458-7C30-4ADD-58FC-E7E21A050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1B47A09-99A8-DDEB-677A-D1898F1AE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677D48C-49E8-775E-A8E5-FBE16A480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CC46-2515-4C2A-A1BD-56EC81D9417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080A89C-8463-E1BE-5A29-31E70C736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B42D77F-D1D1-0C2A-2636-45A0EA005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FEA7-DC95-40B5-BEA5-3D5F795B22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0874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327DB11-1136-48AB-9531-1862399D6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1BE6A81-2EF4-8D1B-FD33-A97DFD0C2E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652F1A2-3C8A-D26D-75F0-9F26B97D8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C0C2463-7F50-093D-5FA0-CB4A37907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CC46-2515-4C2A-A1BD-56EC81D9417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3C2EE3C-CE19-E84F-F717-3493869FB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75CFCFB-A32C-75C7-E000-AF1295134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FEA7-DC95-40B5-BEA5-3D5F795B22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143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A23F8A0-4E1A-A270-5927-22B0B098C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49A2067-610C-C2C4-8278-B95EB0EAF1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0321CE4-2557-ADCE-C2C7-86B67BA3A3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BECC46-2515-4C2A-A1BD-56EC81D94175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5AA45D6-9961-8CC9-FE54-D8D4623653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BC3B4A1-6233-D481-13EF-DD464167F7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D3FEA7-DC95-40B5-BEA5-3D5F795B22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8927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4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>
            <a:extLst>
              <a:ext uri="{FF2B5EF4-FFF2-40B4-BE49-F238E27FC236}">
                <a16:creationId xmlns:a16="http://schemas.microsoft.com/office/drawing/2014/main" id="{E7C3300B-104F-0679-62DE-D3983EA0DE73}"/>
              </a:ext>
            </a:extLst>
          </p:cNvPr>
          <p:cNvGrpSpPr/>
          <p:nvPr/>
        </p:nvGrpSpPr>
        <p:grpSpPr>
          <a:xfrm>
            <a:off x="558800" y="889000"/>
            <a:ext cx="6858000" cy="2540000"/>
            <a:chOff x="558800" y="889000"/>
            <a:chExt cx="6858000" cy="2540000"/>
          </a:xfrm>
        </p:grpSpPr>
        <p:sp>
          <p:nvSpPr>
            <p:cNvPr id="2" name="사각형: 둥근 모서리 1">
              <a:extLst>
                <a:ext uri="{FF2B5EF4-FFF2-40B4-BE49-F238E27FC236}">
                  <a16:creationId xmlns:a16="http://schemas.microsoft.com/office/drawing/2014/main" id="{476BD4EB-CCE5-FBFE-2AC8-46500E435422}"/>
                </a:ext>
              </a:extLst>
            </p:cNvPr>
            <p:cNvSpPr/>
            <p:nvPr/>
          </p:nvSpPr>
          <p:spPr>
            <a:xfrm>
              <a:off x="558800" y="889000"/>
              <a:ext cx="6858000" cy="2540000"/>
            </a:xfrm>
            <a:prstGeom prst="roundRect">
              <a:avLst/>
            </a:prstGeom>
            <a:solidFill>
              <a:srgbClr val="7C5CFC"/>
            </a:solidFill>
            <a:ln w="12700">
              <a:solidFill>
                <a:srgbClr val="E6E3F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F89E9CE5-D31B-402F-35C4-740DA6E8261A}"/>
                </a:ext>
              </a:extLst>
            </p:cNvPr>
            <p:cNvSpPr txBox="1"/>
            <p:nvPr/>
          </p:nvSpPr>
          <p:spPr>
            <a:xfrm>
              <a:off x="914400" y="1320800"/>
              <a:ext cx="6096000" cy="800219"/>
            </a:xfrm>
            <a:prstGeom prst="rect">
              <a:avLst/>
            </a:prstGeom>
            <a:noFill/>
          </p:spPr>
          <p:txBody>
            <a:bodyPr vert="horz" wrap="square" rtlCol="0" anchor="t">
              <a:spAutoFit/>
            </a:bodyPr>
            <a:lstStyle/>
            <a:p>
              <a:r>
                <a:rPr lang="ko-KR" altLang="en-US" sz="4600" b="1">
                  <a:solidFill>
                    <a:srgbClr val="FFFFFF"/>
                  </a:solidFill>
                  <a:latin typeface="맑은 고딕" panose="020B0503020000020004" pitchFamily="50" charset="-127"/>
                </a:rPr>
                <a:t>디지털 결제 대시보드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D6AF6A1-7500-73C0-3E75-17B1D4629A22}"/>
                </a:ext>
              </a:extLst>
            </p:cNvPr>
            <p:cNvSpPr txBox="1"/>
            <p:nvPr/>
          </p:nvSpPr>
          <p:spPr>
            <a:xfrm>
              <a:off x="914400" y="2667000"/>
              <a:ext cx="6096000" cy="292388"/>
            </a:xfrm>
            <a:prstGeom prst="rect">
              <a:avLst/>
            </a:prstGeom>
            <a:noFill/>
          </p:spPr>
          <p:txBody>
            <a:bodyPr vert="horz" wrap="square" rtlCol="0" anchor="t">
              <a:spAutoFit/>
            </a:bodyPr>
            <a:lstStyle/>
            <a:p>
              <a:r>
                <a:rPr lang="ko-KR" altLang="en-US" sz="1300">
                  <a:solidFill>
                    <a:srgbClr val="E4DEFF"/>
                  </a:solidFill>
                  <a:latin typeface="맑은 고딕" panose="020B0503020000020004" pitchFamily="50" charset="-127"/>
                </a:rPr>
                <a:t>글로벌 디지털 결제 시장 </a:t>
              </a:r>
              <a:r>
                <a:rPr lang="en-US" altLang="ko-KR" sz="1300">
                  <a:solidFill>
                    <a:srgbClr val="E4DEFF"/>
                  </a:solidFill>
                  <a:latin typeface="맑은 고딕" panose="020B0503020000020004" pitchFamily="50" charset="-127"/>
                </a:rPr>
                <a:t>— 2030</a:t>
              </a:r>
              <a:r>
                <a:rPr lang="ko-KR" altLang="en-US" sz="1300">
                  <a:solidFill>
                    <a:srgbClr val="E4DEFF"/>
                  </a:solidFill>
                  <a:latin typeface="맑은 고딕" panose="020B0503020000020004" pitchFamily="50" charset="-127"/>
                </a:rPr>
                <a:t>년 </a:t>
              </a:r>
              <a:r>
                <a:rPr lang="en-US" altLang="ko-KR" sz="1300">
                  <a:solidFill>
                    <a:srgbClr val="E4DEFF"/>
                  </a:solidFill>
                  <a:latin typeface="맑은 고딕" panose="020B0503020000020004" pitchFamily="50" charset="-127"/>
                </a:rPr>
                <a:t>$36</a:t>
              </a:r>
              <a:r>
                <a:rPr lang="ko-KR" altLang="en-US" sz="1300">
                  <a:solidFill>
                    <a:srgbClr val="E4DEFF"/>
                  </a:solidFill>
                  <a:latin typeface="맑은 고딕" panose="020B0503020000020004" pitchFamily="50" charset="-127"/>
                </a:rPr>
                <a:t>조</a:t>
              </a:r>
              <a:r>
                <a:rPr lang="en-US" altLang="ko-KR" sz="1300">
                  <a:solidFill>
                    <a:srgbClr val="E4DEFF"/>
                  </a:solidFill>
                  <a:latin typeface="맑은 고딕" panose="020B0503020000020004" pitchFamily="50" charset="-127"/>
                </a:rPr>
                <a:t>, </a:t>
              </a:r>
              <a:r>
                <a:rPr lang="ko-KR" altLang="en-US" sz="1300">
                  <a:solidFill>
                    <a:srgbClr val="E4DEFF"/>
                  </a:solidFill>
                  <a:latin typeface="맑은 고딕" panose="020B0503020000020004" pitchFamily="50" charset="-127"/>
                </a:rPr>
                <a:t>핀테크가 체크아웃을 넘다</a:t>
              </a:r>
            </a:p>
          </p:txBody>
        </p:sp>
      </p:grp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D72B2DBB-4140-70F9-6BB0-4296C6A859E6}"/>
              </a:ext>
            </a:extLst>
          </p:cNvPr>
          <p:cNvSpPr/>
          <p:nvPr/>
        </p:nvSpPr>
        <p:spPr>
          <a:xfrm>
            <a:off x="7620000" y="889000"/>
            <a:ext cx="4013200" cy="1168400"/>
          </a:xfrm>
          <a:prstGeom prst="roundRect">
            <a:avLst/>
          </a:prstGeom>
          <a:solidFill>
            <a:srgbClr val="DAF2EA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>
            <a:extLst>
              <a:ext uri="{FF2B5EF4-FFF2-40B4-BE49-F238E27FC236}">
                <a16:creationId xmlns:a16="http://schemas.microsoft.com/office/drawing/2014/main" id="{218DC24B-7AB0-23F4-FA2D-49E632BD6FFB}"/>
              </a:ext>
            </a:extLst>
          </p:cNvPr>
          <p:cNvSpPr/>
          <p:nvPr/>
        </p:nvSpPr>
        <p:spPr>
          <a:xfrm>
            <a:off x="7848600" y="1092200"/>
            <a:ext cx="152400" cy="152400"/>
          </a:xfrm>
          <a:prstGeom prst="ellipse">
            <a:avLst/>
          </a:prstGeom>
          <a:solidFill>
            <a:srgbClr val="1FAE8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A768D1-7F71-E7AB-AEDB-993762A1B2FF}"/>
              </a:ext>
            </a:extLst>
          </p:cNvPr>
          <p:cNvSpPr txBox="1"/>
          <p:nvPr/>
        </p:nvSpPr>
        <p:spPr>
          <a:xfrm>
            <a:off x="7848600" y="1244600"/>
            <a:ext cx="1241045" cy="49244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600" b="1">
                <a:solidFill>
                  <a:srgbClr val="2A2540"/>
                </a:solidFill>
                <a:latin typeface="맑은 고딕" panose="020B0503020000020004" pitchFamily="50" charset="-127"/>
              </a:rPr>
              <a:t>$36.1T</a:t>
            </a:r>
            <a:endParaRPr lang="ko-KR" altLang="en-US" sz="2600" b="1">
              <a:solidFill>
                <a:srgbClr val="2A254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A3E95C-DACA-B12B-25EA-E3CC7B08DE83}"/>
              </a:ext>
            </a:extLst>
          </p:cNvPr>
          <p:cNvSpPr txBox="1"/>
          <p:nvPr/>
        </p:nvSpPr>
        <p:spPr>
          <a:xfrm>
            <a:off x="7848600" y="1701800"/>
            <a:ext cx="1249060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50">
                <a:solidFill>
                  <a:srgbClr val="6B6480"/>
                </a:solidFill>
                <a:latin typeface="맑은 고딕" panose="020B0503020000020004" pitchFamily="50" charset="-127"/>
              </a:rPr>
              <a:t>2030 </a:t>
            </a:r>
            <a:r>
              <a:rPr lang="ko-KR" altLang="en-US" sz="1050">
                <a:solidFill>
                  <a:srgbClr val="6B6480"/>
                </a:solidFill>
                <a:latin typeface="맑은 고딕" panose="020B0503020000020004" pitchFamily="50" charset="-127"/>
              </a:rPr>
              <a:t>결제액 전망</a:t>
            </a:r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EB83D9F3-DA6B-4502-021D-6ECFB5232042}"/>
              </a:ext>
            </a:extLst>
          </p:cNvPr>
          <p:cNvSpPr/>
          <p:nvPr/>
        </p:nvSpPr>
        <p:spPr>
          <a:xfrm>
            <a:off x="7620000" y="2260600"/>
            <a:ext cx="4013200" cy="1168400"/>
          </a:xfrm>
          <a:prstGeom prst="roundRect">
            <a:avLst/>
          </a:prstGeom>
          <a:solidFill>
            <a:srgbClr val="FBE6DB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38F2C3BD-EA45-5B87-F8FE-2D9AF7D9484C}"/>
              </a:ext>
            </a:extLst>
          </p:cNvPr>
          <p:cNvSpPr/>
          <p:nvPr/>
        </p:nvSpPr>
        <p:spPr>
          <a:xfrm>
            <a:off x="7848600" y="2463800"/>
            <a:ext cx="152400" cy="152400"/>
          </a:xfrm>
          <a:prstGeom prst="ellipse">
            <a:avLst/>
          </a:prstGeom>
          <a:solidFill>
            <a:srgbClr val="E97B4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1D4D0D-C8AF-9545-94EA-71D53C245A69}"/>
              </a:ext>
            </a:extLst>
          </p:cNvPr>
          <p:cNvSpPr txBox="1"/>
          <p:nvPr/>
        </p:nvSpPr>
        <p:spPr>
          <a:xfrm>
            <a:off x="7848600" y="2616200"/>
            <a:ext cx="1191352" cy="49244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600" b="1">
                <a:solidFill>
                  <a:srgbClr val="2A2540"/>
                </a:solidFill>
                <a:latin typeface="맑은 고딕" panose="020B0503020000020004" pitchFamily="50" charset="-127"/>
              </a:rPr>
              <a:t>+7.6%</a:t>
            </a:r>
            <a:endParaRPr lang="ko-KR" altLang="en-US" sz="2600" b="1">
              <a:solidFill>
                <a:srgbClr val="2A254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D59FC40-F6D0-AB29-E312-687448BA5388}"/>
              </a:ext>
            </a:extLst>
          </p:cNvPr>
          <p:cNvSpPr txBox="1"/>
          <p:nvPr/>
        </p:nvSpPr>
        <p:spPr>
          <a:xfrm>
            <a:off x="7848600" y="3073400"/>
            <a:ext cx="1473480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50">
                <a:solidFill>
                  <a:srgbClr val="6B6480"/>
                </a:solidFill>
                <a:latin typeface="맑은 고딕" panose="020B0503020000020004" pitchFamily="50" charset="-127"/>
              </a:rPr>
              <a:t>연평균 성장률</a:t>
            </a:r>
            <a:r>
              <a:rPr lang="en-US" altLang="ko-KR" sz="1050">
                <a:solidFill>
                  <a:srgbClr val="6B6480"/>
                </a:solidFill>
                <a:latin typeface="맑은 고딕" panose="020B0503020000020004" pitchFamily="50" charset="-127"/>
              </a:rPr>
              <a:t>(CAGR)</a:t>
            </a:r>
            <a:endParaRPr lang="ko-KR" altLang="en-US" sz="1050">
              <a:solidFill>
                <a:srgbClr val="6B648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BD52951D-F5C6-55CD-7B3E-AF9548A49850}"/>
              </a:ext>
            </a:extLst>
          </p:cNvPr>
          <p:cNvSpPr/>
          <p:nvPr/>
        </p:nvSpPr>
        <p:spPr>
          <a:xfrm>
            <a:off x="558800" y="3708400"/>
            <a:ext cx="2616200" cy="1473200"/>
          </a:xfrm>
          <a:prstGeom prst="roundRect">
            <a:avLst/>
          </a:prstGeom>
          <a:solidFill>
            <a:srgbClr val="ECE8FB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>
            <a:extLst>
              <a:ext uri="{FF2B5EF4-FFF2-40B4-BE49-F238E27FC236}">
                <a16:creationId xmlns:a16="http://schemas.microsoft.com/office/drawing/2014/main" id="{59F498F7-99EB-F32E-6B51-1942E853BC92}"/>
              </a:ext>
            </a:extLst>
          </p:cNvPr>
          <p:cNvSpPr/>
          <p:nvPr/>
        </p:nvSpPr>
        <p:spPr>
          <a:xfrm>
            <a:off x="787400" y="3911600"/>
            <a:ext cx="152400" cy="152400"/>
          </a:xfrm>
          <a:prstGeom prst="ellipse">
            <a:avLst/>
          </a:prstGeom>
          <a:solidFill>
            <a:srgbClr val="7C5C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E9C92F-1335-E314-C370-87439B66CAE5}"/>
              </a:ext>
            </a:extLst>
          </p:cNvPr>
          <p:cNvSpPr txBox="1"/>
          <p:nvPr/>
        </p:nvSpPr>
        <p:spPr>
          <a:xfrm>
            <a:off x="787400" y="4191000"/>
            <a:ext cx="1564852" cy="61555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400" b="1">
                <a:solidFill>
                  <a:srgbClr val="2A2540"/>
                </a:solidFill>
                <a:latin typeface="맑은 고딕" panose="020B0503020000020004" pitchFamily="50" charset="-127"/>
              </a:rPr>
              <a:t>$36.1T</a:t>
            </a:r>
            <a:endParaRPr lang="ko-KR" altLang="en-US" sz="3400" b="1">
              <a:solidFill>
                <a:srgbClr val="2A254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B55B4E7-DF28-1132-E91A-FD71A0890B1A}"/>
              </a:ext>
            </a:extLst>
          </p:cNvPr>
          <p:cNvSpPr txBox="1"/>
          <p:nvPr/>
        </p:nvSpPr>
        <p:spPr>
          <a:xfrm>
            <a:off x="787400" y="4826000"/>
            <a:ext cx="1249060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50">
                <a:solidFill>
                  <a:srgbClr val="6B6480"/>
                </a:solidFill>
                <a:latin typeface="맑은 고딕" panose="020B0503020000020004" pitchFamily="50" charset="-127"/>
              </a:rPr>
              <a:t>2030 </a:t>
            </a:r>
            <a:r>
              <a:rPr lang="ko-KR" altLang="en-US" sz="1050">
                <a:solidFill>
                  <a:srgbClr val="6B6480"/>
                </a:solidFill>
                <a:latin typeface="맑은 고딕" panose="020B0503020000020004" pitchFamily="50" charset="-127"/>
              </a:rPr>
              <a:t>결제액 전망</a:t>
            </a:r>
          </a:p>
        </p:txBody>
      </p:sp>
      <p:sp>
        <p:nvSpPr>
          <p:cNvPr id="18" name="사각형: 둥근 모서리 17">
            <a:extLst>
              <a:ext uri="{FF2B5EF4-FFF2-40B4-BE49-F238E27FC236}">
                <a16:creationId xmlns:a16="http://schemas.microsoft.com/office/drawing/2014/main" id="{2E68C882-ADA0-45F6-7D56-0D63D06DC8D0}"/>
              </a:ext>
            </a:extLst>
          </p:cNvPr>
          <p:cNvSpPr/>
          <p:nvPr/>
        </p:nvSpPr>
        <p:spPr>
          <a:xfrm>
            <a:off x="3378200" y="3708400"/>
            <a:ext cx="2616200" cy="1473200"/>
          </a:xfrm>
          <a:prstGeom prst="roundRect">
            <a:avLst/>
          </a:prstGeom>
          <a:solidFill>
            <a:srgbClr val="DAF2EA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A6FDFF0B-F28F-63C7-83E4-F95E2F34317E}"/>
              </a:ext>
            </a:extLst>
          </p:cNvPr>
          <p:cNvSpPr/>
          <p:nvPr/>
        </p:nvSpPr>
        <p:spPr>
          <a:xfrm>
            <a:off x="3606800" y="3911600"/>
            <a:ext cx="152400" cy="152400"/>
          </a:xfrm>
          <a:prstGeom prst="ellipse">
            <a:avLst/>
          </a:prstGeom>
          <a:solidFill>
            <a:srgbClr val="1FAE8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DE46D2-EDA8-7786-1BE5-1B7BF553A3ED}"/>
              </a:ext>
            </a:extLst>
          </p:cNvPr>
          <p:cNvSpPr txBox="1"/>
          <p:nvPr/>
        </p:nvSpPr>
        <p:spPr>
          <a:xfrm>
            <a:off x="3606800" y="4191000"/>
            <a:ext cx="1500732" cy="61555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400" b="1">
                <a:solidFill>
                  <a:srgbClr val="2A2540"/>
                </a:solidFill>
                <a:latin typeface="맑은 고딕" panose="020B0503020000020004" pitchFamily="50" charset="-127"/>
              </a:rPr>
              <a:t>+7.6%</a:t>
            </a:r>
            <a:endParaRPr lang="ko-KR" altLang="en-US" sz="3400" b="1">
              <a:solidFill>
                <a:srgbClr val="2A254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DABDA50-867E-2750-5B2E-B2BB5B122B48}"/>
              </a:ext>
            </a:extLst>
          </p:cNvPr>
          <p:cNvSpPr txBox="1"/>
          <p:nvPr/>
        </p:nvSpPr>
        <p:spPr>
          <a:xfrm>
            <a:off x="3606800" y="4826000"/>
            <a:ext cx="1473480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50">
                <a:solidFill>
                  <a:srgbClr val="6B6480"/>
                </a:solidFill>
                <a:latin typeface="맑은 고딕" panose="020B0503020000020004" pitchFamily="50" charset="-127"/>
              </a:rPr>
              <a:t>연평균 성장률</a:t>
            </a:r>
            <a:r>
              <a:rPr lang="en-US" altLang="ko-KR" sz="1050">
                <a:solidFill>
                  <a:srgbClr val="6B6480"/>
                </a:solidFill>
                <a:latin typeface="맑은 고딕" panose="020B0503020000020004" pitchFamily="50" charset="-127"/>
              </a:rPr>
              <a:t>(CAGR)</a:t>
            </a:r>
            <a:endParaRPr lang="ko-KR" altLang="en-US" sz="1050">
              <a:solidFill>
                <a:srgbClr val="6B648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사각형: 둥근 모서리 21">
            <a:extLst>
              <a:ext uri="{FF2B5EF4-FFF2-40B4-BE49-F238E27FC236}">
                <a16:creationId xmlns:a16="http://schemas.microsoft.com/office/drawing/2014/main" id="{D3B22B73-2F27-0945-1CFC-8CB730879771}"/>
              </a:ext>
            </a:extLst>
          </p:cNvPr>
          <p:cNvSpPr/>
          <p:nvPr/>
        </p:nvSpPr>
        <p:spPr>
          <a:xfrm>
            <a:off x="6197600" y="3708400"/>
            <a:ext cx="2616200" cy="1473200"/>
          </a:xfrm>
          <a:prstGeom prst="roundRect">
            <a:avLst/>
          </a:prstGeom>
          <a:solidFill>
            <a:srgbClr val="FBE6DB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타원 22">
            <a:extLst>
              <a:ext uri="{FF2B5EF4-FFF2-40B4-BE49-F238E27FC236}">
                <a16:creationId xmlns:a16="http://schemas.microsoft.com/office/drawing/2014/main" id="{DF122771-5DF2-71B6-ACB8-1EABBF0EDA70}"/>
              </a:ext>
            </a:extLst>
          </p:cNvPr>
          <p:cNvSpPr/>
          <p:nvPr/>
        </p:nvSpPr>
        <p:spPr>
          <a:xfrm>
            <a:off x="6426200" y="3911600"/>
            <a:ext cx="152400" cy="152400"/>
          </a:xfrm>
          <a:prstGeom prst="ellipse">
            <a:avLst/>
          </a:prstGeom>
          <a:solidFill>
            <a:srgbClr val="E97B4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6A7D793-17E1-7B87-AE62-FA4F0FD8F6F3}"/>
              </a:ext>
            </a:extLst>
          </p:cNvPr>
          <p:cNvSpPr txBox="1"/>
          <p:nvPr/>
        </p:nvSpPr>
        <p:spPr>
          <a:xfrm>
            <a:off x="6426200" y="4191000"/>
            <a:ext cx="1311578" cy="61555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400" b="1">
                <a:solidFill>
                  <a:srgbClr val="2A2540"/>
                </a:solidFill>
                <a:latin typeface="맑은 고딕" panose="020B0503020000020004" pitchFamily="50" charset="-127"/>
              </a:rPr>
              <a:t>$9.4T</a:t>
            </a:r>
            <a:endParaRPr lang="ko-KR" altLang="en-US" sz="3400" b="1">
              <a:solidFill>
                <a:srgbClr val="2A254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F63FA00-B343-766E-9E9C-5D059D77DDD2}"/>
              </a:ext>
            </a:extLst>
          </p:cNvPr>
          <p:cNvSpPr txBox="1"/>
          <p:nvPr/>
        </p:nvSpPr>
        <p:spPr>
          <a:xfrm>
            <a:off x="6426200" y="4826000"/>
            <a:ext cx="1688283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50">
                <a:solidFill>
                  <a:srgbClr val="6B6480"/>
                </a:solidFill>
                <a:latin typeface="맑은 고딕" panose="020B0503020000020004" pitchFamily="50" charset="-127"/>
              </a:rPr>
              <a:t>핀테크 전자상거래</a:t>
            </a:r>
            <a:r>
              <a:rPr lang="en-US" altLang="ko-KR" sz="1050">
                <a:solidFill>
                  <a:srgbClr val="6B6480"/>
                </a:solidFill>
                <a:latin typeface="맑은 고딕" panose="020B0503020000020004" pitchFamily="50" charset="-127"/>
              </a:rPr>
              <a:t>(2025)</a:t>
            </a:r>
            <a:endParaRPr lang="ko-KR" altLang="en-US" sz="1050">
              <a:solidFill>
                <a:srgbClr val="6B648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6" name="사각형: 둥근 모서리 25">
            <a:extLst>
              <a:ext uri="{FF2B5EF4-FFF2-40B4-BE49-F238E27FC236}">
                <a16:creationId xmlns:a16="http://schemas.microsoft.com/office/drawing/2014/main" id="{F32FAFC6-9D54-358C-E282-20165C72E5E1}"/>
              </a:ext>
            </a:extLst>
          </p:cNvPr>
          <p:cNvSpPr/>
          <p:nvPr/>
        </p:nvSpPr>
        <p:spPr>
          <a:xfrm>
            <a:off x="9017000" y="3708400"/>
            <a:ext cx="2616200" cy="1473200"/>
          </a:xfrm>
          <a:prstGeom prst="roundRect">
            <a:avLst/>
          </a:prstGeom>
          <a:solidFill>
            <a:srgbClr val="ECE8FB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타원 26">
            <a:extLst>
              <a:ext uri="{FF2B5EF4-FFF2-40B4-BE49-F238E27FC236}">
                <a16:creationId xmlns:a16="http://schemas.microsoft.com/office/drawing/2014/main" id="{9214BB36-CAE5-656A-CF57-2FC5525FD707}"/>
              </a:ext>
            </a:extLst>
          </p:cNvPr>
          <p:cNvSpPr/>
          <p:nvPr/>
        </p:nvSpPr>
        <p:spPr>
          <a:xfrm>
            <a:off x="9245600" y="3911600"/>
            <a:ext cx="152400" cy="152400"/>
          </a:xfrm>
          <a:prstGeom prst="ellipse">
            <a:avLst/>
          </a:prstGeom>
          <a:solidFill>
            <a:srgbClr val="7C5C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2EF51B4-61C2-BB2D-1050-2DB582635F7B}"/>
              </a:ext>
            </a:extLst>
          </p:cNvPr>
          <p:cNvSpPr txBox="1"/>
          <p:nvPr/>
        </p:nvSpPr>
        <p:spPr>
          <a:xfrm>
            <a:off x="9245600" y="4191000"/>
            <a:ext cx="1072730" cy="61555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400" b="1">
                <a:solidFill>
                  <a:srgbClr val="2A2540"/>
                </a:solidFill>
                <a:latin typeface="맑은 고딕" panose="020B0503020000020004" pitchFamily="50" charset="-127"/>
              </a:rPr>
              <a:t>80%</a:t>
            </a:r>
            <a:endParaRPr lang="ko-KR" altLang="en-US" sz="3400" b="1">
              <a:solidFill>
                <a:srgbClr val="2A254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39BBF0A-DEC7-BE1B-E9A5-E79C05BADA29}"/>
              </a:ext>
            </a:extLst>
          </p:cNvPr>
          <p:cNvSpPr txBox="1"/>
          <p:nvPr/>
        </p:nvSpPr>
        <p:spPr>
          <a:xfrm>
            <a:off x="9245600" y="4826000"/>
            <a:ext cx="1409360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50">
                <a:solidFill>
                  <a:srgbClr val="6B6480"/>
                </a:solidFill>
                <a:latin typeface="맑은 고딕" panose="020B0503020000020004" pitchFamily="50" charset="-127"/>
              </a:rPr>
              <a:t>케냐 </a:t>
            </a:r>
            <a:r>
              <a:rPr lang="en-US" altLang="ko-KR" sz="1050">
                <a:solidFill>
                  <a:srgbClr val="6B6480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6B6480"/>
                </a:solidFill>
                <a:latin typeface="맑은 고딕" panose="020B0503020000020004" pitchFamily="50" charset="-127"/>
              </a:rPr>
              <a:t>최고 채택률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5BA3274-8747-672C-FFB5-D745E87F8872}"/>
              </a:ext>
            </a:extLst>
          </p:cNvPr>
          <p:cNvSpPr txBox="1"/>
          <p:nvPr/>
        </p:nvSpPr>
        <p:spPr>
          <a:xfrm>
            <a:off x="558800" y="5461000"/>
            <a:ext cx="11074400" cy="23852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950">
                <a:solidFill>
                  <a:srgbClr val="6B6480"/>
                </a:solidFill>
                <a:latin typeface="맑은 고딕" panose="020B0503020000020004" pitchFamily="50" charset="-127"/>
              </a:rPr>
              <a:t>2026-06-15 · </a:t>
            </a:r>
            <a:r>
              <a:rPr lang="ko-KR" altLang="en-US" sz="950">
                <a:solidFill>
                  <a:srgbClr val="6B6480"/>
                </a:solidFill>
                <a:latin typeface="맑은 고딕" panose="020B0503020000020004" pitchFamily="50" charset="-127"/>
              </a:rPr>
              <a:t>디지털 결제 시장 대시보드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767151C-1F55-B13D-AEE6-7F0904667950}"/>
              </a:ext>
            </a:extLst>
          </p:cNvPr>
          <p:cNvSpPr txBox="1"/>
          <p:nvPr/>
        </p:nvSpPr>
        <p:spPr>
          <a:xfrm>
            <a:off x="558800" y="5740400"/>
            <a:ext cx="11074400" cy="22313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50">
                <a:solidFill>
                  <a:srgbClr val="6B6480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6B6480"/>
                </a:solidFill>
                <a:latin typeface="맑은 고딕" panose="020B0503020000020004" pitchFamily="50" charset="-127"/>
              </a:rPr>
              <a:t>: Statista Digital Payments Outlook · TechBullion · ElectroIQ · Visual Capitalist (2+ </a:t>
            </a:r>
            <a:r>
              <a:rPr lang="ko-KR" altLang="en-US" sz="850">
                <a:solidFill>
                  <a:srgbClr val="6B6480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50">
                <a:solidFill>
                  <a:srgbClr val="6B648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850">
                <a:solidFill>
                  <a:srgbClr val="6B6480"/>
                </a:solidFill>
                <a:latin typeface="맑은 고딕" panose="020B0503020000020004" pitchFamily="50" charset="-127"/>
              </a:rPr>
              <a:t>정의별 편차 큼 </a:t>
            </a:r>
            <a:r>
              <a:rPr lang="en-US" altLang="ko-KR" sz="850">
                <a:solidFill>
                  <a:srgbClr val="6B6480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850">
                <a:solidFill>
                  <a:srgbClr val="6B6480"/>
                </a:solidFill>
                <a:latin typeface="맑은 고딕" panose="020B0503020000020004" pitchFamily="50" charset="-127"/>
              </a:rPr>
              <a:t>플래그</a:t>
            </a:r>
            <a:r>
              <a:rPr lang="en-US" altLang="ko-KR" sz="850">
                <a:solidFill>
                  <a:srgbClr val="6B6480"/>
                </a:solidFill>
                <a:latin typeface="맑은 고딕" panose="020B0503020000020004" pitchFamily="50" charset="-127"/>
              </a:rPr>
              <a:t>)</a:t>
            </a:r>
            <a:endParaRPr lang="ko-KR" altLang="en-US" sz="850">
              <a:solidFill>
                <a:srgbClr val="6B648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85296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4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75B9698-2F7C-6CEB-B9C1-46F2A518B051}"/>
              </a:ext>
            </a:extLst>
          </p:cNvPr>
          <p:cNvSpPr txBox="1"/>
          <p:nvPr/>
        </p:nvSpPr>
        <p:spPr>
          <a:xfrm>
            <a:off x="558800" y="381000"/>
            <a:ext cx="1476686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50" b="1">
                <a:solidFill>
                  <a:srgbClr val="7C5CFC"/>
                </a:solidFill>
                <a:latin typeface="맑은 고딕" panose="020B0503020000020004" pitchFamily="50" charset="-127"/>
              </a:rPr>
              <a:t>MARKET OVERVIEW</a:t>
            </a:r>
            <a:endParaRPr lang="ko-KR" altLang="en-US" sz="1050" b="1">
              <a:solidFill>
                <a:srgbClr val="7C5CF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B56CFD-F18D-9ADD-6730-598A54497FA2}"/>
              </a:ext>
            </a:extLst>
          </p:cNvPr>
          <p:cNvSpPr txBox="1"/>
          <p:nvPr/>
        </p:nvSpPr>
        <p:spPr>
          <a:xfrm>
            <a:off x="558800" y="635000"/>
            <a:ext cx="2672526" cy="4001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000" b="1">
                <a:solidFill>
                  <a:srgbClr val="2A2540"/>
                </a:solidFill>
                <a:latin typeface="맑은 고딕" panose="020B0503020000020004" pitchFamily="50" charset="-127"/>
              </a:rPr>
              <a:t>디지털 결제 대시보드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72F045-B3AC-E8F5-9214-CC423D26D738}"/>
              </a:ext>
            </a:extLst>
          </p:cNvPr>
          <p:cNvSpPr txBox="1"/>
          <p:nvPr/>
        </p:nvSpPr>
        <p:spPr>
          <a:xfrm>
            <a:off x="10109200" y="635000"/>
            <a:ext cx="1524000" cy="24622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altLang="ko-KR" sz="1000">
                <a:solidFill>
                  <a:srgbClr val="6B6480"/>
                </a:solidFill>
                <a:latin typeface="맑은 고딕" panose="020B0503020000020004" pitchFamily="50" charset="-127"/>
              </a:rPr>
              <a:t>02 / 06</a:t>
            </a:r>
            <a:endParaRPr lang="ko-KR" altLang="en-US" sz="1000">
              <a:solidFill>
                <a:srgbClr val="6B648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E80991-2744-4963-8131-FF92F299038F}"/>
              </a:ext>
            </a:extLst>
          </p:cNvPr>
          <p:cNvSpPr txBox="1"/>
          <p:nvPr/>
        </p:nvSpPr>
        <p:spPr>
          <a:xfrm>
            <a:off x="558800" y="1092200"/>
            <a:ext cx="4200189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300">
                <a:solidFill>
                  <a:srgbClr val="6B6480"/>
                </a:solidFill>
                <a:latin typeface="맑은 고딕" panose="020B0503020000020004" pitchFamily="50" charset="-127"/>
              </a:rPr>
              <a:t>2030</a:t>
            </a:r>
            <a:r>
              <a:rPr lang="ko-KR" altLang="en-US" sz="1300">
                <a:solidFill>
                  <a:srgbClr val="6B6480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300">
                <a:solidFill>
                  <a:srgbClr val="6B6480"/>
                </a:solidFill>
                <a:latin typeface="맑은 고딕" panose="020B0503020000020004" pitchFamily="50" charset="-127"/>
              </a:rPr>
              <a:t>$36</a:t>
            </a:r>
            <a:r>
              <a:rPr lang="ko-KR" altLang="en-US" sz="1300">
                <a:solidFill>
                  <a:srgbClr val="6B6480"/>
                </a:solidFill>
                <a:latin typeface="맑은 고딕" panose="020B0503020000020004" pitchFamily="50" charset="-127"/>
              </a:rPr>
              <a:t>조로 </a:t>
            </a:r>
            <a:r>
              <a:rPr lang="en-US" altLang="ko-KR" sz="1300">
                <a:solidFill>
                  <a:srgbClr val="6B6480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300">
                <a:solidFill>
                  <a:srgbClr val="6B6480"/>
                </a:solidFill>
                <a:latin typeface="맑은 고딕" panose="020B0503020000020004" pitchFamily="50" charset="-127"/>
              </a:rPr>
              <a:t>연 </a:t>
            </a:r>
            <a:r>
              <a:rPr lang="en-US" altLang="ko-KR" sz="1300">
                <a:solidFill>
                  <a:srgbClr val="6B6480"/>
                </a:solidFill>
                <a:latin typeface="맑은 고딕" panose="020B0503020000020004" pitchFamily="50" charset="-127"/>
              </a:rPr>
              <a:t>7.6% </a:t>
            </a:r>
            <a:r>
              <a:rPr lang="ko-KR" altLang="en-US" sz="1300">
                <a:solidFill>
                  <a:srgbClr val="6B6480"/>
                </a:solidFill>
                <a:latin typeface="맑은 고딕" panose="020B0503020000020004" pitchFamily="50" charset="-127"/>
              </a:rPr>
              <a:t>성장</a:t>
            </a:r>
            <a:r>
              <a:rPr lang="en-US" altLang="ko-KR" sz="1300">
                <a:solidFill>
                  <a:srgbClr val="6B648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300">
                <a:solidFill>
                  <a:srgbClr val="6B6480"/>
                </a:solidFill>
                <a:latin typeface="맑은 고딕" panose="020B0503020000020004" pitchFamily="50" charset="-127"/>
              </a:rPr>
              <a:t>모바일 지갑이 주도</a:t>
            </a: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3F268BA7-7B6B-32D0-A3F0-CC81A049E88A}"/>
              </a:ext>
            </a:extLst>
          </p:cNvPr>
          <p:cNvSpPr/>
          <p:nvPr/>
        </p:nvSpPr>
        <p:spPr>
          <a:xfrm>
            <a:off x="558800" y="1574800"/>
            <a:ext cx="6858000" cy="4318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EBAA96-A5DF-866D-8CFD-5FF8C855B5BB}"/>
              </a:ext>
            </a:extLst>
          </p:cNvPr>
          <p:cNvSpPr txBox="1"/>
          <p:nvPr/>
        </p:nvSpPr>
        <p:spPr>
          <a:xfrm>
            <a:off x="812800" y="1752600"/>
            <a:ext cx="63500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 b="1">
                <a:solidFill>
                  <a:srgbClr val="2A2540"/>
                </a:solidFill>
                <a:latin typeface="맑은 고딕" panose="020B0503020000020004" pitchFamily="50" charset="-127"/>
              </a:rPr>
              <a:t>글로벌 디지털 결제액 추이 </a:t>
            </a:r>
            <a:r>
              <a:rPr lang="en-US" altLang="ko-KR" sz="1100" b="1">
                <a:solidFill>
                  <a:srgbClr val="2A254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 b="1">
                <a:solidFill>
                  <a:srgbClr val="2A2540"/>
                </a:solidFill>
                <a:latin typeface="맑은 고딕" panose="020B0503020000020004" pitchFamily="50" charset="-127"/>
              </a:rPr>
              <a:t>조 달러</a:t>
            </a:r>
            <a:r>
              <a:rPr lang="en-US" altLang="ko-KR" sz="1100" b="1">
                <a:solidFill>
                  <a:srgbClr val="2A254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00" b="1">
                <a:solidFill>
                  <a:srgbClr val="2A2540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1100" b="1">
                <a:solidFill>
                  <a:srgbClr val="2A2540"/>
                </a:solidFill>
                <a:latin typeface="맑은 고딕" panose="020B0503020000020004" pitchFamily="50" charset="-127"/>
              </a:rPr>
              <a:t>)</a:t>
            </a:r>
            <a:endParaRPr lang="ko-KR" altLang="en-US" sz="1100" b="1">
              <a:solidFill>
                <a:srgbClr val="2A254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A77F0A80-BD8B-7A68-8F17-CA3666503200}"/>
              </a:ext>
            </a:extLst>
          </p:cNvPr>
          <p:cNvSpPr/>
          <p:nvPr/>
        </p:nvSpPr>
        <p:spPr>
          <a:xfrm>
            <a:off x="7620000" y="1574800"/>
            <a:ext cx="4013200" cy="2717800"/>
          </a:xfrm>
          <a:prstGeom prst="roundRect">
            <a:avLst/>
          </a:prstGeom>
          <a:solidFill>
            <a:srgbClr val="ECE8FB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8F6D3E-537D-EE5E-0AB7-9721F0BBA756}"/>
              </a:ext>
            </a:extLst>
          </p:cNvPr>
          <p:cNvSpPr txBox="1"/>
          <p:nvPr/>
        </p:nvSpPr>
        <p:spPr>
          <a:xfrm>
            <a:off x="7848600" y="1727200"/>
            <a:ext cx="35560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 b="1">
                <a:solidFill>
                  <a:srgbClr val="2A2540"/>
                </a:solidFill>
                <a:latin typeface="맑은 고딕" panose="020B0503020000020004" pitchFamily="50" charset="-127"/>
              </a:rPr>
              <a:t>결제수단 비중 </a:t>
            </a:r>
            <a:r>
              <a:rPr lang="en-US" altLang="ko-KR" sz="1100" b="1">
                <a:solidFill>
                  <a:srgbClr val="2A2540"/>
                </a:solidFill>
                <a:latin typeface="맑은 고딕" panose="020B0503020000020004" pitchFamily="50" charset="-127"/>
              </a:rPr>
              <a:t>(%)</a:t>
            </a:r>
            <a:endParaRPr lang="ko-KR" altLang="en-US" sz="1100" b="1">
              <a:solidFill>
                <a:srgbClr val="2A254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261BFE76-7175-A239-F291-04B7CDA2BC54}"/>
              </a:ext>
            </a:extLst>
          </p:cNvPr>
          <p:cNvSpPr/>
          <p:nvPr/>
        </p:nvSpPr>
        <p:spPr>
          <a:xfrm>
            <a:off x="7620000" y="4445000"/>
            <a:ext cx="4013200" cy="1447800"/>
          </a:xfrm>
          <a:prstGeom prst="roundRect">
            <a:avLst/>
          </a:prstGeom>
          <a:solidFill>
            <a:srgbClr val="FBE6DB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C56EADB1-4F6F-7924-1A6E-543B12A3270A}"/>
              </a:ext>
            </a:extLst>
          </p:cNvPr>
          <p:cNvSpPr/>
          <p:nvPr/>
        </p:nvSpPr>
        <p:spPr>
          <a:xfrm>
            <a:off x="7848600" y="4648200"/>
            <a:ext cx="152400" cy="152400"/>
          </a:xfrm>
          <a:prstGeom prst="ellipse">
            <a:avLst/>
          </a:prstGeom>
          <a:solidFill>
            <a:srgbClr val="E97B4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6C0B520-F319-ECF7-074C-881E9DD25F5B}"/>
              </a:ext>
            </a:extLst>
          </p:cNvPr>
          <p:cNvSpPr txBox="1"/>
          <p:nvPr/>
        </p:nvSpPr>
        <p:spPr>
          <a:xfrm>
            <a:off x="7848600" y="4927600"/>
            <a:ext cx="1311578" cy="61555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400" b="1">
                <a:solidFill>
                  <a:srgbClr val="2A2540"/>
                </a:solidFill>
                <a:latin typeface="맑은 고딕" panose="020B0503020000020004" pitchFamily="50" charset="-127"/>
              </a:rPr>
              <a:t>$9.4T</a:t>
            </a:r>
            <a:endParaRPr lang="ko-KR" altLang="en-US" sz="3400" b="1">
              <a:solidFill>
                <a:srgbClr val="2A254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DE9C990-4C1B-0A6C-D2C0-CBAF3311697F}"/>
              </a:ext>
            </a:extLst>
          </p:cNvPr>
          <p:cNvSpPr txBox="1"/>
          <p:nvPr/>
        </p:nvSpPr>
        <p:spPr>
          <a:xfrm>
            <a:off x="7848600" y="5537200"/>
            <a:ext cx="1688283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50">
                <a:solidFill>
                  <a:srgbClr val="6B6480"/>
                </a:solidFill>
                <a:latin typeface="맑은 고딕" panose="020B0503020000020004" pitchFamily="50" charset="-127"/>
              </a:rPr>
              <a:t>핀테크 전자상거래</a:t>
            </a:r>
            <a:r>
              <a:rPr lang="en-US" altLang="ko-KR" sz="1050">
                <a:solidFill>
                  <a:srgbClr val="6B6480"/>
                </a:solidFill>
                <a:latin typeface="맑은 고딕" panose="020B0503020000020004" pitchFamily="50" charset="-127"/>
              </a:rPr>
              <a:t>(2025)</a:t>
            </a:r>
            <a:endParaRPr lang="ko-KR" altLang="en-US" sz="1050">
              <a:solidFill>
                <a:srgbClr val="6B6480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14" name="차트 13">
            <a:extLst>
              <a:ext uri="{FF2B5EF4-FFF2-40B4-BE49-F238E27FC236}">
                <a16:creationId xmlns:a16="http://schemas.microsoft.com/office/drawing/2014/main" id="{2A0833B0-89ED-AE54-92CC-8B22310835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1059522"/>
              </p:ext>
            </p:extLst>
          </p:nvPr>
        </p:nvGraphicFramePr>
        <p:xfrm>
          <a:off x="685800" y="2133600"/>
          <a:ext cx="6604000" cy="35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차트 14">
            <a:extLst>
              <a:ext uri="{FF2B5EF4-FFF2-40B4-BE49-F238E27FC236}">
                <a16:creationId xmlns:a16="http://schemas.microsoft.com/office/drawing/2014/main" id="{0E1FF280-C0F4-E395-3D97-7B6FD42D1A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0996892"/>
              </p:ext>
            </p:extLst>
          </p:nvPr>
        </p:nvGraphicFramePr>
        <p:xfrm>
          <a:off x="7696200" y="2006600"/>
          <a:ext cx="3860800" cy="218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312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4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D0D65E5-283B-03B9-6AEA-2E70A5841170}"/>
              </a:ext>
            </a:extLst>
          </p:cNvPr>
          <p:cNvSpPr txBox="1"/>
          <p:nvPr/>
        </p:nvSpPr>
        <p:spPr>
          <a:xfrm>
            <a:off x="558800" y="381000"/>
            <a:ext cx="899605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50" b="1">
                <a:solidFill>
                  <a:srgbClr val="7C5CFC"/>
                </a:solidFill>
                <a:latin typeface="맑은 고딕" panose="020B0503020000020004" pitchFamily="50" charset="-127"/>
              </a:rPr>
              <a:t>ADOPTION</a:t>
            </a:r>
            <a:endParaRPr lang="ko-KR" altLang="en-US" sz="1050" b="1">
              <a:solidFill>
                <a:srgbClr val="7C5CF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069063-05F4-B5A8-3ECD-0455C4211CD4}"/>
              </a:ext>
            </a:extLst>
          </p:cNvPr>
          <p:cNvSpPr txBox="1"/>
          <p:nvPr/>
        </p:nvSpPr>
        <p:spPr>
          <a:xfrm>
            <a:off x="558800" y="635000"/>
            <a:ext cx="2672526" cy="4001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000" b="1">
                <a:solidFill>
                  <a:srgbClr val="2A2540"/>
                </a:solidFill>
                <a:latin typeface="맑은 고딕" panose="020B0503020000020004" pitchFamily="50" charset="-127"/>
              </a:rPr>
              <a:t>디지털 결제 대시보드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2E61A3-B7DC-18A4-743B-1DC71B285EBE}"/>
              </a:ext>
            </a:extLst>
          </p:cNvPr>
          <p:cNvSpPr txBox="1"/>
          <p:nvPr/>
        </p:nvSpPr>
        <p:spPr>
          <a:xfrm>
            <a:off x="10109200" y="635000"/>
            <a:ext cx="1524000" cy="24622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altLang="ko-KR" sz="1000">
                <a:solidFill>
                  <a:srgbClr val="6B6480"/>
                </a:solidFill>
                <a:latin typeface="맑은 고딕" panose="020B0503020000020004" pitchFamily="50" charset="-127"/>
              </a:rPr>
              <a:t>03 / 06</a:t>
            </a:r>
            <a:endParaRPr lang="ko-KR" altLang="en-US" sz="1000">
              <a:solidFill>
                <a:srgbClr val="6B648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B8210C-0A8C-DD0F-9FDE-BA13E306E503}"/>
              </a:ext>
            </a:extLst>
          </p:cNvPr>
          <p:cNvSpPr txBox="1"/>
          <p:nvPr/>
        </p:nvSpPr>
        <p:spPr>
          <a:xfrm>
            <a:off x="558800" y="1092200"/>
            <a:ext cx="3990195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300">
                <a:solidFill>
                  <a:srgbClr val="6B6480"/>
                </a:solidFill>
                <a:latin typeface="맑은 고딕" panose="020B0503020000020004" pitchFamily="50" charset="-127"/>
              </a:rPr>
              <a:t>채택률 </a:t>
            </a:r>
            <a:r>
              <a:rPr lang="en-US" altLang="ko-KR" sz="1300">
                <a:solidFill>
                  <a:srgbClr val="6B6480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300">
                <a:solidFill>
                  <a:srgbClr val="6B6480"/>
                </a:solidFill>
                <a:latin typeface="맑은 고딕" panose="020B0503020000020004" pitchFamily="50" charset="-127"/>
              </a:rPr>
              <a:t>케냐</a:t>
            </a:r>
            <a:r>
              <a:rPr lang="en-US" altLang="ko-KR" sz="1300">
                <a:solidFill>
                  <a:srgbClr val="6B648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300">
                <a:solidFill>
                  <a:srgbClr val="6B6480"/>
                </a:solidFill>
                <a:latin typeface="맑은 고딕" panose="020B0503020000020004" pitchFamily="50" charset="-127"/>
              </a:rPr>
              <a:t>한국이 선두</a:t>
            </a:r>
            <a:r>
              <a:rPr lang="en-US" altLang="ko-KR" sz="1300">
                <a:solidFill>
                  <a:srgbClr val="6B648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300">
                <a:solidFill>
                  <a:srgbClr val="6B6480"/>
                </a:solidFill>
                <a:latin typeface="맑은 고딕" panose="020B0503020000020004" pitchFamily="50" charset="-127"/>
              </a:rPr>
              <a:t>인도</a:t>
            </a:r>
            <a:r>
              <a:rPr lang="en-US" altLang="ko-KR" sz="1300">
                <a:solidFill>
                  <a:srgbClr val="6B648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300">
                <a:solidFill>
                  <a:srgbClr val="6B6480"/>
                </a:solidFill>
                <a:latin typeface="맑은 고딕" panose="020B0503020000020004" pitchFamily="50" charset="-127"/>
              </a:rPr>
              <a:t>미국은 성장 여력</a:t>
            </a: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DDED0251-FC7F-BE93-60F6-AF86B15C587F}"/>
              </a:ext>
            </a:extLst>
          </p:cNvPr>
          <p:cNvSpPr/>
          <p:nvPr/>
        </p:nvSpPr>
        <p:spPr>
          <a:xfrm>
            <a:off x="558800" y="1574800"/>
            <a:ext cx="6858000" cy="4318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2E64F2-0D80-124D-5084-79CBA9733D52}"/>
              </a:ext>
            </a:extLst>
          </p:cNvPr>
          <p:cNvSpPr txBox="1"/>
          <p:nvPr/>
        </p:nvSpPr>
        <p:spPr>
          <a:xfrm>
            <a:off x="812800" y="1752600"/>
            <a:ext cx="63500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 b="1">
                <a:solidFill>
                  <a:srgbClr val="2A2540"/>
                </a:solidFill>
                <a:latin typeface="맑은 고딕" panose="020B0503020000020004" pitchFamily="50" charset="-127"/>
              </a:rPr>
              <a:t>국가별 디지털 결제 채택률 </a:t>
            </a:r>
            <a:r>
              <a:rPr lang="en-US" altLang="ko-KR" sz="1100" b="1">
                <a:solidFill>
                  <a:srgbClr val="2A2540"/>
                </a:solidFill>
                <a:latin typeface="맑은 고딕" panose="020B0503020000020004" pitchFamily="50" charset="-127"/>
              </a:rPr>
              <a:t>(%)</a:t>
            </a:r>
            <a:endParaRPr lang="ko-KR" altLang="en-US" sz="1100" b="1">
              <a:solidFill>
                <a:srgbClr val="2A254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54B0D3-B066-E3E8-55E9-9CD88532AC35}"/>
              </a:ext>
            </a:extLst>
          </p:cNvPr>
          <p:cNvSpPr txBox="1"/>
          <p:nvPr/>
        </p:nvSpPr>
        <p:spPr>
          <a:xfrm>
            <a:off x="1195166" y="5461000"/>
            <a:ext cx="505267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en-US" altLang="ko-KR" sz="900">
                <a:solidFill>
                  <a:srgbClr val="6B6480"/>
                </a:solidFill>
                <a:latin typeface="맑은 고딕" panose="020B0503020000020004" pitchFamily="50" charset="-127"/>
              </a:rPr>
              <a:t>1·</a:t>
            </a:r>
            <a:r>
              <a:rPr lang="ko-KR" altLang="en-US" sz="900">
                <a:solidFill>
                  <a:srgbClr val="6B6480"/>
                </a:solidFill>
                <a:latin typeface="맑은 고딕" panose="020B0503020000020004" pitchFamily="50" charset="-127"/>
              </a:rPr>
              <a:t>케냐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57E3E5-971B-D7CA-CE4D-36C5553255BD}"/>
              </a:ext>
            </a:extLst>
          </p:cNvPr>
          <p:cNvSpPr txBox="1"/>
          <p:nvPr/>
        </p:nvSpPr>
        <p:spPr>
          <a:xfrm>
            <a:off x="2465166" y="5461000"/>
            <a:ext cx="505267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en-US" altLang="ko-KR" sz="900">
                <a:solidFill>
                  <a:srgbClr val="6B6480"/>
                </a:solidFill>
                <a:latin typeface="맑은 고딕" panose="020B0503020000020004" pitchFamily="50" charset="-127"/>
              </a:rPr>
              <a:t>2·</a:t>
            </a:r>
            <a:r>
              <a:rPr lang="ko-KR" altLang="en-US" sz="900">
                <a:solidFill>
                  <a:srgbClr val="6B6480"/>
                </a:solidFill>
                <a:latin typeface="맑은 고딕" panose="020B0503020000020004" pitchFamily="50" charset="-127"/>
              </a:rPr>
              <a:t>한국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E02CFCF-6E1E-B6B6-C99A-7E5AB46B1264}"/>
              </a:ext>
            </a:extLst>
          </p:cNvPr>
          <p:cNvSpPr txBox="1"/>
          <p:nvPr/>
        </p:nvSpPr>
        <p:spPr>
          <a:xfrm>
            <a:off x="3735166" y="5461000"/>
            <a:ext cx="505267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en-US" altLang="ko-KR" sz="900">
                <a:solidFill>
                  <a:srgbClr val="6B6480"/>
                </a:solidFill>
                <a:latin typeface="맑은 고딕" panose="020B0503020000020004" pitchFamily="50" charset="-127"/>
              </a:rPr>
              <a:t>3·</a:t>
            </a:r>
            <a:r>
              <a:rPr lang="ko-KR" altLang="en-US" sz="900">
                <a:solidFill>
                  <a:srgbClr val="6B6480"/>
                </a:solidFill>
                <a:latin typeface="맑은 고딕" panose="020B0503020000020004" pitchFamily="50" charset="-127"/>
              </a:rPr>
              <a:t>중국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E941D88-E6E2-71A5-6D97-B90BF3508DF5}"/>
              </a:ext>
            </a:extLst>
          </p:cNvPr>
          <p:cNvSpPr txBox="1"/>
          <p:nvPr/>
        </p:nvSpPr>
        <p:spPr>
          <a:xfrm>
            <a:off x="5005166" y="5461000"/>
            <a:ext cx="505267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en-US" altLang="ko-KR" sz="900">
                <a:solidFill>
                  <a:srgbClr val="6B6480"/>
                </a:solidFill>
                <a:latin typeface="맑은 고딕" panose="020B0503020000020004" pitchFamily="50" charset="-127"/>
              </a:rPr>
              <a:t>4·</a:t>
            </a:r>
            <a:r>
              <a:rPr lang="ko-KR" altLang="en-US" sz="900">
                <a:solidFill>
                  <a:srgbClr val="6B6480"/>
                </a:solidFill>
                <a:latin typeface="맑은 고딕" panose="020B0503020000020004" pitchFamily="50" charset="-127"/>
              </a:rPr>
              <a:t>인도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616888D-D013-52CC-D11F-B745EFB45CBD}"/>
              </a:ext>
            </a:extLst>
          </p:cNvPr>
          <p:cNvSpPr txBox="1"/>
          <p:nvPr/>
        </p:nvSpPr>
        <p:spPr>
          <a:xfrm>
            <a:off x="6275166" y="5461000"/>
            <a:ext cx="505267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en-US" altLang="ko-KR" sz="900">
                <a:solidFill>
                  <a:srgbClr val="6B6480"/>
                </a:solidFill>
                <a:latin typeface="맑은 고딕" panose="020B0503020000020004" pitchFamily="50" charset="-127"/>
              </a:rPr>
              <a:t>5·</a:t>
            </a:r>
            <a:r>
              <a:rPr lang="ko-KR" altLang="en-US" sz="900">
                <a:solidFill>
                  <a:srgbClr val="6B6480"/>
                </a:solidFill>
                <a:latin typeface="맑은 고딕" panose="020B0503020000020004" pitchFamily="50" charset="-127"/>
              </a:rPr>
              <a:t>미국</a:t>
            </a:r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1D42A809-1F72-559A-9E8E-83DDD4ECD29E}"/>
              </a:ext>
            </a:extLst>
          </p:cNvPr>
          <p:cNvSpPr/>
          <p:nvPr/>
        </p:nvSpPr>
        <p:spPr>
          <a:xfrm>
            <a:off x="7620000" y="1574800"/>
            <a:ext cx="4013200" cy="1397000"/>
          </a:xfrm>
          <a:prstGeom prst="roundRect">
            <a:avLst/>
          </a:prstGeom>
          <a:solidFill>
            <a:srgbClr val="DAF2EA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타원 13">
            <a:extLst>
              <a:ext uri="{FF2B5EF4-FFF2-40B4-BE49-F238E27FC236}">
                <a16:creationId xmlns:a16="http://schemas.microsoft.com/office/drawing/2014/main" id="{8CA97B0F-99E7-C890-0474-2EBAE9BFB141}"/>
              </a:ext>
            </a:extLst>
          </p:cNvPr>
          <p:cNvSpPr/>
          <p:nvPr/>
        </p:nvSpPr>
        <p:spPr>
          <a:xfrm>
            <a:off x="7848600" y="1778000"/>
            <a:ext cx="152400" cy="152400"/>
          </a:xfrm>
          <a:prstGeom prst="ellipse">
            <a:avLst/>
          </a:prstGeom>
          <a:solidFill>
            <a:srgbClr val="1FAE8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B78E8E2-9F57-2E41-A373-A68ADC0B5A24}"/>
              </a:ext>
            </a:extLst>
          </p:cNvPr>
          <p:cNvSpPr txBox="1"/>
          <p:nvPr/>
        </p:nvSpPr>
        <p:spPr>
          <a:xfrm>
            <a:off x="7848600" y="2057400"/>
            <a:ext cx="1072730" cy="61555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400" b="1">
                <a:solidFill>
                  <a:srgbClr val="2A2540"/>
                </a:solidFill>
                <a:latin typeface="맑은 고딕" panose="020B0503020000020004" pitchFamily="50" charset="-127"/>
              </a:rPr>
              <a:t>80%</a:t>
            </a:r>
            <a:endParaRPr lang="ko-KR" altLang="en-US" sz="3400" b="1">
              <a:solidFill>
                <a:srgbClr val="2A254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3D6865-E772-BF5C-E4C6-2EDC94CBC869}"/>
              </a:ext>
            </a:extLst>
          </p:cNvPr>
          <p:cNvSpPr txBox="1"/>
          <p:nvPr/>
        </p:nvSpPr>
        <p:spPr>
          <a:xfrm>
            <a:off x="7848600" y="2616200"/>
            <a:ext cx="1409360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50">
                <a:solidFill>
                  <a:srgbClr val="6B6480"/>
                </a:solidFill>
                <a:latin typeface="맑은 고딕" panose="020B0503020000020004" pitchFamily="50" charset="-127"/>
              </a:rPr>
              <a:t>케냐 </a:t>
            </a:r>
            <a:r>
              <a:rPr lang="en-US" altLang="ko-KR" sz="1050">
                <a:solidFill>
                  <a:srgbClr val="6B6480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6B6480"/>
                </a:solidFill>
                <a:latin typeface="맑은 고딕" panose="020B0503020000020004" pitchFamily="50" charset="-127"/>
              </a:rPr>
              <a:t>최고 채택률</a:t>
            </a:r>
          </a:p>
        </p:txBody>
      </p:sp>
      <p:sp>
        <p:nvSpPr>
          <p:cNvPr id="17" name="사각형: 둥근 모서리 16">
            <a:extLst>
              <a:ext uri="{FF2B5EF4-FFF2-40B4-BE49-F238E27FC236}">
                <a16:creationId xmlns:a16="http://schemas.microsoft.com/office/drawing/2014/main" id="{02CDE532-D1E1-C859-ECAB-F9809A3293A7}"/>
              </a:ext>
            </a:extLst>
          </p:cNvPr>
          <p:cNvSpPr/>
          <p:nvPr/>
        </p:nvSpPr>
        <p:spPr>
          <a:xfrm>
            <a:off x="7620000" y="3098800"/>
            <a:ext cx="4013200" cy="1397000"/>
          </a:xfrm>
          <a:prstGeom prst="roundRect">
            <a:avLst/>
          </a:prstGeom>
          <a:solidFill>
            <a:srgbClr val="ECE8FB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9DAD65BD-98AA-4BB3-51AA-23BC02C8CE11}"/>
              </a:ext>
            </a:extLst>
          </p:cNvPr>
          <p:cNvSpPr/>
          <p:nvPr/>
        </p:nvSpPr>
        <p:spPr>
          <a:xfrm>
            <a:off x="7848600" y="3302000"/>
            <a:ext cx="152400" cy="152400"/>
          </a:xfrm>
          <a:prstGeom prst="ellipse">
            <a:avLst/>
          </a:prstGeom>
          <a:solidFill>
            <a:srgbClr val="7C5C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79979E0-8D61-F444-A3C9-E57BC011D9EB}"/>
              </a:ext>
            </a:extLst>
          </p:cNvPr>
          <p:cNvSpPr txBox="1"/>
          <p:nvPr/>
        </p:nvSpPr>
        <p:spPr>
          <a:xfrm>
            <a:off x="7848600" y="3581400"/>
            <a:ext cx="1072730" cy="61555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400" b="1">
                <a:solidFill>
                  <a:srgbClr val="2A2540"/>
                </a:solidFill>
                <a:latin typeface="맑은 고딕" panose="020B0503020000020004" pitchFamily="50" charset="-127"/>
              </a:rPr>
              <a:t>77%</a:t>
            </a:r>
            <a:endParaRPr lang="ko-KR" altLang="en-US" sz="3400" b="1">
              <a:solidFill>
                <a:srgbClr val="2A254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8B74B79-8023-E566-5976-88931AE74E58}"/>
              </a:ext>
            </a:extLst>
          </p:cNvPr>
          <p:cNvSpPr txBox="1"/>
          <p:nvPr/>
        </p:nvSpPr>
        <p:spPr>
          <a:xfrm>
            <a:off x="7848600" y="4140200"/>
            <a:ext cx="1162498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50">
                <a:solidFill>
                  <a:srgbClr val="6B6480"/>
                </a:solidFill>
                <a:latin typeface="맑은 고딕" panose="020B0503020000020004" pitchFamily="50" charset="-127"/>
              </a:rPr>
              <a:t>한국 </a:t>
            </a:r>
            <a:r>
              <a:rPr lang="en-US" altLang="ko-KR" sz="1050">
                <a:solidFill>
                  <a:srgbClr val="6B648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50">
                <a:solidFill>
                  <a:srgbClr val="6B6480"/>
                </a:solidFill>
                <a:latin typeface="맑은 고딕" panose="020B0503020000020004" pitchFamily="50" charset="-127"/>
              </a:rPr>
              <a:t>현금 </a:t>
            </a:r>
            <a:r>
              <a:rPr lang="en-US" altLang="ko-KR" sz="1050">
                <a:solidFill>
                  <a:srgbClr val="6B6480"/>
                </a:solidFill>
                <a:latin typeface="맑은 고딕" panose="020B0503020000020004" pitchFamily="50" charset="-127"/>
              </a:rPr>
              <a:t>10%)</a:t>
            </a:r>
            <a:endParaRPr lang="ko-KR" altLang="en-US" sz="1050">
              <a:solidFill>
                <a:srgbClr val="6B648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사각형: 둥근 모서리 20">
            <a:extLst>
              <a:ext uri="{FF2B5EF4-FFF2-40B4-BE49-F238E27FC236}">
                <a16:creationId xmlns:a16="http://schemas.microsoft.com/office/drawing/2014/main" id="{98EEC0B0-B8CD-9AED-8042-B8C9B6D7B52C}"/>
              </a:ext>
            </a:extLst>
          </p:cNvPr>
          <p:cNvSpPr/>
          <p:nvPr/>
        </p:nvSpPr>
        <p:spPr>
          <a:xfrm>
            <a:off x="7620000" y="4622800"/>
            <a:ext cx="4013200" cy="1270000"/>
          </a:xfrm>
          <a:prstGeom prst="roundRect">
            <a:avLst/>
          </a:prstGeom>
          <a:solidFill>
            <a:srgbClr val="FBE6DB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타원 21">
            <a:extLst>
              <a:ext uri="{FF2B5EF4-FFF2-40B4-BE49-F238E27FC236}">
                <a16:creationId xmlns:a16="http://schemas.microsoft.com/office/drawing/2014/main" id="{EB56E8F7-FF12-6F80-99AB-6A2164B15DB1}"/>
              </a:ext>
            </a:extLst>
          </p:cNvPr>
          <p:cNvSpPr/>
          <p:nvPr/>
        </p:nvSpPr>
        <p:spPr>
          <a:xfrm>
            <a:off x="7848600" y="4826000"/>
            <a:ext cx="152400" cy="152400"/>
          </a:xfrm>
          <a:prstGeom prst="ellipse">
            <a:avLst/>
          </a:prstGeom>
          <a:solidFill>
            <a:srgbClr val="E97B4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79789B7-73D8-3D83-753A-F15D30C11B4B}"/>
              </a:ext>
            </a:extLst>
          </p:cNvPr>
          <p:cNvSpPr txBox="1"/>
          <p:nvPr/>
        </p:nvSpPr>
        <p:spPr>
          <a:xfrm>
            <a:off x="7848600" y="4978400"/>
            <a:ext cx="1398140" cy="49244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600" b="1">
                <a:solidFill>
                  <a:srgbClr val="2A2540"/>
                </a:solidFill>
                <a:latin typeface="맑은 고딕" panose="020B0503020000020004" pitchFamily="50" charset="-127"/>
              </a:rPr>
              <a:t>46/45%</a:t>
            </a:r>
            <a:endParaRPr lang="ko-KR" altLang="en-US" sz="2600" b="1">
              <a:solidFill>
                <a:srgbClr val="2A254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BA61694-EF14-0774-CFC4-D1D07A7FC3B7}"/>
              </a:ext>
            </a:extLst>
          </p:cNvPr>
          <p:cNvSpPr txBox="1"/>
          <p:nvPr/>
        </p:nvSpPr>
        <p:spPr>
          <a:xfrm>
            <a:off x="7848600" y="5537200"/>
            <a:ext cx="1572866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50">
                <a:solidFill>
                  <a:srgbClr val="6B6480"/>
                </a:solidFill>
                <a:latin typeface="맑은 고딕" panose="020B0503020000020004" pitchFamily="50" charset="-127"/>
              </a:rPr>
              <a:t>인도</a:t>
            </a:r>
            <a:r>
              <a:rPr lang="en-US" altLang="ko-KR" sz="1050">
                <a:solidFill>
                  <a:srgbClr val="6B648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6B6480"/>
                </a:solidFill>
                <a:latin typeface="맑은 고딕" panose="020B0503020000020004" pitchFamily="50" charset="-127"/>
              </a:rPr>
              <a:t>미국 </a:t>
            </a:r>
            <a:r>
              <a:rPr lang="en-US" altLang="ko-KR" sz="1050">
                <a:solidFill>
                  <a:srgbClr val="6B6480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6B6480"/>
                </a:solidFill>
                <a:latin typeface="맑은 고딕" panose="020B0503020000020004" pitchFamily="50" charset="-127"/>
              </a:rPr>
              <a:t>성장 여력</a:t>
            </a:r>
          </a:p>
        </p:txBody>
      </p:sp>
      <p:graphicFrame>
        <p:nvGraphicFramePr>
          <p:cNvPr id="25" name="차트 24">
            <a:extLst>
              <a:ext uri="{FF2B5EF4-FFF2-40B4-BE49-F238E27FC236}">
                <a16:creationId xmlns:a16="http://schemas.microsoft.com/office/drawing/2014/main" id="{05C92CFF-C309-CB65-05E5-55526E5CC9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1787950"/>
              </p:ext>
            </p:extLst>
          </p:nvPr>
        </p:nvGraphicFramePr>
        <p:xfrm>
          <a:off x="685800" y="2133600"/>
          <a:ext cx="6604000" cy="317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9586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4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0148AB9-020D-1B70-85FA-64860A48DA63}"/>
              </a:ext>
            </a:extLst>
          </p:cNvPr>
          <p:cNvSpPr txBox="1"/>
          <p:nvPr/>
        </p:nvSpPr>
        <p:spPr>
          <a:xfrm>
            <a:off x="558800" y="381000"/>
            <a:ext cx="1308371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50" b="1">
                <a:solidFill>
                  <a:srgbClr val="7C5CFC"/>
                </a:solidFill>
                <a:latin typeface="맑은 고딕" panose="020B0503020000020004" pitchFamily="50" charset="-127"/>
              </a:rPr>
              <a:t>FINTECH IMPACT</a:t>
            </a:r>
            <a:endParaRPr lang="ko-KR" altLang="en-US" sz="1050" b="1">
              <a:solidFill>
                <a:srgbClr val="7C5CF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B030DF-F62A-05FE-9D83-901BB42D9A30}"/>
              </a:ext>
            </a:extLst>
          </p:cNvPr>
          <p:cNvSpPr txBox="1"/>
          <p:nvPr/>
        </p:nvSpPr>
        <p:spPr>
          <a:xfrm>
            <a:off x="558800" y="635000"/>
            <a:ext cx="2672526" cy="4001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000" b="1">
                <a:solidFill>
                  <a:srgbClr val="2A2540"/>
                </a:solidFill>
                <a:latin typeface="맑은 고딕" panose="020B0503020000020004" pitchFamily="50" charset="-127"/>
              </a:rPr>
              <a:t>디지털 결제 대시보드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059B32-F916-A98E-493E-4B8A8729C8D3}"/>
              </a:ext>
            </a:extLst>
          </p:cNvPr>
          <p:cNvSpPr txBox="1"/>
          <p:nvPr/>
        </p:nvSpPr>
        <p:spPr>
          <a:xfrm>
            <a:off x="10109200" y="635000"/>
            <a:ext cx="1524000" cy="24622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altLang="ko-KR" sz="1000">
                <a:solidFill>
                  <a:srgbClr val="6B6480"/>
                </a:solidFill>
                <a:latin typeface="맑은 고딕" panose="020B0503020000020004" pitchFamily="50" charset="-127"/>
              </a:rPr>
              <a:t>04 / 06</a:t>
            </a:r>
            <a:endParaRPr lang="ko-KR" altLang="en-US" sz="1000">
              <a:solidFill>
                <a:srgbClr val="6B648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ADDA1D-F81A-F2DA-F8B0-34D73F78E02F}"/>
              </a:ext>
            </a:extLst>
          </p:cNvPr>
          <p:cNvSpPr txBox="1"/>
          <p:nvPr/>
        </p:nvSpPr>
        <p:spPr>
          <a:xfrm>
            <a:off x="558800" y="1092200"/>
            <a:ext cx="3712876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300">
                <a:solidFill>
                  <a:srgbClr val="6B6480"/>
                </a:solidFill>
                <a:latin typeface="맑은 고딕" panose="020B0503020000020004" pitchFamily="50" charset="-127"/>
              </a:rPr>
              <a:t>핀테크는 체크아웃을 넘어 </a:t>
            </a:r>
            <a:r>
              <a:rPr lang="en-US" altLang="ko-KR" sz="1300">
                <a:solidFill>
                  <a:srgbClr val="6B6480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300">
                <a:solidFill>
                  <a:srgbClr val="6B6480"/>
                </a:solidFill>
                <a:latin typeface="맑은 고딕" panose="020B0503020000020004" pitchFamily="50" charset="-127"/>
              </a:rPr>
              <a:t>금융 전체로 확장</a:t>
            </a: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3AD15AA2-1684-C395-4394-2C051F433770}"/>
              </a:ext>
            </a:extLst>
          </p:cNvPr>
          <p:cNvSpPr/>
          <p:nvPr/>
        </p:nvSpPr>
        <p:spPr>
          <a:xfrm>
            <a:off x="558800" y="1651000"/>
            <a:ext cx="3556000" cy="2540000"/>
          </a:xfrm>
          <a:prstGeom prst="roundRect">
            <a:avLst/>
          </a:prstGeom>
          <a:solidFill>
            <a:srgbClr val="ECE8FB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>
            <a:extLst>
              <a:ext uri="{FF2B5EF4-FFF2-40B4-BE49-F238E27FC236}">
                <a16:creationId xmlns:a16="http://schemas.microsoft.com/office/drawing/2014/main" id="{9DD15F9A-DE35-215F-05F5-DCC7E479BE83}"/>
              </a:ext>
            </a:extLst>
          </p:cNvPr>
          <p:cNvSpPr/>
          <p:nvPr/>
        </p:nvSpPr>
        <p:spPr>
          <a:xfrm>
            <a:off x="812800" y="1905000"/>
            <a:ext cx="177800" cy="177800"/>
          </a:xfrm>
          <a:prstGeom prst="ellipse">
            <a:avLst/>
          </a:prstGeom>
          <a:solidFill>
            <a:srgbClr val="7C5C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36D49E-BC1B-CBE7-609C-B9244F914EA9}"/>
              </a:ext>
            </a:extLst>
          </p:cNvPr>
          <p:cNvSpPr txBox="1"/>
          <p:nvPr/>
        </p:nvSpPr>
        <p:spPr>
          <a:xfrm>
            <a:off x="812800" y="2235200"/>
            <a:ext cx="3048000" cy="38100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b="1">
                <a:solidFill>
                  <a:srgbClr val="2A2540"/>
                </a:solidFill>
                <a:latin typeface="맑은 고딕" panose="020B0503020000020004" pitchFamily="50" charset="-127"/>
              </a:rPr>
              <a:t>BNPL</a:t>
            </a:r>
            <a:endParaRPr lang="ko-KR" altLang="en-US" b="1">
              <a:solidFill>
                <a:srgbClr val="2A254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CE5C01-C901-3B35-B2CF-240530391943}"/>
              </a:ext>
            </a:extLst>
          </p:cNvPr>
          <p:cNvSpPr txBox="1"/>
          <p:nvPr/>
        </p:nvSpPr>
        <p:spPr>
          <a:xfrm>
            <a:off x="812800" y="2717800"/>
            <a:ext cx="3048000" cy="26930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50">
                <a:solidFill>
                  <a:srgbClr val="6B6480"/>
                </a:solidFill>
                <a:latin typeface="맑은 고딕" panose="020B0503020000020004" pitchFamily="50" charset="-127"/>
              </a:rPr>
              <a:t>선구매 후불 </a:t>
            </a:r>
            <a:r>
              <a:rPr lang="en-US" altLang="ko-KR" sz="1150">
                <a:solidFill>
                  <a:srgbClr val="6B6480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50">
                <a:solidFill>
                  <a:srgbClr val="6B6480"/>
                </a:solidFill>
                <a:latin typeface="맑은 고딕" panose="020B0503020000020004" pitchFamily="50" charset="-127"/>
              </a:rPr>
              <a:t>체크아웃 금융화</a:t>
            </a:r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57D33397-4BAC-B128-87FD-A859F3FAB909}"/>
              </a:ext>
            </a:extLst>
          </p:cNvPr>
          <p:cNvSpPr/>
          <p:nvPr/>
        </p:nvSpPr>
        <p:spPr>
          <a:xfrm>
            <a:off x="4318000" y="1651000"/>
            <a:ext cx="3556000" cy="2540000"/>
          </a:xfrm>
          <a:prstGeom prst="roundRect">
            <a:avLst/>
          </a:prstGeom>
          <a:solidFill>
            <a:srgbClr val="DAF2EA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83E72750-7106-A005-9DC7-E19C4A34CE29}"/>
              </a:ext>
            </a:extLst>
          </p:cNvPr>
          <p:cNvSpPr/>
          <p:nvPr/>
        </p:nvSpPr>
        <p:spPr>
          <a:xfrm>
            <a:off x="4572000" y="1905000"/>
            <a:ext cx="177800" cy="177800"/>
          </a:xfrm>
          <a:prstGeom prst="ellipse">
            <a:avLst/>
          </a:prstGeom>
          <a:solidFill>
            <a:srgbClr val="1FAE8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A5548B-B866-85F0-28A0-3F0F34CB4FA7}"/>
              </a:ext>
            </a:extLst>
          </p:cNvPr>
          <p:cNvSpPr txBox="1"/>
          <p:nvPr/>
        </p:nvSpPr>
        <p:spPr>
          <a:xfrm>
            <a:off x="4572000" y="2235200"/>
            <a:ext cx="3048000" cy="38100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b="1">
                <a:solidFill>
                  <a:srgbClr val="2A2540"/>
                </a:solidFill>
                <a:latin typeface="맑은 고딕" panose="020B0503020000020004" pitchFamily="50" charset="-127"/>
              </a:rPr>
              <a:t>크로스보더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6E451D9-6D22-93B6-0E95-6355E01FD99D}"/>
              </a:ext>
            </a:extLst>
          </p:cNvPr>
          <p:cNvSpPr txBox="1"/>
          <p:nvPr/>
        </p:nvSpPr>
        <p:spPr>
          <a:xfrm>
            <a:off x="4572000" y="2717800"/>
            <a:ext cx="3048000" cy="26930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50">
                <a:solidFill>
                  <a:srgbClr val="6B6480"/>
                </a:solidFill>
                <a:latin typeface="맑은 고딕" panose="020B0503020000020004" pitchFamily="50" charset="-127"/>
              </a:rPr>
              <a:t>국경 간 결제</a:t>
            </a:r>
            <a:r>
              <a:rPr lang="en-US" altLang="ko-KR" sz="1150">
                <a:solidFill>
                  <a:srgbClr val="6B648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6B6480"/>
                </a:solidFill>
                <a:latin typeface="맑은 고딕" panose="020B0503020000020004" pitchFamily="50" charset="-127"/>
              </a:rPr>
              <a:t>정산 비용 절감</a:t>
            </a:r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992D98F3-F413-A3AA-5F1C-3B105D18B620}"/>
              </a:ext>
            </a:extLst>
          </p:cNvPr>
          <p:cNvSpPr/>
          <p:nvPr/>
        </p:nvSpPr>
        <p:spPr>
          <a:xfrm>
            <a:off x="8077200" y="1651000"/>
            <a:ext cx="3556000" cy="2540000"/>
          </a:xfrm>
          <a:prstGeom prst="roundRect">
            <a:avLst/>
          </a:prstGeom>
          <a:solidFill>
            <a:srgbClr val="FBE6DB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>
            <a:extLst>
              <a:ext uri="{FF2B5EF4-FFF2-40B4-BE49-F238E27FC236}">
                <a16:creationId xmlns:a16="http://schemas.microsoft.com/office/drawing/2014/main" id="{D2C715A4-9C95-5157-89F7-990A165F47E5}"/>
              </a:ext>
            </a:extLst>
          </p:cNvPr>
          <p:cNvSpPr/>
          <p:nvPr/>
        </p:nvSpPr>
        <p:spPr>
          <a:xfrm>
            <a:off x="8331200" y="1905000"/>
            <a:ext cx="177800" cy="177800"/>
          </a:xfrm>
          <a:prstGeom prst="ellipse">
            <a:avLst/>
          </a:prstGeom>
          <a:solidFill>
            <a:srgbClr val="E97B4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C547883-7B14-F77C-2E96-6CD9721D9A59}"/>
              </a:ext>
            </a:extLst>
          </p:cNvPr>
          <p:cNvSpPr txBox="1"/>
          <p:nvPr/>
        </p:nvSpPr>
        <p:spPr>
          <a:xfrm>
            <a:off x="8331200" y="2235200"/>
            <a:ext cx="3048000" cy="38100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b="1">
                <a:solidFill>
                  <a:srgbClr val="2A2540"/>
                </a:solidFill>
                <a:latin typeface="맑은 고딕" panose="020B0503020000020004" pitchFamily="50" charset="-127"/>
              </a:rPr>
              <a:t>머천트 대출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6DBED9-2D78-C969-6939-3C73F26173E3}"/>
              </a:ext>
            </a:extLst>
          </p:cNvPr>
          <p:cNvSpPr txBox="1"/>
          <p:nvPr/>
        </p:nvSpPr>
        <p:spPr>
          <a:xfrm>
            <a:off x="8331200" y="2717800"/>
            <a:ext cx="3048000" cy="26930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50">
                <a:solidFill>
                  <a:srgbClr val="6B6480"/>
                </a:solidFill>
                <a:latin typeface="맑은 고딕" panose="020B0503020000020004" pitchFamily="50" charset="-127"/>
              </a:rPr>
              <a:t>결제 데이터 기반 소상공인 여신</a:t>
            </a:r>
          </a:p>
        </p:txBody>
      </p:sp>
      <p:sp>
        <p:nvSpPr>
          <p:cNvPr id="18" name="사각형: 둥근 모서리 17">
            <a:extLst>
              <a:ext uri="{FF2B5EF4-FFF2-40B4-BE49-F238E27FC236}">
                <a16:creationId xmlns:a16="http://schemas.microsoft.com/office/drawing/2014/main" id="{CCA9EB42-DBEC-BEA4-93AF-5E35944951F8}"/>
              </a:ext>
            </a:extLst>
          </p:cNvPr>
          <p:cNvSpPr/>
          <p:nvPr/>
        </p:nvSpPr>
        <p:spPr>
          <a:xfrm>
            <a:off x="558800" y="4394200"/>
            <a:ext cx="11074400" cy="1498600"/>
          </a:xfrm>
          <a:prstGeom prst="roundRect">
            <a:avLst/>
          </a:prstGeom>
          <a:solidFill>
            <a:srgbClr val="2A2540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D60A9DA-40CF-7DB6-031F-5015DAB1DB76}"/>
              </a:ext>
            </a:extLst>
          </p:cNvPr>
          <p:cNvSpPr txBox="1"/>
          <p:nvPr/>
        </p:nvSpPr>
        <p:spPr>
          <a:xfrm>
            <a:off x="914400" y="4622800"/>
            <a:ext cx="7112000" cy="3693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b="1">
                <a:solidFill>
                  <a:srgbClr val="FFFFFF"/>
                </a:solidFill>
                <a:latin typeface="맑은 고딕" panose="020B0503020000020004" pitchFamily="50" charset="-127"/>
              </a:rPr>
              <a:t>핀테크가 대부분 시장의 전자상거래 결제를 처리한다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5DEEAC4-38CF-9A88-5280-EC81839FC171}"/>
              </a:ext>
            </a:extLst>
          </p:cNvPr>
          <p:cNvSpPr txBox="1"/>
          <p:nvPr/>
        </p:nvSpPr>
        <p:spPr>
          <a:xfrm>
            <a:off x="914400" y="5207000"/>
            <a:ext cx="7112000" cy="26930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50">
                <a:solidFill>
                  <a:srgbClr val="C9C4E8"/>
                </a:solidFill>
                <a:latin typeface="맑은 고딕" panose="020B0503020000020004" pitchFamily="50" charset="-127"/>
              </a:rPr>
              <a:t>결제는 더 이상 비용 센터가 아니라 데이터</a:t>
            </a:r>
            <a:r>
              <a:rPr lang="en-US" altLang="ko-KR" sz="1150">
                <a:solidFill>
                  <a:srgbClr val="C9C4E8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C9C4E8"/>
                </a:solidFill>
                <a:latin typeface="맑은 고딕" panose="020B0503020000020004" pitchFamily="50" charset="-127"/>
              </a:rPr>
              <a:t>여신</a:t>
            </a:r>
            <a:r>
              <a:rPr lang="en-US" altLang="ko-KR" sz="1150">
                <a:solidFill>
                  <a:srgbClr val="C9C4E8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C9C4E8"/>
                </a:solidFill>
                <a:latin typeface="맑은 고딕" panose="020B0503020000020004" pitchFamily="50" charset="-127"/>
              </a:rPr>
              <a:t>정산의 플랫폼이다</a:t>
            </a:r>
            <a:r>
              <a:rPr lang="en-US" altLang="ko-KR" sz="1150">
                <a:solidFill>
                  <a:srgbClr val="C9C4E8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C9C4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사각형: 둥근 모서리 20">
            <a:extLst>
              <a:ext uri="{FF2B5EF4-FFF2-40B4-BE49-F238E27FC236}">
                <a16:creationId xmlns:a16="http://schemas.microsoft.com/office/drawing/2014/main" id="{6B6FBF60-34D7-0933-5379-F550C561C7F0}"/>
              </a:ext>
            </a:extLst>
          </p:cNvPr>
          <p:cNvSpPr/>
          <p:nvPr/>
        </p:nvSpPr>
        <p:spPr>
          <a:xfrm>
            <a:off x="9093200" y="4572000"/>
            <a:ext cx="2540000" cy="1143000"/>
          </a:xfrm>
          <a:prstGeom prst="roundRect">
            <a:avLst/>
          </a:prstGeom>
          <a:solidFill>
            <a:srgbClr val="DAF2EA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타원 21">
            <a:extLst>
              <a:ext uri="{FF2B5EF4-FFF2-40B4-BE49-F238E27FC236}">
                <a16:creationId xmlns:a16="http://schemas.microsoft.com/office/drawing/2014/main" id="{14784EEA-0502-E2D2-1CD2-6A021FF9D51C}"/>
              </a:ext>
            </a:extLst>
          </p:cNvPr>
          <p:cNvSpPr/>
          <p:nvPr/>
        </p:nvSpPr>
        <p:spPr>
          <a:xfrm>
            <a:off x="9321800" y="4775200"/>
            <a:ext cx="152400" cy="152400"/>
          </a:xfrm>
          <a:prstGeom prst="ellipse">
            <a:avLst/>
          </a:prstGeom>
          <a:solidFill>
            <a:srgbClr val="1FAE8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0E22912-E38F-62B1-82D9-AD85FE1A54EC}"/>
              </a:ext>
            </a:extLst>
          </p:cNvPr>
          <p:cNvSpPr txBox="1"/>
          <p:nvPr/>
        </p:nvSpPr>
        <p:spPr>
          <a:xfrm>
            <a:off x="9321800" y="4927600"/>
            <a:ext cx="1047082" cy="49244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600" b="1">
                <a:solidFill>
                  <a:srgbClr val="2A2540"/>
                </a:solidFill>
                <a:latin typeface="맑은 고딕" panose="020B0503020000020004" pitchFamily="50" charset="-127"/>
              </a:rPr>
              <a:t>$9.4T</a:t>
            </a:r>
            <a:endParaRPr lang="ko-KR" altLang="en-US" sz="2600" b="1">
              <a:solidFill>
                <a:srgbClr val="2A254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26C38A7-59A0-9ECE-811E-60795A6B0322}"/>
              </a:ext>
            </a:extLst>
          </p:cNvPr>
          <p:cNvSpPr txBox="1"/>
          <p:nvPr/>
        </p:nvSpPr>
        <p:spPr>
          <a:xfrm>
            <a:off x="9321800" y="5359400"/>
            <a:ext cx="1309974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50">
                <a:solidFill>
                  <a:srgbClr val="6B6480"/>
                </a:solidFill>
                <a:latin typeface="맑은 고딕" panose="020B0503020000020004" pitchFamily="50" charset="-127"/>
              </a:rPr>
              <a:t>핀테크 전자상거래</a:t>
            </a:r>
          </a:p>
        </p:txBody>
      </p:sp>
    </p:spTree>
    <p:extLst>
      <p:ext uri="{BB962C8B-B14F-4D97-AF65-F5344CB8AC3E}">
        <p14:creationId xmlns:p14="http://schemas.microsoft.com/office/powerpoint/2010/main" val="4109830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4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681D03-4ECF-42A9-D21F-43788AA4BC56}"/>
              </a:ext>
            </a:extLst>
          </p:cNvPr>
          <p:cNvSpPr txBox="1"/>
          <p:nvPr/>
        </p:nvSpPr>
        <p:spPr>
          <a:xfrm>
            <a:off x="558800" y="381000"/>
            <a:ext cx="1354858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50" b="1">
                <a:solidFill>
                  <a:srgbClr val="7C5CFC"/>
                </a:solidFill>
                <a:latin typeface="맑은 고딕" panose="020B0503020000020004" pitchFamily="50" charset="-127"/>
              </a:rPr>
              <a:t>DATA &amp; METHOD</a:t>
            </a:r>
            <a:endParaRPr lang="ko-KR" altLang="en-US" sz="1050" b="1">
              <a:solidFill>
                <a:srgbClr val="7C5CF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E830DF-5B49-BE42-0194-F3DC21112D00}"/>
              </a:ext>
            </a:extLst>
          </p:cNvPr>
          <p:cNvSpPr txBox="1"/>
          <p:nvPr/>
        </p:nvSpPr>
        <p:spPr>
          <a:xfrm>
            <a:off x="558800" y="635000"/>
            <a:ext cx="2672526" cy="4001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000" b="1">
                <a:solidFill>
                  <a:srgbClr val="2A2540"/>
                </a:solidFill>
                <a:latin typeface="맑은 고딕" panose="020B0503020000020004" pitchFamily="50" charset="-127"/>
              </a:rPr>
              <a:t>디지털 결제 대시보드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27AC52-9C05-3439-F0A1-E0FF7E56570F}"/>
              </a:ext>
            </a:extLst>
          </p:cNvPr>
          <p:cNvSpPr txBox="1"/>
          <p:nvPr/>
        </p:nvSpPr>
        <p:spPr>
          <a:xfrm>
            <a:off x="10109200" y="635000"/>
            <a:ext cx="1524000" cy="24622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altLang="ko-KR" sz="1000">
                <a:solidFill>
                  <a:srgbClr val="6B6480"/>
                </a:solidFill>
                <a:latin typeface="맑은 고딕" panose="020B0503020000020004" pitchFamily="50" charset="-127"/>
              </a:rPr>
              <a:t>05 / 06</a:t>
            </a:r>
            <a:endParaRPr lang="ko-KR" altLang="en-US" sz="1000">
              <a:solidFill>
                <a:srgbClr val="6B648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AC5566-2B9D-2BD6-F183-54CB33E6370C}"/>
              </a:ext>
            </a:extLst>
          </p:cNvPr>
          <p:cNvSpPr txBox="1"/>
          <p:nvPr/>
        </p:nvSpPr>
        <p:spPr>
          <a:xfrm>
            <a:off x="558800" y="1092200"/>
            <a:ext cx="3066865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300">
                <a:solidFill>
                  <a:srgbClr val="6B6480"/>
                </a:solidFill>
                <a:latin typeface="맑은 고딕" panose="020B0503020000020004" pitchFamily="50" charset="-127"/>
              </a:rPr>
              <a:t>원자료</a:t>
            </a:r>
            <a:r>
              <a:rPr lang="en-US" altLang="ko-KR" sz="1300">
                <a:solidFill>
                  <a:srgbClr val="6B648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300">
                <a:solidFill>
                  <a:srgbClr val="6B6480"/>
                </a:solidFill>
                <a:latin typeface="맑은 고딕" panose="020B0503020000020004" pitchFamily="50" charset="-127"/>
              </a:rPr>
              <a:t>방법 </a:t>
            </a:r>
            <a:r>
              <a:rPr lang="en-US" altLang="ko-KR" sz="1300">
                <a:solidFill>
                  <a:srgbClr val="6B6480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300">
                <a:solidFill>
                  <a:srgbClr val="6B6480"/>
                </a:solidFill>
                <a:latin typeface="맑은 고딕" panose="020B0503020000020004" pitchFamily="50" charset="-127"/>
              </a:rPr>
              <a:t>정의별 편차 큼</a:t>
            </a:r>
            <a:r>
              <a:rPr lang="en-US" altLang="ko-KR" sz="1300">
                <a:solidFill>
                  <a:srgbClr val="6B648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300">
                <a:solidFill>
                  <a:srgbClr val="6B6480"/>
                </a:solidFill>
                <a:latin typeface="맑은 고딕" panose="020B0503020000020004" pitchFamily="50" charset="-127"/>
              </a:rPr>
              <a:t>플래그</a:t>
            </a:r>
            <a:r>
              <a:rPr lang="en-US" altLang="ko-KR" sz="1300">
                <a:solidFill>
                  <a:srgbClr val="6B6480"/>
                </a:solidFill>
                <a:latin typeface="맑은 고딕" panose="020B0503020000020004" pitchFamily="50" charset="-127"/>
              </a:rPr>
              <a:t>)</a:t>
            </a:r>
            <a:endParaRPr lang="ko-KR" altLang="en-US" sz="1300">
              <a:solidFill>
                <a:srgbClr val="6B648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9765CD31-7BD1-9FEC-26D3-4D1A2480D443}"/>
              </a:ext>
            </a:extLst>
          </p:cNvPr>
          <p:cNvSpPr/>
          <p:nvPr/>
        </p:nvSpPr>
        <p:spPr>
          <a:xfrm>
            <a:off x="558800" y="1574800"/>
            <a:ext cx="5969000" cy="4318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B30956-5731-1638-C390-6C887EC4BD1D}"/>
              </a:ext>
            </a:extLst>
          </p:cNvPr>
          <p:cNvSpPr txBox="1"/>
          <p:nvPr/>
        </p:nvSpPr>
        <p:spPr>
          <a:xfrm>
            <a:off x="787400" y="1727200"/>
            <a:ext cx="54610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 b="1">
                <a:solidFill>
                  <a:srgbClr val="2A2540"/>
                </a:solidFill>
                <a:latin typeface="맑은 고딕" panose="020B0503020000020004" pitchFamily="50" charset="-127"/>
              </a:rPr>
              <a:t>국가별 채택률</a:t>
            </a:r>
            <a:r>
              <a:rPr lang="en-US" altLang="ko-KR" sz="1100" b="1">
                <a:solidFill>
                  <a:srgbClr val="2A254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 b="1">
                <a:solidFill>
                  <a:srgbClr val="2A2540"/>
                </a:solidFill>
                <a:latin typeface="맑은 고딕" panose="020B0503020000020004" pitchFamily="50" charset="-127"/>
              </a:rPr>
              <a:t>인구</a:t>
            </a:r>
          </a:p>
        </p:txBody>
      </p:sp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85BEB81B-87AA-FF9F-2E79-99F33EAB81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02149"/>
              </p:ext>
            </p:extLst>
          </p:nvPr>
        </p:nvGraphicFramePr>
        <p:xfrm>
          <a:off x="762000" y="2057400"/>
          <a:ext cx="5562600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200">
                  <a:extLst>
                    <a:ext uri="{9D8B030D-6E8A-4147-A177-3AD203B41FA5}">
                      <a16:colId xmlns:a16="http://schemas.microsoft.com/office/drawing/2014/main" val="600057544"/>
                    </a:ext>
                  </a:extLst>
                </a:gridCol>
                <a:gridCol w="1854200">
                  <a:extLst>
                    <a:ext uri="{9D8B030D-6E8A-4147-A177-3AD203B41FA5}">
                      <a16:colId xmlns:a16="http://schemas.microsoft.com/office/drawing/2014/main" val="3843863"/>
                    </a:ext>
                  </a:extLst>
                </a:gridCol>
                <a:gridCol w="1854200">
                  <a:extLst>
                    <a:ext uri="{9D8B030D-6E8A-4147-A177-3AD203B41FA5}">
                      <a16:colId xmlns:a16="http://schemas.microsoft.com/office/drawing/2014/main" val="370233479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50" b="1">
                          <a:solidFill>
                            <a:srgbClr val="FFFFFF"/>
                          </a:solidFill>
                          <a:latin typeface="맑은 고딕" panose="020B0503020000020004" pitchFamily="50" charset="-127"/>
                        </a:rPr>
                        <a:t>국가</a:t>
                      </a:r>
                    </a:p>
                  </a:txBody>
                  <a:tcPr>
                    <a:solidFill>
                      <a:srgbClr val="7C5CFC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050" b="1">
                          <a:solidFill>
                            <a:srgbClr val="FFFFFF"/>
                          </a:solidFill>
                          <a:latin typeface="맑은 고딕" panose="020B0503020000020004" pitchFamily="50" charset="-127"/>
                        </a:rPr>
                        <a:t>채택률 </a:t>
                      </a:r>
                      <a:r>
                        <a:rPr lang="en-US" altLang="ko-KR" sz="1050" b="1">
                          <a:solidFill>
                            <a:srgbClr val="FFFFFF"/>
                          </a:solidFill>
                          <a:latin typeface="맑은 고딕" panose="020B0503020000020004" pitchFamily="50" charset="-127"/>
                        </a:rPr>
                        <a:t>%</a:t>
                      </a:r>
                      <a:endParaRPr lang="ko-KR" altLang="en-US" sz="1050" b="1">
                        <a:solidFill>
                          <a:srgbClr val="FFFFFF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7C5CFC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050" b="1">
                          <a:solidFill>
                            <a:srgbClr val="FFFFFF"/>
                          </a:solidFill>
                          <a:latin typeface="맑은 고딕" panose="020B0503020000020004" pitchFamily="50" charset="-127"/>
                        </a:rPr>
                        <a:t>인구</a:t>
                      </a:r>
                      <a:r>
                        <a:rPr lang="en-US" altLang="ko-KR" sz="1050" b="1">
                          <a:solidFill>
                            <a:srgbClr val="FFFFFF"/>
                          </a:solidFill>
                          <a:latin typeface="맑은 고딕" panose="020B0503020000020004" pitchFamily="50" charset="-127"/>
                        </a:rPr>
                        <a:t>(M)</a:t>
                      </a:r>
                      <a:endParaRPr lang="ko-KR" altLang="en-US" sz="1050" b="1">
                        <a:solidFill>
                          <a:srgbClr val="FFFFFF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7C5C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702806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50" b="0">
                          <a:solidFill>
                            <a:srgbClr val="2A2540"/>
                          </a:solidFill>
                          <a:latin typeface="맑은 고딕" panose="020B0503020000020004" pitchFamily="50" charset="-127"/>
                        </a:rPr>
                        <a:t>케냐</a:t>
                      </a:r>
                    </a:p>
                  </a:txBody>
                  <a:tcPr>
                    <a:solidFill>
                      <a:srgbClr val="ECE8FB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050" b="0">
                          <a:solidFill>
                            <a:srgbClr val="2A2540"/>
                          </a:solidFill>
                          <a:latin typeface="맑은 고딕" panose="020B0503020000020004" pitchFamily="50" charset="-127"/>
                        </a:rPr>
                        <a:t>80</a:t>
                      </a:r>
                      <a:endParaRPr lang="ko-KR" altLang="en-US" sz="1050" b="0">
                        <a:solidFill>
                          <a:srgbClr val="2A2540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CE8FB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050" b="0">
                          <a:solidFill>
                            <a:srgbClr val="2A2540"/>
                          </a:solidFill>
                          <a:latin typeface="맑은 고딕" panose="020B0503020000020004" pitchFamily="50" charset="-127"/>
                        </a:rPr>
                        <a:t>56</a:t>
                      </a:r>
                      <a:endParaRPr lang="ko-KR" altLang="en-US" sz="1050" b="0">
                        <a:solidFill>
                          <a:srgbClr val="2A2540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CE8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31114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50" b="0">
                          <a:solidFill>
                            <a:srgbClr val="2A2540"/>
                          </a:solidFill>
                          <a:latin typeface="맑은 고딕" panose="020B0503020000020004" pitchFamily="50" charset="-127"/>
                        </a:rPr>
                        <a:t>한국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050" b="0">
                          <a:solidFill>
                            <a:srgbClr val="2A2540"/>
                          </a:solidFill>
                          <a:latin typeface="맑은 고딕" panose="020B0503020000020004" pitchFamily="50" charset="-127"/>
                        </a:rPr>
                        <a:t>77</a:t>
                      </a:r>
                      <a:endParaRPr lang="ko-KR" altLang="en-US" sz="1050" b="0">
                        <a:solidFill>
                          <a:srgbClr val="2A2540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050" b="0">
                          <a:solidFill>
                            <a:srgbClr val="2A2540"/>
                          </a:solidFill>
                          <a:latin typeface="맑은 고딕" panose="020B0503020000020004" pitchFamily="50" charset="-127"/>
                        </a:rPr>
                        <a:t>52</a:t>
                      </a:r>
                      <a:endParaRPr lang="ko-KR" altLang="en-US" sz="1050" b="0">
                        <a:solidFill>
                          <a:srgbClr val="2A2540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507631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50" b="0">
                          <a:solidFill>
                            <a:srgbClr val="2A2540"/>
                          </a:solidFill>
                          <a:latin typeface="맑은 고딕" panose="020B0503020000020004" pitchFamily="50" charset="-127"/>
                        </a:rPr>
                        <a:t>중국</a:t>
                      </a:r>
                    </a:p>
                  </a:txBody>
                  <a:tcPr>
                    <a:solidFill>
                      <a:srgbClr val="ECE8FB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050" b="0">
                          <a:solidFill>
                            <a:srgbClr val="2A2540"/>
                          </a:solidFill>
                          <a:latin typeface="맑은 고딕" panose="020B0503020000020004" pitchFamily="50" charset="-127"/>
                        </a:rPr>
                        <a:t>72</a:t>
                      </a:r>
                      <a:endParaRPr lang="ko-KR" altLang="en-US" sz="1050" b="0">
                        <a:solidFill>
                          <a:srgbClr val="2A2540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CE8FB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050" b="0">
                          <a:solidFill>
                            <a:srgbClr val="2A2540"/>
                          </a:solidFill>
                          <a:latin typeface="맑은 고딕" panose="020B0503020000020004" pitchFamily="50" charset="-127"/>
                        </a:rPr>
                        <a:t>1,410</a:t>
                      </a:r>
                      <a:endParaRPr lang="ko-KR" altLang="en-US" sz="1050" b="0">
                        <a:solidFill>
                          <a:srgbClr val="2A2540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CE8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304253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50" b="0">
                          <a:solidFill>
                            <a:srgbClr val="2A2540"/>
                          </a:solidFill>
                          <a:latin typeface="맑은 고딕" panose="020B0503020000020004" pitchFamily="50" charset="-127"/>
                        </a:rPr>
                        <a:t>인도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050" b="0">
                          <a:solidFill>
                            <a:srgbClr val="2A2540"/>
                          </a:solidFill>
                          <a:latin typeface="맑은 고딕" panose="020B0503020000020004" pitchFamily="50" charset="-127"/>
                        </a:rPr>
                        <a:t>46</a:t>
                      </a:r>
                      <a:endParaRPr lang="ko-KR" altLang="en-US" sz="1050" b="0">
                        <a:solidFill>
                          <a:srgbClr val="2A2540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050" b="0">
                          <a:solidFill>
                            <a:srgbClr val="2A2540"/>
                          </a:solidFill>
                          <a:latin typeface="맑은 고딕" panose="020B0503020000020004" pitchFamily="50" charset="-127"/>
                        </a:rPr>
                        <a:t>1,430</a:t>
                      </a:r>
                      <a:endParaRPr lang="ko-KR" altLang="en-US" sz="1050" b="0">
                        <a:solidFill>
                          <a:srgbClr val="2A2540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63047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50" b="0">
                          <a:solidFill>
                            <a:srgbClr val="2A2540"/>
                          </a:solidFill>
                          <a:latin typeface="맑은 고딕" panose="020B0503020000020004" pitchFamily="50" charset="-127"/>
                        </a:rPr>
                        <a:t>미국</a:t>
                      </a:r>
                    </a:p>
                  </a:txBody>
                  <a:tcPr>
                    <a:solidFill>
                      <a:srgbClr val="ECE8FB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050" b="0">
                          <a:solidFill>
                            <a:srgbClr val="2A2540"/>
                          </a:solidFill>
                          <a:latin typeface="맑은 고딕" panose="020B0503020000020004" pitchFamily="50" charset="-127"/>
                        </a:rPr>
                        <a:t>45</a:t>
                      </a:r>
                      <a:endParaRPr lang="ko-KR" altLang="en-US" sz="1050" b="0">
                        <a:solidFill>
                          <a:srgbClr val="2A2540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CE8FB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050" b="0">
                          <a:solidFill>
                            <a:srgbClr val="2A2540"/>
                          </a:solidFill>
                          <a:latin typeface="맑은 고딕" panose="020B0503020000020004" pitchFamily="50" charset="-127"/>
                        </a:rPr>
                        <a:t>340</a:t>
                      </a:r>
                      <a:endParaRPr lang="ko-KR" altLang="en-US" sz="1050" b="0">
                        <a:solidFill>
                          <a:srgbClr val="2A2540"/>
                        </a:solidFill>
                        <a:latin typeface="맑은 고딕" panose="020B0503020000020004" pitchFamily="50" charset="-127"/>
                      </a:endParaRPr>
                    </a:p>
                  </a:txBody>
                  <a:tcPr>
                    <a:solidFill>
                      <a:srgbClr val="ECE8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808852"/>
                  </a:ext>
                </a:extLst>
              </a:tr>
            </a:tbl>
          </a:graphicData>
        </a:graphic>
      </p:graphicFrame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51D228AF-748E-C897-E7D5-AC31B3BDEA0E}"/>
              </a:ext>
            </a:extLst>
          </p:cNvPr>
          <p:cNvSpPr/>
          <p:nvPr/>
        </p:nvSpPr>
        <p:spPr>
          <a:xfrm>
            <a:off x="6731000" y="1574800"/>
            <a:ext cx="4902200" cy="2095500"/>
          </a:xfrm>
          <a:prstGeom prst="roundRect">
            <a:avLst/>
          </a:prstGeom>
          <a:solidFill>
            <a:srgbClr val="ECE8FB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532514-443E-3D5D-5C26-A4BB5B5D14AF}"/>
              </a:ext>
            </a:extLst>
          </p:cNvPr>
          <p:cNvSpPr txBox="1"/>
          <p:nvPr/>
        </p:nvSpPr>
        <p:spPr>
          <a:xfrm>
            <a:off x="6959600" y="1752600"/>
            <a:ext cx="4445000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 b="1">
                <a:solidFill>
                  <a:srgbClr val="2A2540"/>
                </a:solidFill>
                <a:latin typeface="맑은 고딕" panose="020B0503020000020004" pitchFamily="50" charset="-127"/>
              </a:rPr>
              <a:t>방법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B5C5D07-0F78-4CC4-64B5-ED0C9F56D22B}"/>
              </a:ext>
            </a:extLst>
          </p:cNvPr>
          <p:cNvSpPr txBox="1"/>
          <p:nvPr/>
        </p:nvSpPr>
        <p:spPr>
          <a:xfrm>
            <a:off x="6959600" y="2133600"/>
            <a:ext cx="4445000" cy="70788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000">
                <a:solidFill>
                  <a:srgbClr val="6B6480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000">
                <a:solidFill>
                  <a:srgbClr val="6B6480"/>
                </a:solidFill>
                <a:latin typeface="맑은 고딕" panose="020B0503020000020004" pitchFamily="50" charset="-127"/>
              </a:rPr>
              <a:t>시장 규모는 </a:t>
            </a:r>
            <a:r>
              <a:rPr lang="en-US" altLang="ko-KR" sz="1000">
                <a:solidFill>
                  <a:srgbClr val="6B6480"/>
                </a:solidFill>
                <a:latin typeface="맑은 고딕" panose="020B0503020000020004" pitchFamily="50" charset="-127"/>
              </a:rPr>
              <a:t>Statista Digital Payments Outlook </a:t>
            </a:r>
            <a:r>
              <a:rPr lang="ko-KR" altLang="en-US" sz="1000">
                <a:solidFill>
                  <a:srgbClr val="6B6480"/>
                </a:solidFill>
                <a:latin typeface="맑은 고딕" panose="020B0503020000020004" pitchFamily="50" charset="-127"/>
              </a:rPr>
              <a:t>기준</a:t>
            </a:r>
            <a:r>
              <a:rPr lang="en-US" altLang="ko-KR" sz="1000">
                <a:solidFill>
                  <a:srgbClr val="6B648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6B6480"/>
                </a:solidFill>
                <a:latin typeface="맑은 고딕" panose="020B0503020000020004" pitchFamily="50" charset="-127"/>
              </a:rPr>
              <a:t>정의별 </a:t>
            </a:r>
            <a:r>
              <a:rPr lang="en-US" altLang="ko-KR" sz="1000">
                <a:solidFill>
                  <a:srgbClr val="6B6480"/>
                </a:solidFill>
                <a:latin typeface="맑은 고딕" panose="020B0503020000020004" pitchFamily="50" charset="-127"/>
              </a:rPr>
              <a:t>5~10× </a:t>
            </a:r>
            <a:r>
              <a:rPr lang="ko-KR" altLang="en-US" sz="1000">
                <a:solidFill>
                  <a:srgbClr val="6B6480"/>
                </a:solidFill>
                <a:latin typeface="맑은 고딕" panose="020B0503020000020004" pitchFamily="50" charset="-127"/>
              </a:rPr>
              <a:t>편차 </a:t>
            </a:r>
            <a:r>
              <a:rPr lang="en-US" altLang="ko-KR" sz="1000">
                <a:solidFill>
                  <a:srgbClr val="6B6480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00">
                <a:solidFill>
                  <a:srgbClr val="6B6480"/>
                </a:solidFill>
                <a:latin typeface="맑은 고딕" panose="020B0503020000020004" pitchFamily="50" charset="-127"/>
              </a:rPr>
              <a:t>타 출처와 직접 비교 주의</a:t>
            </a:r>
            <a:r>
              <a:rPr lang="en-US" altLang="ko-KR" sz="1000">
                <a:solidFill>
                  <a:srgbClr val="6B6480"/>
                </a:solidFill>
                <a:latin typeface="맑은 고딕" panose="020B0503020000020004" pitchFamily="50" charset="-127"/>
              </a:rPr>
              <a:t>).</a:t>
            </a:r>
          </a:p>
          <a:p>
            <a:r>
              <a:rPr lang="en-US" altLang="ko-KR" sz="1000">
                <a:solidFill>
                  <a:srgbClr val="6B6480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000">
                <a:solidFill>
                  <a:srgbClr val="6B6480"/>
                </a:solidFill>
                <a:latin typeface="맑은 고딕" panose="020B0503020000020004" pitchFamily="50" charset="-127"/>
              </a:rPr>
              <a:t>채택률은 출처별 정의</a:t>
            </a:r>
            <a:r>
              <a:rPr lang="en-US" altLang="ko-KR" sz="1000">
                <a:solidFill>
                  <a:srgbClr val="6B648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>
                <a:solidFill>
                  <a:srgbClr val="6B6480"/>
                </a:solidFill>
                <a:latin typeface="맑은 고딕" panose="020B0503020000020004" pitchFamily="50" charset="-127"/>
              </a:rPr>
              <a:t>거래</a:t>
            </a:r>
            <a:r>
              <a:rPr lang="en-US" altLang="ko-KR" sz="1000">
                <a:solidFill>
                  <a:srgbClr val="6B648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00">
                <a:solidFill>
                  <a:srgbClr val="6B6480"/>
                </a:solidFill>
                <a:latin typeface="맑은 고딕" panose="020B0503020000020004" pitchFamily="50" charset="-127"/>
              </a:rPr>
              <a:t>인구</a:t>
            </a:r>
            <a:r>
              <a:rPr lang="en-US" altLang="ko-KR" sz="1000">
                <a:solidFill>
                  <a:srgbClr val="6B6480"/>
                </a:solidFill>
                <a:latin typeface="맑은 고딕" panose="020B0503020000020004" pitchFamily="50" charset="-127"/>
              </a:rPr>
              <a:t>) </a:t>
            </a:r>
            <a:r>
              <a:rPr lang="ko-KR" altLang="en-US" sz="1000">
                <a:solidFill>
                  <a:srgbClr val="6B6480"/>
                </a:solidFill>
                <a:latin typeface="맑은 고딕" panose="020B0503020000020004" pitchFamily="50" charset="-127"/>
              </a:rPr>
              <a:t>상이 → 플래그</a:t>
            </a:r>
            <a:r>
              <a:rPr lang="en-US" altLang="ko-KR" sz="1000">
                <a:solidFill>
                  <a:srgbClr val="6B6480"/>
                </a:solidFill>
                <a:latin typeface="맑은 고딕" panose="020B0503020000020004" pitchFamily="50" charset="-127"/>
              </a:rPr>
              <a:t>.</a:t>
            </a:r>
          </a:p>
          <a:p>
            <a:r>
              <a:rPr lang="en-US" altLang="ko-KR" sz="1000">
                <a:solidFill>
                  <a:srgbClr val="6B6480"/>
                </a:solidFill>
                <a:latin typeface="맑은 고딕" panose="020B0503020000020004" pitchFamily="50" charset="-127"/>
              </a:rPr>
              <a:t>· 2026+ </a:t>
            </a:r>
            <a:r>
              <a:rPr lang="ko-KR" altLang="en-US" sz="1000">
                <a:solidFill>
                  <a:srgbClr val="6B6480"/>
                </a:solidFill>
                <a:latin typeface="맑은 고딕" panose="020B0503020000020004" pitchFamily="50" charset="-127"/>
              </a:rPr>
              <a:t>전망치</a:t>
            </a:r>
            <a:r>
              <a:rPr lang="en-US" altLang="ko-KR" sz="1000">
                <a:solidFill>
                  <a:srgbClr val="6B6480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B648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사각형: 둥근 모서리 11">
            <a:extLst>
              <a:ext uri="{FF2B5EF4-FFF2-40B4-BE49-F238E27FC236}">
                <a16:creationId xmlns:a16="http://schemas.microsoft.com/office/drawing/2014/main" id="{309901E8-9340-C6AC-2259-455E37D40E59}"/>
              </a:ext>
            </a:extLst>
          </p:cNvPr>
          <p:cNvSpPr/>
          <p:nvPr/>
        </p:nvSpPr>
        <p:spPr>
          <a:xfrm>
            <a:off x="6731000" y="3810000"/>
            <a:ext cx="4902200" cy="2082800"/>
          </a:xfrm>
          <a:prstGeom prst="roundRect">
            <a:avLst/>
          </a:prstGeom>
          <a:solidFill>
            <a:srgbClr val="DAF2EA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EB44821-5DF0-94FC-EE74-6CC2AFBE9EA8}"/>
              </a:ext>
            </a:extLst>
          </p:cNvPr>
          <p:cNvSpPr txBox="1"/>
          <p:nvPr/>
        </p:nvSpPr>
        <p:spPr>
          <a:xfrm>
            <a:off x="6959600" y="3987800"/>
            <a:ext cx="4445000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 b="1">
                <a:solidFill>
                  <a:srgbClr val="2A2540"/>
                </a:solidFill>
                <a:latin typeface="맑은 고딕" panose="020B0503020000020004" pitchFamily="50" charset="-127"/>
              </a:rPr>
              <a:t>교차 출처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A7571A7-B1B8-6825-5775-75D054DD0177}"/>
              </a:ext>
            </a:extLst>
          </p:cNvPr>
          <p:cNvSpPr txBox="1"/>
          <p:nvPr/>
        </p:nvSpPr>
        <p:spPr>
          <a:xfrm>
            <a:off x="6959600" y="4368800"/>
            <a:ext cx="4445000" cy="4001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000">
                <a:solidFill>
                  <a:srgbClr val="6B6480"/>
                </a:solidFill>
                <a:latin typeface="맑은 고딕" panose="020B0503020000020004" pitchFamily="50" charset="-127"/>
              </a:rPr>
              <a:t>Statista · TechBullion · ElectroIQ · Visual Capitalist. </a:t>
            </a:r>
            <a:r>
              <a:rPr lang="ko-KR" altLang="en-US" sz="1000">
                <a:solidFill>
                  <a:srgbClr val="6B6480"/>
                </a:solidFill>
                <a:latin typeface="맑은 고딕" panose="020B0503020000020004" pitchFamily="50" charset="-127"/>
              </a:rPr>
              <a:t>수치는 </a:t>
            </a:r>
            <a:r>
              <a:rPr lang="en-US" altLang="ko-KR" sz="1000">
                <a:solidFill>
                  <a:srgbClr val="6B6480"/>
                </a:solidFill>
                <a:latin typeface="맑은 고딕" panose="020B0503020000020004" pitchFamily="50" charset="-127"/>
              </a:rPr>
              <a:t>2+ </a:t>
            </a:r>
            <a:r>
              <a:rPr lang="ko-KR" altLang="en-US" sz="1000">
                <a:solidFill>
                  <a:srgbClr val="6B6480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1000">
                <a:solidFill>
                  <a:srgbClr val="6B648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00">
                <a:solidFill>
                  <a:srgbClr val="6B6480"/>
                </a:solidFill>
                <a:latin typeface="맑은 고딕" panose="020B0503020000020004" pitchFamily="50" charset="-127"/>
              </a:rPr>
              <a:t>불일치는 본 슬라이드에 표면화</a:t>
            </a:r>
            <a:r>
              <a:rPr lang="en-US" altLang="ko-KR" sz="1000">
                <a:solidFill>
                  <a:srgbClr val="6B6480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>
              <a:solidFill>
                <a:srgbClr val="6B648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99196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8212A2FC-C97D-2B8F-C3C3-8DDE6B8E2C2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A254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43FFAD-060E-830E-A490-DBF921796DBE}"/>
              </a:ext>
            </a:extLst>
          </p:cNvPr>
          <p:cNvSpPr txBox="1"/>
          <p:nvPr/>
        </p:nvSpPr>
        <p:spPr>
          <a:xfrm>
            <a:off x="558800" y="381000"/>
            <a:ext cx="768159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50" b="1">
                <a:solidFill>
                  <a:srgbClr val="B9A9FF"/>
                </a:solidFill>
                <a:latin typeface="맑은 고딕" panose="020B0503020000020004" pitchFamily="50" charset="-127"/>
              </a:rPr>
              <a:t>CLOSING</a:t>
            </a:r>
            <a:endParaRPr lang="ko-KR" altLang="en-US" sz="1050" b="1">
              <a:solidFill>
                <a:srgbClr val="B9A9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7CDF67-8761-00FB-72FF-8F7D17CD1D1B}"/>
              </a:ext>
            </a:extLst>
          </p:cNvPr>
          <p:cNvSpPr txBox="1"/>
          <p:nvPr/>
        </p:nvSpPr>
        <p:spPr>
          <a:xfrm>
            <a:off x="558800" y="635000"/>
            <a:ext cx="2672526" cy="4001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000" b="1">
                <a:solidFill>
                  <a:srgbClr val="FFFFFF"/>
                </a:solidFill>
                <a:latin typeface="맑은 고딕" panose="020B0503020000020004" pitchFamily="50" charset="-127"/>
              </a:rPr>
              <a:t>디지털 결제 대시보드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081A4E-770B-C691-202A-720662A4C265}"/>
              </a:ext>
            </a:extLst>
          </p:cNvPr>
          <p:cNvSpPr txBox="1"/>
          <p:nvPr/>
        </p:nvSpPr>
        <p:spPr>
          <a:xfrm>
            <a:off x="10109200" y="635000"/>
            <a:ext cx="1524000" cy="24622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altLang="ko-KR" sz="1000">
                <a:solidFill>
                  <a:srgbClr val="C9C4E8"/>
                </a:solidFill>
                <a:latin typeface="맑은 고딕" panose="020B0503020000020004" pitchFamily="50" charset="-127"/>
              </a:rPr>
              <a:t>06 / 06</a:t>
            </a:r>
            <a:endParaRPr lang="ko-KR" altLang="en-US" sz="1000">
              <a:solidFill>
                <a:srgbClr val="C9C4E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9CCFAD6C-B2D0-0B4F-DEB0-9ABB9C0F6088}"/>
              </a:ext>
            </a:extLst>
          </p:cNvPr>
          <p:cNvSpPr/>
          <p:nvPr/>
        </p:nvSpPr>
        <p:spPr>
          <a:xfrm>
            <a:off x="558800" y="1651000"/>
            <a:ext cx="11074400" cy="2159000"/>
          </a:xfrm>
          <a:prstGeom prst="roundRect">
            <a:avLst/>
          </a:prstGeom>
          <a:solidFill>
            <a:srgbClr val="7C5CFC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EA0193-B7B0-A517-9CCB-DDE56C1673CC}"/>
              </a:ext>
            </a:extLst>
          </p:cNvPr>
          <p:cNvSpPr txBox="1"/>
          <p:nvPr/>
        </p:nvSpPr>
        <p:spPr>
          <a:xfrm>
            <a:off x="965200" y="2006600"/>
            <a:ext cx="10261600" cy="101566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결제는 인프라가 되었다 </a:t>
            </a:r>
            <a:r>
              <a:rPr lang="en-US" altLang="ko-KR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다음 경쟁은 </a:t>
            </a:r>
            <a:r>
              <a:rPr lang="en-US" altLang="ko-KR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결제</a:t>
            </a:r>
            <a:r>
              <a:rPr lang="en-US" altLang="ko-KR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가 아니라 그 위의 데이터</a:t>
            </a:r>
            <a:r>
              <a:rPr lang="en-US" altLang="ko-KR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여신</a:t>
            </a:r>
            <a:r>
              <a:rPr lang="en-US" altLang="ko-KR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정산</a:t>
            </a:r>
            <a:r>
              <a:rPr lang="en-US" altLang="ko-KR" sz="3000" b="1">
                <a:solidFill>
                  <a:srgbClr val="FFFFFF"/>
                </a:solidFill>
                <a:latin typeface="맑은 고딕" panose="020B0503020000020004" pitchFamily="50" charset="-127"/>
              </a:rPr>
              <a:t>.</a:t>
            </a:r>
            <a:endParaRPr lang="ko-KR" altLang="en-US" sz="30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EF3BFA8A-21B9-93F4-92A5-A8D6E8A22ECB}"/>
              </a:ext>
            </a:extLst>
          </p:cNvPr>
          <p:cNvSpPr/>
          <p:nvPr/>
        </p:nvSpPr>
        <p:spPr>
          <a:xfrm>
            <a:off x="558800" y="4064000"/>
            <a:ext cx="3556000" cy="1397000"/>
          </a:xfrm>
          <a:prstGeom prst="roundRect">
            <a:avLst/>
          </a:prstGeom>
          <a:solidFill>
            <a:srgbClr val="DAF2EA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50CA1ED2-E7BA-2FBA-C679-9C5BF125FAA9}"/>
              </a:ext>
            </a:extLst>
          </p:cNvPr>
          <p:cNvSpPr/>
          <p:nvPr/>
        </p:nvSpPr>
        <p:spPr>
          <a:xfrm>
            <a:off x="787400" y="4267200"/>
            <a:ext cx="152400" cy="152400"/>
          </a:xfrm>
          <a:prstGeom prst="ellipse">
            <a:avLst/>
          </a:prstGeom>
          <a:solidFill>
            <a:srgbClr val="1FAE8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F4A8CE-480A-7CB1-0E7F-98807A55D234}"/>
              </a:ext>
            </a:extLst>
          </p:cNvPr>
          <p:cNvSpPr txBox="1"/>
          <p:nvPr/>
        </p:nvSpPr>
        <p:spPr>
          <a:xfrm>
            <a:off x="787400" y="4546600"/>
            <a:ext cx="1564852" cy="61555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400" b="1">
                <a:solidFill>
                  <a:srgbClr val="2A2540"/>
                </a:solidFill>
                <a:latin typeface="맑은 고딕" panose="020B0503020000020004" pitchFamily="50" charset="-127"/>
              </a:rPr>
              <a:t>$36.1T</a:t>
            </a:r>
            <a:endParaRPr lang="ko-KR" altLang="en-US" sz="3400" b="1">
              <a:solidFill>
                <a:srgbClr val="2A254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10BD8F-ADAD-88D4-78E5-BD102D457CD1}"/>
              </a:ext>
            </a:extLst>
          </p:cNvPr>
          <p:cNvSpPr txBox="1"/>
          <p:nvPr/>
        </p:nvSpPr>
        <p:spPr>
          <a:xfrm>
            <a:off x="787400" y="5105400"/>
            <a:ext cx="797013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50">
                <a:solidFill>
                  <a:srgbClr val="6B6480"/>
                </a:solidFill>
                <a:latin typeface="맑은 고딕" panose="020B0503020000020004" pitchFamily="50" charset="-127"/>
              </a:rPr>
              <a:t>2030 </a:t>
            </a:r>
            <a:r>
              <a:rPr lang="ko-KR" altLang="en-US" sz="1050">
                <a:solidFill>
                  <a:srgbClr val="6B6480"/>
                </a:solidFill>
                <a:latin typeface="맑은 고딕" panose="020B0503020000020004" pitchFamily="50" charset="-127"/>
              </a:rPr>
              <a:t>전망</a:t>
            </a:r>
          </a:p>
        </p:txBody>
      </p:sp>
      <p:sp>
        <p:nvSpPr>
          <p:cNvPr id="12" name="사각형: 둥근 모서리 11">
            <a:extLst>
              <a:ext uri="{FF2B5EF4-FFF2-40B4-BE49-F238E27FC236}">
                <a16:creationId xmlns:a16="http://schemas.microsoft.com/office/drawing/2014/main" id="{90BA59FD-F096-60F2-D22F-ABDCC0CCC58D}"/>
              </a:ext>
            </a:extLst>
          </p:cNvPr>
          <p:cNvSpPr/>
          <p:nvPr/>
        </p:nvSpPr>
        <p:spPr>
          <a:xfrm>
            <a:off x="4318000" y="4064000"/>
            <a:ext cx="3556000" cy="1397000"/>
          </a:xfrm>
          <a:prstGeom prst="roundRect">
            <a:avLst/>
          </a:prstGeom>
          <a:solidFill>
            <a:srgbClr val="FBE6DB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타원 12">
            <a:extLst>
              <a:ext uri="{FF2B5EF4-FFF2-40B4-BE49-F238E27FC236}">
                <a16:creationId xmlns:a16="http://schemas.microsoft.com/office/drawing/2014/main" id="{F833F405-CA78-9652-BF32-8F892FA3FBCF}"/>
              </a:ext>
            </a:extLst>
          </p:cNvPr>
          <p:cNvSpPr/>
          <p:nvPr/>
        </p:nvSpPr>
        <p:spPr>
          <a:xfrm>
            <a:off x="4546600" y="4267200"/>
            <a:ext cx="152400" cy="152400"/>
          </a:xfrm>
          <a:prstGeom prst="ellipse">
            <a:avLst/>
          </a:prstGeom>
          <a:solidFill>
            <a:srgbClr val="E97B4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EA3100-D7F4-2E18-C0E4-D3979C470DDB}"/>
              </a:ext>
            </a:extLst>
          </p:cNvPr>
          <p:cNvSpPr txBox="1"/>
          <p:nvPr/>
        </p:nvSpPr>
        <p:spPr>
          <a:xfrm>
            <a:off x="4546600" y="4546600"/>
            <a:ext cx="1500732" cy="61555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400" b="1">
                <a:solidFill>
                  <a:srgbClr val="2A2540"/>
                </a:solidFill>
                <a:latin typeface="맑은 고딕" panose="020B0503020000020004" pitchFamily="50" charset="-127"/>
              </a:rPr>
              <a:t>+7.6%</a:t>
            </a:r>
            <a:endParaRPr lang="ko-KR" altLang="en-US" sz="3400" b="1">
              <a:solidFill>
                <a:srgbClr val="2A254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3FC5CCE-2A2E-A657-9D29-D60ECB989915}"/>
              </a:ext>
            </a:extLst>
          </p:cNvPr>
          <p:cNvSpPr txBox="1"/>
          <p:nvPr/>
        </p:nvSpPr>
        <p:spPr>
          <a:xfrm>
            <a:off x="4546600" y="5105400"/>
            <a:ext cx="534121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50">
                <a:solidFill>
                  <a:srgbClr val="6B6480"/>
                </a:solidFill>
                <a:latin typeface="맑은 고딕" panose="020B0503020000020004" pitchFamily="50" charset="-127"/>
              </a:rPr>
              <a:t>CAGR</a:t>
            </a:r>
            <a:endParaRPr lang="ko-KR" altLang="en-US" sz="1050">
              <a:solidFill>
                <a:srgbClr val="6B648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사각형: 둥근 모서리 15">
            <a:extLst>
              <a:ext uri="{FF2B5EF4-FFF2-40B4-BE49-F238E27FC236}">
                <a16:creationId xmlns:a16="http://schemas.microsoft.com/office/drawing/2014/main" id="{67B1D4B1-6942-C4C0-04B9-6EE835D7E8F0}"/>
              </a:ext>
            </a:extLst>
          </p:cNvPr>
          <p:cNvSpPr/>
          <p:nvPr/>
        </p:nvSpPr>
        <p:spPr>
          <a:xfrm>
            <a:off x="8077200" y="4064000"/>
            <a:ext cx="3556000" cy="1397000"/>
          </a:xfrm>
          <a:prstGeom prst="roundRect">
            <a:avLst/>
          </a:prstGeom>
          <a:solidFill>
            <a:srgbClr val="ECE8FB"/>
          </a:solidFill>
          <a:ln w="12700">
            <a:solidFill>
              <a:srgbClr val="E6E3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>
            <a:extLst>
              <a:ext uri="{FF2B5EF4-FFF2-40B4-BE49-F238E27FC236}">
                <a16:creationId xmlns:a16="http://schemas.microsoft.com/office/drawing/2014/main" id="{ACB1382D-50EE-A85A-5765-E6EDA7D7C7C2}"/>
              </a:ext>
            </a:extLst>
          </p:cNvPr>
          <p:cNvSpPr/>
          <p:nvPr/>
        </p:nvSpPr>
        <p:spPr>
          <a:xfrm>
            <a:off x="8305800" y="4267200"/>
            <a:ext cx="152400" cy="152400"/>
          </a:xfrm>
          <a:prstGeom prst="ellipse">
            <a:avLst/>
          </a:prstGeom>
          <a:solidFill>
            <a:srgbClr val="7C5CF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389F167-959E-2E1A-FBE2-267CCA3BCFE8}"/>
              </a:ext>
            </a:extLst>
          </p:cNvPr>
          <p:cNvSpPr txBox="1"/>
          <p:nvPr/>
        </p:nvSpPr>
        <p:spPr>
          <a:xfrm>
            <a:off x="8305800" y="4546600"/>
            <a:ext cx="1072730" cy="61555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400" b="1">
                <a:solidFill>
                  <a:srgbClr val="2A2540"/>
                </a:solidFill>
                <a:latin typeface="맑은 고딕" panose="020B0503020000020004" pitchFamily="50" charset="-127"/>
              </a:rPr>
              <a:t>80%</a:t>
            </a:r>
            <a:endParaRPr lang="ko-KR" altLang="en-US" sz="3400" b="1">
              <a:solidFill>
                <a:srgbClr val="2A254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2E73602-9881-3D27-F0D7-8C6FF253EBAD}"/>
              </a:ext>
            </a:extLst>
          </p:cNvPr>
          <p:cNvSpPr txBox="1"/>
          <p:nvPr/>
        </p:nvSpPr>
        <p:spPr>
          <a:xfrm>
            <a:off x="8305800" y="5105400"/>
            <a:ext cx="1124026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50">
                <a:solidFill>
                  <a:srgbClr val="6B6480"/>
                </a:solidFill>
                <a:latin typeface="맑은 고딕" panose="020B0503020000020004" pitchFamily="50" charset="-127"/>
              </a:rPr>
              <a:t>최고 채택</a:t>
            </a:r>
            <a:r>
              <a:rPr lang="en-US" altLang="ko-KR" sz="1050">
                <a:solidFill>
                  <a:srgbClr val="6B648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50">
                <a:solidFill>
                  <a:srgbClr val="6B6480"/>
                </a:solidFill>
                <a:latin typeface="맑은 고딕" panose="020B0503020000020004" pitchFamily="50" charset="-127"/>
              </a:rPr>
              <a:t>케냐</a:t>
            </a:r>
            <a:r>
              <a:rPr lang="en-US" altLang="ko-KR" sz="1050">
                <a:solidFill>
                  <a:srgbClr val="6B6480"/>
                </a:solidFill>
                <a:latin typeface="맑은 고딕" panose="020B0503020000020004" pitchFamily="50" charset="-127"/>
              </a:rPr>
              <a:t>)</a:t>
            </a:r>
            <a:endParaRPr lang="ko-KR" altLang="en-US" sz="1050">
              <a:solidFill>
                <a:srgbClr val="6B648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8F1C907-B556-68C6-6161-D7A458E2202E}"/>
              </a:ext>
            </a:extLst>
          </p:cNvPr>
          <p:cNvSpPr txBox="1"/>
          <p:nvPr/>
        </p:nvSpPr>
        <p:spPr>
          <a:xfrm>
            <a:off x="558800" y="5664200"/>
            <a:ext cx="11074400" cy="22313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50">
                <a:solidFill>
                  <a:srgbClr val="9C97B5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850">
                <a:solidFill>
                  <a:srgbClr val="9C97B5"/>
                </a:solidFill>
                <a:latin typeface="맑은 고딕" panose="020B0503020000020004" pitchFamily="50" charset="-127"/>
              </a:rPr>
              <a:t>2026-06-15 · </a:t>
            </a:r>
            <a:r>
              <a:rPr lang="ko-KR" altLang="en-US" sz="850">
                <a:solidFill>
                  <a:srgbClr val="9C97B5"/>
                </a:solidFill>
                <a:latin typeface="맑은 고딕" panose="020B0503020000020004" pitchFamily="50" charset="-127"/>
              </a:rPr>
              <a:t>공개정보 분석 </a:t>
            </a:r>
            <a:r>
              <a:rPr lang="en-US" altLang="ko-KR" sz="850">
                <a:solidFill>
                  <a:srgbClr val="9C97B5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850">
                <a:solidFill>
                  <a:srgbClr val="9C97B5"/>
                </a:solidFill>
                <a:latin typeface="맑은 고딕" panose="020B0503020000020004" pitchFamily="50" charset="-127"/>
              </a:rPr>
              <a:t>투자권유 아님   </a:t>
            </a:r>
            <a:r>
              <a:rPr lang="en-US" altLang="ko-KR" sz="850">
                <a:solidFill>
                  <a:srgbClr val="9C97B5"/>
                </a:solidFill>
                <a:latin typeface="맑은 고딕" panose="020B0503020000020004" pitchFamily="50" charset="-127"/>
              </a:rPr>
              <a:t>·   </a:t>
            </a:r>
            <a:r>
              <a:rPr lang="ko-KR" altLang="en-US" sz="850">
                <a:solidFill>
                  <a:srgbClr val="9C97B5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50">
                <a:solidFill>
                  <a:srgbClr val="9C97B5"/>
                </a:solidFill>
                <a:latin typeface="맑은 고딕" panose="020B0503020000020004" pitchFamily="50" charset="-127"/>
              </a:rPr>
              <a:t>: Statista Digital Payments Outlook · TechBullion · ElectroIQ · Visual Capitalist (2+ </a:t>
            </a:r>
            <a:r>
              <a:rPr lang="ko-KR" altLang="en-US" sz="850">
                <a:solidFill>
                  <a:srgbClr val="9C97B5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50">
                <a:solidFill>
                  <a:srgbClr val="9C97B5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850">
                <a:solidFill>
                  <a:srgbClr val="9C97B5"/>
                </a:solidFill>
                <a:latin typeface="맑은 고딕" panose="020B0503020000020004" pitchFamily="50" charset="-127"/>
              </a:rPr>
              <a:t>정의별 편차 큼 </a:t>
            </a:r>
            <a:r>
              <a:rPr lang="en-US" altLang="ko-KR" sz="850">
                <a:solidFill>
                  <a:srgbClr val="9C97B5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850">
                <a:solidFill>
                  <a:srgbClr val="9C97B5"/>
                </a:solidFill>
                <a:latin typeface="맑은 고딕" panose="020B0503020000020004" pitchFamily="50" charset="-127"/>
              </a:rPr>
              <a:t>플래그</a:t>
            </a:r>
            <a:r>
              <a:rPr lang="en-US" altLang="ko-KR" sz="850">
                <a:solidFill>
                  <a:srgbClr val="9C97B5"/>
                </a:solidFill>
                <a:latin typeface="맑은 고딕" panose="020B0503020000020004" pitchFamily="50" charset="-127"/>
              </a:rPr>
              <a:t>)</a:t>
            </a:r>
            <a:endParaRPr lang="ko-KR" altLang="en-US" sz="850">
              <a:solidFill>
                <a:srgbClr val="9C97B5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34765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429</Words>
  <Application>Microsoft Office PowerPoint</Application>
  <PresentationFormat>와이드스크린</PresentationFormat>
  <Paragraphs>94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9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Chinseok Lee</dc:creator>
  <cp:lastModifiedBy>Chinseok Lee</cp:lastModifiedBy>
  <cp:revision>21</cp:revision>
  <dcterms:created xsi:type="dcterms:W3CDTF">2026-06-15T08:40:10Z</dcterms:created>
  <dcterms:modified xsi:type="dcterms:W3CDTF">2026-06-15T08:40:32Z</dcterms:modified>
</cp:coreProperties>
</file>