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v>판매량</c:v>
          </c:tx>
          <c:spPr>
            <a:solidFill>
              <a:srgbClr val="2540E8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6"/>
              <c:pt idx="0">
                <c:v>2020</c:v>
              </c:pt>
              <c:pt idx="1">
                <c:v>2021</c:v>
              </c:pt>
              <c:pt idx="2">
                <c:v>2022</c:v>
              </c:pt>
              <c:pt idx="3">
                <c:v>2023</c:v>
              </c:pt>
              <c:pt idx="4">
                <c:v>2024</c:v>
              </c:pt>
              <c:pt idx="5">
                <c:v>2025</c:v>
              </c:pt>
            </c:strLit>
          </c:cat>
          <c:val>
            <c:numLit>
              <c:formatCode>General</c:formatCode>
              <c:ptCount val="6"/>
              <c:pt idx="0">
                <c:v>3.2</c:v>
              </c:pt>
              <c:pt idx="1">
                <c:v>6.8</c:v>
              </c:pt>
              <c:pt idx="2">
                <c:v>10.4</c:v>
              </c:pt>
              <c:pt idx="3">
                <c:v>13.6</c:v>
              </c:pt>
              <c:pt idx="4">
                <c:v>17.100000000000001</c:v>
              </c:pt>
              <c:pt idx="5">
                <c:v>20.7</c:v>
              </c:pt>
            </c:numLit>
          </c:val>
          <c:extLst>
            <c:ext xmlns:c16="http://schemas.microsoft.com/office/drawing/2014/chart" uri="{C3380CC4-5D6E-409C-BE32-E72D297353CC}">
              <c16:uniqueId val="{00000000-5182-4F81-94AC-B87BE64AB4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55401535"/>
        <c:axId val="555392895"/>
      </c:areaChart>
      <c:catAx>
        <c:axId val="55540153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55392895"/>
        <c:crosses val="autoZero"/>
        <c:auto val="1"/>
        <c:lblAlgn val="ctr"/>
        <c:lblOffset val="100"/>
        <c:noMultiLvlLbl val="0"/>
      </c:catAx>
      <c:valAx>
        <c:axId val="5553928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5540153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EV 비중</c:v>
          </c:tx>
          <c:spPr>
            <a:ln w="38100" cap="rnd">
              <a:solidFill>
                <a:srgbClr val="2540E8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1"/>
              </a:solidFill>
              <a:ln w="38100">
                <a:solidFill>
                  <a:srgbClr val="2540E8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6"/>
              <c:pt idx="0">
                <c:v>2020</c:v>
              </c:pt>
              <c:pt idx="1">
                <c:v>2021</c:v>
              </c:pt>
              <c:pt idx="2">
                <c:v>2022</c:v>
              </c:pt>
              <c:pt idx="3">
                <c:v>2023</c:v>
              </c:pt>
              <c:pt idx="4">
                <c:v>2024</c:v>
              </c:pt>
              <c:pt idx="5">
                <c:v>2025</c:v>
              </c:pt>
            </c:strLit>
          </c:cat>
          <c:val>
            <c:numLit>
              <c:formatCode>General</c:formatCode>
              <c:ptCount val="6"/>
              <c:pt idx="0">
                <c:v>4</c:v>
              </c:pt>
              <c:pt idx="1">
                <c:v>9</c:v>
              </c:pt>
              <c:pt idx="2">
                <c:v>14</c:v>
              </c:pt>
              <c:pt idx="3">
                <c:v>18</c:v>
              </c:pt>
              <c:pt idx="4">
                <c:v>22</c:v>
              </c:pt>
              <c:pt idx="5">
                <c:v>25</c:v>
              </c:pt>
            </c:numLit>
          </c:val>
          <c:smooth val="0"/>
          <c:extLst>
            <c:ext xmlns:c16="http://schemas.microsoft.com/office/drawing/2014/chart" uri="{C3380CC4-5D6E-409C-BE32-E72D297353CC}">
              <c16:uniqueId val="{00000000-639B-4125-A536-0D283ADCD1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5390015"/>
        <c:axId val="555399615"/>
      </c:lineChart>
      <c:catAx>
        <c:axId val="555390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55399615"/>
        <c:crosses val="autoZero"/>
        <c:auto val="1"/>
        <c:lblAlgn val="ctr"/>
        <c:lblOffset val="100"/>
        <c:noMultiLvlLbl val="0"/>
      </c:catAx>
      <c:valAx>
        <c:axId val="5553996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553900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v>지역</c:v>
          </c:tx>
          <c:dPt>
            <c:idx val="0"/>
            <c:bubble3D val="0"/>
            <c:spPr>
              <a:solidFill>
                <a:srgbClr val="2540E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6F2-4FB8-8590-954A4AE8BEA0}"/>
              </c:ext>
            </c:extLst>
          </c:dPt>
          <c:dPt>
            <c:idx val="1"/>
            <c:bubble3D val="0"/>
            <c:spPr>
              <a:solidFill>
                <a:srgbClr val="00B8A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D6F2-4FB8-8590-954A4AE8BEA0}"/>
              </c:ext>
            </c:extLst>
          </c:dPt>
          <c:dPt>
            <c:idx val="2"/>
            <c:bubble3D val="0"/>
            <c:spPr>
              <a:solidFill>
                <a:srgbClr val="FF9D2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6F2-4FB8-8590-954A4AE8BEA0}"/>
              </c:ext>
            </c:extLst>
          </c:dPt>
          <c:dPt>
            <c:idx val="3"/>
            <c:bubble3D val="0"/>
            <c:spPr>
              <a:solidFill>
                <a:srgbClr val="AEB8D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D6F2-4FB8-8590-954A4AE8BEA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Lit>
              <c:ptCount val="4"/>
              <c:pt idx="0">
                <c:v>중국</c:v>
              </c:pt>
              <c:pt idx="1">
                <c:v>유럽</c:v>
              </c:pt>
              <c:pt idx="2">
                <c:v>북미</c:v>
              </c:pt>
              <c:pt idx="3">
                <c:v>기타</c:v>
              </c:pt>
            </c:strLit>
          </c:cat>
          <c:val>
            <c:numLit>
              <c:formatCode>General</c:formatCode>
              <c:ptCount val="4"/>
              <c:pt idx="0">
                <c:v>62</c:v>
              </c:pt>
              <c:pt idx="1">
                <c:v>21</c:v>
              </c:pt>
              <c:pt idx="2">
                <c:v>9</c:v>
              </c:pt>
              <c:pt idx="3">
                <c:v>8</c:v>
              </c:pt>
            </c:numLit>
          </c:val>
          <c:extLst>
            <c:ext xmlns:c16="http://schemas.microsoft.com/office/drawing/2014/chart" uri="{C3380CC4-5D6E-409C-BE32-E72D297353CC}">
              <c16:uniqueId val="{00000000-D6F2-4FB8-8590-954A4AE8BE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침투율</c:v>
          </c:tx>
          <c:spPr>
            <a:solidFill>
              <a:srgbClr val="2540E8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5"/>
              <c:pt idx="0">
                <c:v>노르웨이</c:v>
              </c:pt>
              <c:pt idx="1">
                <c:v>네덜란드</c:v>
              </c:pt>
              <c:pt idx="2">
                <c:v>중국</c:v>
              </c:pt>
              <c:pt idx="3">
                <c:v>영국</c:v>
              </c:pt>
              <c:pt idx="4">
                <c:v>미국</c:v>
              </c:pt>
            </c:strLit>
          </c:cat>
          <c:val>
            <c:numLit>
              <c:formatCode>General</c:formatCode>
              <c:ptCount val="5"/>
              <c:pt idx="0">
                <c:v>97</c:v>
              </c:pt>
              <c:pt idx="1">
                <c:v>56</c:v>
              </c:pt>
              <c:pt idx="2">
                <c:v>50</c:v>
              </c:pt>
              <c:pt idx="3">
                <c:v>33</c:v>
              </c:pt>
              <c:pt idx="4">
                <c:v>10</c:v>
              </c:pt>
            </c:numLit>
          </c:val>
          <c:extLst>
            <c:ext xmlns:c16="http://schemas.microsoft.com/office/drawing/2014/chart" uri="{C3380CC4-5D6E-409C-BE32-E72D297353CC}">
              <c16:uniqueId val="{00000000-14BA-4020-95BC-7F0411A6ED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55403935"/>
        <c:axId val="555405375"/>
      </c:barChart>
      <c:catAx>
        <c:axId val="55540393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55405375"/>
        <c:crosses val="autoZero"/>
        <c:auto val="1"/>
        <c:lblAlgn val="ctr"/>
        <c:lblOffset val="100"/>
        <c:noMultiLvlLbl val="0"/>
      </c:catAx>
      <c:valAx>
        <c:axId val="55540537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554039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CA40A7-CB7D-3784-731B-E316A54E7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A4F5650-665D-F135-BDA8-FA4651A1D5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5A13D2A-F875-DEA6-02A3-AF5EA31AE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4E77-D157-4320-8426-E139F49F90A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58F1E5-6C0B-DFB7-119B-223B7BEEF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58CB653-CB85-1638-7695-25BC4FB45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D8E9-9D41-44AE-953A-1645C52862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49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91950D-8B82-99CA-C056-C60962D6D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0D35842-F025-E5CC-112F-274BC45997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E7C4CCE-9D4D-1FE0-56C9-ABD831425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4E77-D157-4320-8426-E139F49F90A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68A097C-ACF7-80B2-5633-5D24A1FC4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B0FDF5-AFBE-6366-B792-011D67C28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D8E9-9D41-44AE-953A-1645C52862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2124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9C2AE5A-2DDA-4A74-D743-30C7716181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2FE8A2E-4974-849C-B1C7-4EA6B61DF4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C16A0E8-7AE0-1843-4EBF-5CE3F9650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4E77-D157-4320-8426-E139F49F90A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8162B0E-651B-E7DB-ADCC-E3A93EF9B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34DFDF0-0BCE-31F1-39A3-7214DF2A1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D8E9-9D41-44AE-953A-1645C52862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0544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4B42E4-A3F7-D0B7-14C5-7F569537B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12CC835-B4F4-32BE-7987-BA1712615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11CA42F-62D7-0F61-64AA-FE6243B0C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4E77-D157-4320-8426-E139F49F90A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2AD1213-9A9A-0ABE-1F8B-2F4DDA2B1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68DB50E-7FBF-9DD0-B1E5-BAB15C1D2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D8E9-9D41-44AE-953A-1645C52862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966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819698F-5429-96A0-501C-22CC748B7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208473B-E960-CF76-3961-29DE05F5DB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1A1E1EA-0EA0-0F2E-2831-FFC7D2123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4E77-D157-4320-8426-E139F49F90A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9FA722D-A43D-6C97-6A45-8F143058C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C814EED-9C4D-0B42-2736-DD5713F6B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D8E9-9D41-44AE-953A-1645C52862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4288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D99CEC0-6CDB-0FF9-CC78-90A150C6C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13A33BD-4E60-9B13-9C9A-8B258472C8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486D740-AA92-950C-8E20-D90E792F6D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B9D7915-5D1B-1C6F-DE04-7FEA71A3E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4E77-D157-4320-8426-E139F49F90A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23BA37B-C952-0B2D-4F59-85C4E4B13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CB73D4E-E356-3E5F-F11D-6C3D6F2B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D8E9-9D41-44AE-953A-1645C52862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5093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13D0F4B-78A4-70E9-26AB-1EA99B097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748E23-5F0A-5090-0FB5-0AC8320DE6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A3CE45E-2028-9B43-2AF2-F6CF98D3F5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1D2A92B-6121-C605-4156-5EB1BD7AF4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4538F39E-20B2-0581-CBDC-4A0F38BED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3CE9E42-FFA0-460B-0013-F65131566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4E77-D157-4320-8426-E139F49F90A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3F38FE5-6A43-6177-31E5-2B1484C98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FD7102D-445D-40B8-CDD2-AC642B4C5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D8E9-9D41-44AE-953A-1645C52862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2285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9396B9-027F-1DDD-228A-FE16279EE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DAEA595-F0BF-D4E1-FF98-9B48DB01F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4E77-D157-4320-8426-E139F49F90A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B4D74B0-F45C-3616-40AC-7F848C334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C638BBED-9C1D-7AA2-464A-0199BD0E4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D8E9-9D41-44AE-953A-1645C52862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2222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32B66C7-850C-49B9-CD86-B6D667464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4E77-D157-4320-8426-E139F49F90A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06CA35-1079-EBE3-548C-1DDE57634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7E3E56A-DC18-68F8-1663-DC97B8597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D8E9-9D41-44AE-953A-1645C52862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133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097E2-CC7F-7134-0E5F-102FA511C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0B2C8B3-19F3-6F2C-1DCF-6EF0BE7B0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A9B5AE9-0377-BE3A-F66D-701BE250DB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2D023CB-EE56-55BB-B324-2AF77B5DA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4E77-D157-4320-8426-E139F49F90A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12A3591-2EF2-C32F-E0D2-BFD6595E3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03EF78F-0644-854C-6EFA-40D44AE24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D8E9-9D41-44AE-953A-1645C52862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0380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527EF6E-19D0-6FE8-3184-D5F887F59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C9E0813-DAB5-D602-93F0-DCAECD581B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77F7D4-4ACF-47CD-098F-FEF8E225BB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83191F4-BF26-CB61-8506-1EF7006DA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4E77-D157-4320-8426-E139F49F90A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D9647BA-93AA-683F-7886-A4164C2FC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593DF4E-0115-8AAD-64F8-3ACDFEF91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D8E9-9D41-44AE-953A-1645C52862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2705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7CA870E-0943-8E02-54F3-8FD788183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68B9ED4-270F-34A8-8DEB-A61D2E82C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7C95CFD-6B9D-CDF6-F278-A10240BB89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874E77-D157-4320-8426-E139F49F90A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742CE5-9E30-1997-3811-E56A6BCE80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269DD18-6151-0925-A341-CAF8E5C5D2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DAD8E9-9D41-44AE-953A-1645C52862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9380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25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ABA5D0DE-C709-3A40-C688-C9448EEAAB1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2540E8"/>
              </a:gs>
              <a:gs pos="100000">
                <a:srgbClr val="16258A"/>
              </a:gs>
            </a:gsLst>
            <a:path path="rect">
              <a:fillToRect r="100000" b="100000"/>
            </a:path>
            <a:tileRect l="-100000" t="-100000"/>
          </a:gra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3EC87614-68B0-D907-8910-52899FEC2E98}"/>
              </a:ext>
            </a:extLst>
          </p:cNvPr>
          <p:cNvSpPr/>
          <p:nvPr/>
        </p:nvSpPr>
        <p:spPr>
          <a:xfrm>
            <a:off x="0" y="3175000"/>
            <a:ext cx="812800" cy="76200"/>
          </a:xfrm>
          <a:prstGeom prst="rect">
            <a:avLst/>
          </a:prstGeom>
          <a:solidFill>
            <a:srgbClr val="00B8A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44F7CDA2-089F-A9F8-1A42-5F460213DF0F}"/>
              </a:ext>
            </a:extLst>
          </p:cNvPr>
          <p:cNvSpPr/>
          <p:nvPr/>
        </p:nvSpPr>
        <p:spPr>
          <a:xfrm>
            <a:off x="838200" y="1930400"/>
            <a:ext cx="114300" cy="114300"/>
          </a:xfrm>
          <a:prstGeom prst="rect">
            <a:avLst/>
          </a:prstGeom>
          <a:solidFill>
            <a:srgbClr val="00B8A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B0FCC7-56CA-DE24-AF0A-DFF6FD8E0EAC}"/>
              </a:ext>
            </a:extLst>
          </p:cNvPr>
          <p:cNvSpPr txBox="1"/>
          <p:nvPr/>
        </p:nvSpPr>
        <p:spPr>
          <a:xfrm>
            <a:off x="1066800" y="1866900"/>
            <a:ext cx="1859483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FFFFFF"/>
                </a:solidFill>
                <a:latin typeface="맑은 고딕" panose="020B0503020000020004" pitchFamily="50" charset="-127"/>
              </a:rPr>
              <a:t>EV MARKET BRIEFING · 2026</a:t>
            </a:r>
            <a:endParaRPr lang="ko-KR" altLang="en-US" sz="105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CA2E13-5B7E-0EA9-5E0D-23EC018B8A0F}"/>
              </a:ext>
            </a:extLst>
          </p:cNvPr>
          <p:cNvSpPr txBox="1"/>
          <p:nvPr/>
        </p:nvSpPr>
        <p:spPr>
          <a:xfrm>
            <a:off x="838200" y="2946400"/>
            <a:ext cx="10668000" cy="80021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5200" b="1">
                <a:solidFill>
                  <a:srgbClr val="FFFFFF"/>
                </a:solidFill>
                <a:latin typeface="맑은 고딕" panose="020B0503020000020004" pitchFamily="50" charset="-127"/>
              </a:rPr>
              <a:t>글로벌 전기차</a:t>
            </a:r>
            <a:r>
              <a:rPr lang="en-US" altLang="ko-KR" sz="5200" b="1">
                <a:solidFill>
                  <a:srgbClr val="FFFFFF"/>
                </a:solidFill>
                <a:latin typeface="맑은 고딕" panose="020B0503020000020004" pitchFamily="50" charset="-127"/>
              </a:rPr>
              <a:t>(EV) </a:t>
            </a:r>
            <a:r>
              <a:rPr lang="ko-KR" altLang="en-US" sz="5200" b="1">
                <a:solidFill>
                  <a:srgbClr val="FFFFFF"/>
                </a:solidFill>
                <a:latin typeface="맑은 고딕" panose="020B0503020000020004" pitchFamily="50" charset="-127"/>
              </a:rPr>
              <a:t>시장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DBD33D-F819-F8F8-B416-940885EF9820}"/>
              </a:ext>
            </a:extLst>
          </p:cNvPr>
          <p:cNvSpPr txBox="1"/>
          <p:nvPr/>
        </p:nvSpPr>
        <p:spPr>
          <a:xfrm>
            <a:off x="838200" y="4165600"/>
            <a:ext cx="10160000" cy="26161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700">
                <a:solidFill>
                  <a:srgbClr val="BFCBFF"/>
                </a:solidFill>
                <a:latin typeface="맑은 고딕" panose="020B0503020000020004" pitchFamily="50" charset="-127"/>
              </a:rPr>
              <a:t>사상 최대 </a:t>
            </a:r>
            <a:r>
              <a:rPr lang="en-US" altLang="ko-KR" sz="1700">
                <a:solidFill>
                  <a:srgbClr val="BFCBFF"/>
                </a:solidFill>
                <a:latin typeface="맑은 고딕" panose="020B0503020000020004" pitchFamily="50" charset="-127"/>
              </a:rPr>
              <a:t>20.7M·</a:t>
            </a:r>
            <a:r>
              <a:rPr lang="ko-KR" altLang="en-US" sz="1700">
                <a:solidFill>
                  <a:srgbClr val="BFCBFF"/>
                </a:solidFill>
                <a:latin typeface="맑은 고딕" panose="020B0503020000020004" pitchFamily="50" charset="-127"/>
              </a:rPr>
              <a:t>신차 </a:t>
            </a:r>
            <a:r>
              <a:rPr lang="en-US" altLang="ko-KR" sz="1700">
                <a:solidFill>
                  <a:srgbClr val="BFCBFF"/>
                </a:solidFill>
                <a:latin typeface="맑은 고딕" panose="020B0503020000020004" pitchFamily="50" charset="-127"/>
              </a:rPr>
              <a:t>4</a:t>
            </a:r>
            <a:r>
              <a:rPr lang="ko-KR" altLang="en-US" sz="1700">
                <a:solidFill>
                  <a:srgbClr val="BFCBFF"/>
                </a:solidFill>
                <a:latin typeface="맑은 고딕" panose="020B0503020000020004" pitchFamily="50" charset="-127"/>
              </a:rPr>
              <a:t>대 중 </a:t>
            </a:r>
            <a:r>
              <a:rPr lang="en-US" altLang="ko-KR" sz="1700">
                <a:solidFill>
                  <a:srgbClr val="BFCBFF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1700">
                <a:solidFill>
                  <a:srgbClr val="BFCBFF"/>
                </a:solidFill>
                <a:latin typeface="맑은 고딕" panose="020B0503020000020004" pitchFamily="50" charset="-127"/>
              </a:rPr>
              <a:t>대 </a:t>
            </a:r>
            <a:r>
              <a:rPr lang="en-US" altLang="ko-KR" sz="1700">
                <a:solidFill>
                  <a:srgbClr val="BFCBFF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700">
                <a:solidFill>
                  <a:srgbClr val="BFCBFF"/>
                </a:solidFill>
                <a:latin typeface="맑은 고딕" panose="020B0503020000020004" pitchFamily="50" charset="-127"/>
              </a:rPr>
              <a:t>중국 주도</a:t>
            </a:r>
            <a:r>
              <a:rPr lang="en-US" altLang="ko-KR" sz="1700">
                <a:solidFill>
                  <a:srgbClr val="BFCBFF"/>
                </a:solidFill>
                <a:latin typeface="맑은 고딕" panose="020B0503020000020004" pitchFamily="50" charset="-127"/>
              </a:rPr>
              <a:t>, BYD </a:t>
            </a:r>
            <a:r>
              <a:rPr lang="ko-KR" altLang="en-US" sz="1700">
                <a:solidFill>
                  <a:srgbClr val="BFCBFF"/>
                </a:solidFill>
                <a:latin typeface="맑은 고딕" panose="020B0503020000020004" pitchFamily="50" charset="-127"/>
              </a:rPr>
              <a:t>시대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163D0A-ED71-D44D-B4F2-FF993B43F4EB}"/>
              </a:ext>
            </a:extLst>
          </p:cNvPr>
          <p:cNvSpPr txBox="1"/>
          <p:nvPr/>
        </p:nvSpPr>
        <p:spPr>
          <a:xfrm>
            <a:off x="838200" y="4978400"/>
            <a:ext cx="88900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9DB0F5"/>
                </a:solidFill>
                <a:latin typeface="맑은 고딕" panose="020B0503020000020004" pitchFamily="50" charset="-127"/>
              </a:rPr>
              <a:t>BEV+PHEV </a:t>
            </a:r>
            <a:r>
              <a:rPr lang="ko-KR" altLang="en-US" sz="1050">
                <a:solidFill>
                  <a:srgbClr val="9DB0F5"/>
                </a:solidFill>
                <a:latin typeface="맑은 고딕" panose="020B0503020000020004" pitchFamily="50" charset="-127"/>
              </a:rPr>
              <a:t>승용</a:t>
            </a:r>
            <a:r>
              <a:rPr lang="en-US" altLang="ko-KR" sz="1050">
                <a:solidFill>
                  <a:srgbClr val="9DB0F5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9DB0F5"/>
                </a:solidFill>
                <a:latin typeface="맑은 고딕" panose="020B0503020000020004" pitchFamily="50" charset="-127"/>
              </a:rPr>
              <a:t>경상용 기준</a:t>
            </a:r>
            <a:r>
              <a:rPr lang="en-US" altLang="ko-KR" sz="1050">
                <a:solidFill>
                  <a:srgbClr val="9DB0F5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9DB0F5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1050">
                <a:solidFill>
                  <a:srgbClr val="9DB0F5"/>
                </a:solidFill>
                <a:latin typeface="맑은 고딕" panose="020B0503020000020004" pitchFamily="50" charset="-127"/>
              </a:rPr>
              <a:t>2026-06-15.   ·   </a:t>
            </a:r>
            <a:r>
              <a:rPr lang="ko-KR" altLang="en-US" sz="1050">
                <a:solidFill>
                  <a:srgbClr val="9DB0F5"/>
                </a:solidFill>
                <a:latin typeface="맑은 고딕" panose="020B0503020000020004" pitchFamily="50" charset="-127"/>
              </a:rPr>
              <a:t>시장 분석 보고서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D887936B-6AC2-DB98-BAD5-D1529EC921AF}"/>
              </a:ext>
            </a:extLst>
          </p:cNvPr>
          <p:cNvSpPr/>
          <p:nvPr/>
        </p:nvSpPr>
        <p:spPr>
          <a:xfrm>
            <a:off x="838200" y="5486400"/>
            <a:ext cx="10515600" cy="12700"/>
          </a:xfrm>
          <a:prstGeom prst="rect">
            <a:avLst/>
          </a:prstGeom>
          <a:solidFill>
            <a:srgbClr val="3A52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6A12D8-BA15-04F4-C914-9794AD73CE50}"/>
              </a:ext>
            </a:extLst>
          </p:cNvPr>
          <p:cNvSpPr txBox="1"/>
          <p:nvPr/>
        </p:nvSpPr>
        <p:spPr>
          <a:xfrm>
            <a:off x="838200" y="5638800"/>
            <a:ext cx="2476500" cy="35394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300" b="1">
                <a:solidFill>
                  <a:srgbClr val="FFFFFF"/>
                </a:solidFill>
                <a:latin typeface="맑은 고딕" panose="020B0503020000020004" pitchFamily="50" charset="-127"/>
              </a:rPr>
              <a:t>20.7M</a:t>
            </a:r>
            <a:endParaRPr lang="ko-KR" altLang="en-US" sz="23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598B0A-38C4-78B2-EBDB-AC41D23A9134}"/>
              </a:ext>
            </a:extLst>
          </p:cNvPr>
          <p:cNvSpPr txBox="1"/>
          <p:nvPr/>
        </p:nvSpPr>
        <p:spPr>
          <a:xfrm>
            <a:off x="838200" y="6057900"/>
            <a:ext cx="2476500" cy="14619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950">
                <a:solidFill>
                  <a:srgbClr val="9DB0F5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950">
                <a:solidFill>
                  <a:srgbClr val="9DB0F5"/>
                </a:solidFill>
                <a:latin typeface="맑은 고딕" panose="020B0503020000020004" pitchFamily="50" charset="-127"/>
              </a:rPr>
              <a:t>판매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11C9B96-78B6-1ECE-2B6A-51648D131F39}"/>
              </a:ext>
            </a:extLst>
          </p:cNvPr>
          <p:cNvSpPr txBox="1"/>
          <p:nvPr/>
        </p:nvSpPr>
        <p:spPr>
          <a:xfrm>
            <a:off x="3517900" y="5638800"/>
            <a:ext cx="2476500" cy="35394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300" b="1">
                <a:solidFill>
                  <a:srgbClr val="00B8A6"/>
                </a:solidFill>
                <a:latin typeface="맑은 고딕" panose="020B0503020000020004" pitchFamily="50" charset="-127"/>
              </a:rPr>
              <a:t>+20%</a:t>
            </a:r>
            <a:endParaRPr lang="ko-KR" altLang="en-US" sz="2300" b="1">
              <a:solidFill>
                <a:srgbClr val="00B8A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B79D438-D3B9-9572-B97A-69B950A7A0BD}"/>
              </a:ext>
            </a:extLst>
          </p:cNvPr>
          <p:cNvSpPr txBox="1"/>
          <p:nvPr/>
        </p:nvSpPr>
        <p:spPr>
          <a:xfrm>
            <a:off x="3517900" y="6057900"/>
            <a:ext cx="2476500" cy="14619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50">
                <a:solidFill>
                  <a:srgbClr val="9DB0F5"/>
                </a:solidFill>
                <a:latin typeface="맑은 고딕" panose="020B0503020000020004" pitchFamily="50" charset="-127"/>
              </a:rPr>
              <a:t>전년比 성장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E5A9C6E-E96A-7EFF-E29C-6E71FA27BB73}"/>
              </a:ext>
            </a:extLst>
          </p:cNvPr>
          <p:cNvSpPr txBox="1"/>
          <p:nvPr/>
        </p:nvSpPr>
        <p:spPr>
          <a:xfrm>
            <a:off x="6197600" y="5638800"/>
            <a:ext cx="2476500" cy="35394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300" b="1">
                <a:solidFill>
                  <a:srgbClr val="FFFFFF"/>
                </a:solidFill>
                <a:latin typeface="맑은 고딕" panose="020B0503020000020004" pitchFamily="50" charset="-127"/>
              </a:rPr>
              <a:t>25%</a:t>
            </a:r>
            <a:endParaRPr lang="ko-KR" altLang="en-US" sz="23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BF4A4A7-F664-FE5D-4975-DF15C7E5B68A}"/>
              </a:ext>
            </a:extLst>
          </p:cNvPr>
          <p:cNvSpPr txBox="1"/>
          <p:nvPr/>
        </p:nvSpPr>
        <p:spPr>
          <a:xfrm>
            <a:off x="6197600" y="6057900"/>
            <a:ext cx="2476500" cy="14619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50">
                <a:solidFill>
                  <a:srgbClr val="9DB0F5"/>
                </a:solidFill>
                <a:latin typeface="맑은 고딕" panose="020B0503020000020004" pitchFamily="50" charset="-127"/>
              </a:rPr>
              <a:t>신차 중 </a:t>
            </a:r>
            <a:r>
              <a:rPr lang="en-US" altLang="ko-KR" sz="950">
                <a:solidFill>
                  <a:srgbClr val="9DB0F5"/>
                </a:solidFill>
                <a:latin typeface="맑은 고딕" panose="020B0503020000020004" pitchFamily="50" charset="-127"/>
              </a:rPr>
              <a:t>EV</a:t>
            </a:r>
            <a:endParaRPr lang="ko-KR" altLang="en-US" sz="950">
              <a:solidFill>
                <a:srgbClr val="9DB0F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389B1F2-79A6-3BC3-8E7D-34C780362258}"/>
              </a:ext>
            </a:extLst>
          </p:cNvPr>
          <p:cNvSpPr txBox="1"/>
          <p:nvPr/>
        </p:nvSpPr>
        <p:spPr>
          <a:xfrm>
            <a:off x="8877300" y="5638800"/>
            <a:ext cx="2476500" cy="35394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300" b="1">
                <a:solidFill>
                  <a:srgbClr val="00B8A6"/>
                </a:solidFill>
                <a:latin typeface="맑은 고딕" panose="020B0503020000020004" pitchFamily="50" charset="-127"/>
              </a:rPr>
              <a:t>BYD</a:t>
            </a:r>
            <a:endParaRPr lang="ko-KR" altLang="en-US" sz="2300" b="1">
              <a:solidFill>
                <a:srgbClr val="00B8A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1A305D-849E-FBA7-FBC2-A7855E1C15AE}"/>
              </a:ext>
            </a:extLst>
          </p:cNvPr>
          <p:cNvSpPr txBox="1"/>
          <p:nvPr/>
        </p:nvSpPr>
        <p:spPr>
          <a:xfrm>
            <a:off x="8877300" y="6057900"/>
            <a:ext cx="2476500" cy="14619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50">
                <a:solidFill>
                  <a:srgbClr val="9DB0F5"/>
                </a:solidFill>
                <a:latin typeface="맑은 고딕" panose="020B0503020000020004" pitchFamily="50" charset="-127"/>
              </a:rPr>
              <a:t>세계 </a:t>
            </a:r>
            <a:r>
              <a:rPr lang="en-US" altLang="ko-KR" sz="950">
                <a:solidFill>
                  <a:srgbClr val="9DB0F5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950">
                <a:solidFill>
                  <a:srgbClr val="9DB0F5"/>
                </a:solidFill>
                <a:latin typeface="맑은 고딕" panose="020B0503020000020004" pitchFamily="50" charset="-127"/>
              </a:rPr>
              <a:t>위 제조사</a:t>
            </a:r>
          </a:p>
        </p:txBody>
      </p:sp>
    </p:spTree>
    <p:extLst>
      <p:ext uri="{BB962C8B-B14F-4D97-AF65-F5344CB8AC3E}">
        <p14:creationId xmlns:p14="http://schemas.microsoft.com/office/powerpoint/2010/main" val="3478235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8DEF00F7-DCCF-E58F-E109-DE9BA508E988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61DE55-CC9D-2743-5FC3-F783DEF8B569}"/>
              </a:ext>
            </a:extLst>
          </p:cNvPr>
          <p:cNvSpPr txBox="1"/>
          <p:nvPr/>
        </p:nvSpPr>
        <p:spPr>
          <a:xfrm>
            <a:off x="1066800" y="546100"/>
            <a:ext cx="1022716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MAKER LEAGUE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A2C2BB-29ED-A274-C0F7-9F1C7DCAAF51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BYD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가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Tesla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를 제치고 세계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위로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0EA715-2C75-BA8E-C680-23D2918DC427}"/>
              </a:ext>
            </a:extLst>
          </p:cNvPr>
          <p:cNvSpPr txBox="1"/>
          <p:nvPr/>
        </p:nvSpPr>
        <p:spPr>
          <a:xfrm>
            <a:off x="838200" y="1524000"/>
            <a:ext cx="10515600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>
                <a:solidFill>
                  <a:srgbClr val="69727E"/>
                </a:solidFill>
                <a:latin typeface="맑은 고딕" panose="020B0503020000020004" pitchFamily="50" charset="-127"/>
              </a:rPr>
              <a:t>2025 BEV </a:t>
            </a:r>
            <a:r>
              <a:rPr lang="ko-KR" altLang="en-US" sz="1250">
                <a:solidFill>
                  <a:srgbClr val="69727E"/>
                </a:solidFill>
                <a:latin typeface="맑은 고딕" panose="020B0503020000020004" pitchFamily="50" charset="-127"/>
              </a:rPr>
              <a:t>시장 상위 제조사 </a:t>
            </a:r>
            <a:r>
              <a:rPr lang="en-US" altLang="ko-KR" sz="1250">
                <a:solidFill>
                  <a:srgbClr val="69727E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250">
                <a:solidFill>
                  <a:srgbClr val="69727E"/>
                </a:solidFill>
                <a:latin typeface="맑은 고딕" panose="020B0503020000020004" pitchFamily="50" charset="-127"/>
              </a:rPr>
              <a:t>진짜 네이티브 </a:t>
            </a:r>
            <a:r>
              <a:rPr lang="en-US" altLang="ko-KR" sz="1250">
                <a:solidFill>
                  <a:srgbClr val="69727E"/>
                </a:solidFill>
                <a:latin typeface="맑은 고딕" panose="020B0503020000020004" pitchFamily="50" charset="-127"/>
              </a:rPr>
              <a:t>PowerPoint </a:t>
            </a:r>
            <a:r>
              <a:rPr lang="ko-KR" altLang="en-US" sz="1250">
                <a:solidFill>
                  <a:srgbClr val="69727E"/>
                </a:solidFill>
                <a:latin typeface="맑은 고딕" panose="020B0503020000020004" pitchFamily="50" charset="-127"/>
              </a:rPr>
              <a:t>표 객체로 작성</a:t>
            </a:r>
            <a:r>
              <a:rPr lang="en-US" altLang="ko-KR" sz="125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25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BFB97887-48D2-6C11-55BB-18AAA32765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715097"/>
              </p:ext>
            </p:extLst>
          </p:nvPr>
        </p:nvGraphicFramePr>
        <p:xfrm>
          <a:off x="838200" y="2057400"/>
          <a:ext cx="10515600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9817060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80340225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02400963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61996817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 b="1">
                          <a:solidFill>
                            <a:srgbClr val="FFFFFF"/>
                          </a:solidFill>
                          <a:latin typeface="맑은 고딕" panose="020B0503020000020004" pitchFamily="50" charset="-127"/>
                        </a:rPr>
                        <a:t>제조사</a:t>
                      </a:r>
                    </a:p>
                  </a:txBody>
                  <a:tcPr>
                    <a:solidFill>
                      <a:srgbClr val="2540E8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200" b="1">
                          <a:solidFill>
                            <a:srgbClr val="FFFFFF"/>
                          </a:solidFill>
                          <a:latin typeface="맑은 고딕" panose="020B0503020000020004" pitchFamily="50" charset="-127"/>
                        </a:rPr>
                        <a:t>BEV </a:t>
                      </a:r>
                      <a:r>
                        <a:rPr lang="ko-KR" altLang="en-US" sz="1200" b="1">
                          <a:solidFill>
                            <a:srgbClr val="FFFFFF"/>
                          </a:solidFill>
                          <a:latin typeface="맑은 고딕" panose="020B0503020000020004" pitchFamily="50" charset="-127"/>
                        </a:rPr>
                        <a:t>판매</a:t>
                      </a:r>
                    </a:p>
                  </a:txBody>
                  <a:tcPr>
                    <a:solidFill>
                      <a:srgbClr val="2540E8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200" b="1">
                          <a:solidFill>
                            <a:srgbClr val="FFFFFF"/>
                          </a:solidFill>
                          <a:latin typeface="맑은 고딕" panose="020B0503020000020004" pitchFamily="50" charset="-127"/>
                        </a:rPr>
                        <a:t>글로벌 점유율</a:t>
                      </a:r>
                    </a:p>
                  </a:txBody>
                  <a:tcPr>
                    <a:solidFill>
                      <a:srgbClr val="2540E8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200" b="1">
                          <a:solidFill>
                            <a:srgbClr val="FFFFFF"/>
                          </a:solidFill>
                          <a:latin typeface="맑은 고딕" panose="020B0503020000020004" pitchFamily="50" charset="-127"/>
                        </a:rPr>
                        <a:t>전년比</a:t>
                      </a:r>
                    </a:p>
                  </a:txBody>
                  <a:tcPr>
                    <a:solidFill>
                      <a:srgbClr val="2540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65931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BYD</a:t>
                      </a:r>
                      <a:endParaRPr lang="ko-KR" altLang="en-US" sz="120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EF1FA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20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2.26M</a:t>
                      </a:r>
                      <a:endParaRPr lang="ko-KR" altLang="en-US" sz="120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EF1FA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20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12.1%</a:t>
                      </a:r>
                      <a:endParaRPr lang="ko-KR" altLang="en-US" sz="120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EF1FA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20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+28%</a:t>
                      </a:r>
                      <a:endParaRPr lang="ko-KR" altLang="en-US" sz="120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EF1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763968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Tesla</a:t>
                      </a:r>
                      <a:endParaRPr lang="ko-KR" altLang="en-US" sz="120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20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1.64M</a:t>
                      </a:r>
                      <a:endParaRPr lang="ko-KR" altLang="en-US" sz="120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20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8.8%</a:t>
                      </a:r>
                      <a:endParaRPr lang="ko-KR" altLang="en-US" sz="120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20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-8%</a:t>
                      </a:r>
                      <a:endParaRPr lang="ko-KR" altLang="en-US" sz="120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6171218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폭스바겐그룹</a:t>
                      </a:r>
                    </a:p>
                  </a:txBody>
                  <a:tcPr>
                    <a:solidFill>
                      <a:srgbClr val="EEF1FA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20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0.97M</a:t>
                      </a:r>
                      <a:endParaRPr lang="ko-KR" altLang="en-US" sz="120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EF1FA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20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5.2%</a:t>
                      </a:r>
                      <a:endParaRPr lang="ko-KR" altLang="en-US" sz="120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EF1FA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20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—</a:t>
                      </a:r>
                      <a:endParaRPr lang="ko-KR" altLang="en-US" sz="120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EF1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386729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상위 </a:t>
                      </a:r>
                      <a:r>
                        <a:rPr lang="en-US" altLang="ko-KR" sz="120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3</a:t>
                      </a:r>
                      <a:r>
                        <a:rPr lang="ko-KR" altLang="en-US" sz="120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사 합산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20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≈ 4.9M</a:t>
                      </a:r>
                      <a:endParaRPr lang="ko-KR" altLang="en-US" sz="120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20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≈ </a:t>
                      </a:r>
                      <a:r>
                        <a:rPr lang="en-US" altLang="ko-KR" sz="120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26%</a:t>
                      </a:r>
                      <a:endParaRPr lang="ko-KR" altLang="en-US" sz="120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20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—</a:t>
                      </a:r>
                      <a:endParaRPr lang="ko-KR" altLang="en-US" sz="120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37829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382D060-496D-2C46-2411-986454A9CA5F}"/>
              </a:ext>
            </a:extLst>
          </p:cNvPr>
          <p:cNvSpPr txBox="1"/>
          <p:nvPr/>
        </p:nvSpPr>
        <p:spPr>
          <a:xfrm>
            <a:off x="838200" y="5029200"/>
            <a:ext cx="105156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나머지 약 </a:t>
            </a:r>
            <a:r>
              <a:rPr lang="en-US" altLang="ko-KR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74%</a:t>
            </a:r>
            <a:r>
              <a:rPr lang="ko-KR" altLang="en-US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는 다수 업체가 분점 </a:t>
            </a:r>
            <a:r>
              <a:rPr lang="en-US" altLang="ko-KR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시장은 여전히 파편화돼 있다</a:t>
            </a:r>
            <a:r>
              <a:rPr lang="en-US" altLang="ko-KR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CD3AF6-202E-2AFA-416F-845FBC3AA826}"/>
              </a:ext>
            </a:extLst>
          </p:cNvPr>
          <p:cNvSpPr txBox="1"/>
          <p:nvPr/>
        </p:nvSpPr>
        <p:spPr>
          <a:xfrm>
            <a:off x="838200" y="5461000"/>
            <a:ext cx="10515600" cy="13080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850">
                <a:solidFill>
                  <a:srgbClr val="69727E"/>
                </a:solidFill>
                <a:latin typeface="맑은 고딕" panose="020B0503020000020004" pitchFamily="50" charset="-127"/>
              </a:rPr>
              <a:t>* </a:t>
            </a:r>
            <a:r>
              <a:rPr lang="en-US" altLang="ko-KR" sz="850">
                <a:solidFill>
                  <a:srgbClr val="69727E"/>
                </a:solidFill>
                <a:latin typeface="맑은 고딕" panose="020B0503020000020004" pitchFamily="50" charset="-127"/>
              </a:rPr>
              <a:t>carboncredits·Statista </a:t>
            </a:r>
            <a:r>
              <a:rPr lang="ko-KR" altLang="en-US" sz="850">
                <a:solidFill>
                  <a:srgbClr val="69727E"/>
                </a:solidFill>
                <a:latin typeface="맑은 고딕" panose="020B0503020000020004" pitchFamily="50" charset="-127"/>
              </a:rPr>
              <a:t>교차</a:t>
            </a:r>
            <a:r>
              <a:rPr lang="en-US" altLang="ko-KR" sz="850">
                <a:solidFill>
                  <a:srgbClr val="69727E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850">
                <a:solidFill>
                  <a:srgbClr val="69727E"/>
                </a:solidFill>
                <a:latin typeface="맑은 고딕" panose="020B0503020000020004" pitchFamily="50" charset="-127"/>
              </a:rPr>
              <a:t>점유율은 글로벌 </a:t>
            </a:r>
            <a:r>
              <a:rPr lang="en-US" altLang="ko-KR" sz="850">
                <a:solidFill>
                  <a:srgbClr val="69727E"/>
                </a:solidFill>
                <a:latin typeface="맑은 고딕" panose="020B0503020000020004" pitchFamily="50" charset="-127"/>
              </a:rPr>
              <a:t>BEV(</a:t>
            </a:r>
            <a:r>
              <a:rPr lang="ko-KR" altLang="en-US" sz="850">
                <a:solidFill>
                  <a:srgbClr val="69727E"/>
                </a:solidFill>
                <a:latin typeface="맑은 고딕" panose="020B0503020000020004" pitchFamily="50" charset="-127"/>
              </a:rPr>
              <a:t>약 </a:t>
            </a:r>
            <a:r>
              <a:rPr lang="en-US" altLang="ko-KR" sz="850">
                <a:solidFill>
                  <a:srgbClr val="69727E"/>
                </a:solidFill>
                <a:latin typeface="맑은 고딕" panose="020B0503020000020004" pitchFamily="50" charset="-127"/>
              </a:rPr>
              <a:t>18.6M) </a:t>
            </a:r>
            <a:r>
              <a:rPr lang="ko-KR" altLang="en-US" sz="850">
                <a:solidFill>
                  <a:srgbClr val="69727E"/>
                </a:solidFill>
                <a:latin typeface="맑은 고딕" panose="020B0503020000020004" pitchFamily="50" charset="-127"/>
              </a:rPr>
              <a:t>대비</a:t>
            </a:r>
            <a:r>
              <a:rPr lang="en-US" altLang="ko-KR" sz="85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85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0F4AE5E4-CB63-E69C-BFA7-F00327C587C9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23F668-23AD-ADCB-3B9F-5ACC17E60644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F7723E-2201-B43E-D394-D9645857BE9B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10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73646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595A2BFA-F6BA-6E6B-B301-7C6CBEE32B5F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56EA91-1F5E-11E9-3BF3-DDB42C4E1FCB}"/>
              </a:ext>
            </a:extLst>
          </p:cNvPr>
          <p:cNvSpPr txBox="1"/>
          <p:nvPr/>
        </p:nvSpPr>
        <p:spPr>
          <a:xfrm>
            <a:off x="1066800" y="546100"/>
            <a:ext cx="1134926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SPOTLIGHT · BYD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DB57E9-5FE8-B46A-0282-FD107C6036A8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BYD — 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저가 풀라인업과 수출로 정상에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A40F89FC-9FB1-680F-35D9-B8DC129556B7}"/>
              </a:ext>
            </a:extLst>
          </p:cNvPr>
          <p:cNvSpPr/>
          <p:nvPr/>
        </p:nvSpPr>
        <p:spPr>
          <a:xfrm>
            <a:off x="838200" y="2133600"/>
            <a:ext cx="3369733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664DFDB4-3136-BFFC-E269-D4C99DCCE238}"/>
              </a:ext>
            </a:extLst>
          </p:cNvPr>
          <p:cNvSpPr/>
          <p:nvPr/>
        </p:nvSpPr>
        <p:spPr>
          <a:xfrm>
            <a:off x="838200" y="2133600"/>
            <a:ext cx="50800" cy="19050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086221-4D74-FD2C-88EA-82C73E91C3B9}"/>
              </a:ext>
            </a:extLst>
          </p:cNvPr>
          <p:cNvSpPr txBox="1"/>
          <p:nvPr/>
        </p:nvSpPr>
        <p:spPr>
          <a:xfrm>
            <a:off x="1066800" y="23368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2540E8"/>
                </a:solidFill>
                <a:latin typeface="맑은 고딕" panose="020B0503020000020004" pitchFamily="50" charset="-127"/>
              </a:rPr>
              <a:t>2.26M</a:t>
            </a:r>
            <a:endParaRPr lang="ko-KR" altLang="en-US" sz="22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6052CD9-22DB-768A-1677-B7EC74C8B210}"/>
              </a:ext>
            </a:extLst>
          </p:cNvPr>
          <p:cNvSpPr txBox="1"/>
          <p:nvPr/>
        </p:nvSpPr>
        <p:spPr>
          <a:xfrm>
            <a:off x="1066800" y="28194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BEV </a:t>
            </a:r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판매 </a:t>
            </a:r>
            <a:r>
              <a:rPr lang="en-US" altLang="ko-KR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· +28%</a:t>
            </a:r>
            <a:endParaRPr lang="ko-KR" altLang="en-US" sz="12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758C94-74C4-7B69-2CA6-7AF5BEEB19BF}"/>
              </a:ext>
            </a:extLst>
          </p:cNvPr>
          <p:cNvSpPr txBox="1"/>
          <p:nvPr/>
        </p:nvSpPr>
        <p:spPr>
          <a:xfrm>
            <a:off x="1066800" y="31242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순수전기 기준 세계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위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 PHEV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포함 시 격차 더 큼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1B2668B1-C44A-2990-EF8A-B11DFE9359F3}"/>
              </a:ext>
            </a:extLst>
          </p:cNvPr>
          <p:cNvSpPr/>
          <p:nvPr/>
        </p:nvSpPr>
        <p:spPr>
          <a:xfrm>
            <a:off x="4411133" y="2133600"/>
            <a:ext cx="3369734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EA594489-9231-25AD-9514-D248F2A2952D}"/>
              </a:ext>
            </a:extLst>
          </p:cNvPr>
          <p:cNvSpPr/>
          <p:nvPr/>
        </p:nvSpPr>
        <p:spPr>
          <a:xfrm>
            <a:off x="4411133" y="2133600"/>
            <a:ext cx="50800" cy="19050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A837FDC-959B-AAA7-F863-88E46422AF17}"/>
              </a:ext>
            </a:extLst>
          </p:cNvPr>
          <p:cNvSpPr txBox="1"/>
          <p:nvPr/>
        </p:nvSpPr>
        <p:spPr>
          <a:xfrm>
            <a:off x="4639733" y="23368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2540E8"/>
                </a:solidFill>
                <a:latin typeface="맑은 고딕" panose="020B0503020000020004" pitchFamily="50" charset="-127"/>
              </a:rPr>
              <a:t>105</a:t>
            </a:r>
            <a:r>
              <a:rPr lang="ko-KR" altLang="en-US" sz="2200" b="1">
                <a:solidFill>
                  <a:srgbClr val="2540E8"/>
                </a:solidFill>
                <a:latin typeface="맑은 고딕" panose="020B0503020000020004" pitchFamily="50" charset="-127"/>
              </a:rPr>
              <a:t>만대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1441188-FBB5-BD66-3D4D-EF41907E0A66}"/>
              </a:ext>
            </a:extLst>
          </p:cNvPr>
          <p:cNvSpPr txBox="1"/>
          <p:nvPr/>
        </p:nvSpPr>
        <p:spPr>
          <a:xfrm>
            <a:off x="4639733" y="28194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수출 </a:t>
            </a:r>
            <a:r>
              <a:rPr lang="en-US" altLang="ko-KR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· +200%</a:t>
            </a:r>
            <a:endParaRPr lang="ko-KR" altLang="en-US" sz="12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140FE7-4DC2-63CD-8446-810059CAFD3A}"/>
              </a:ext>
            </a:extLst>
          </p:cNvPr>
          <p:cNvSpPr txBox="1"/>
          <p:nvPr/>
        </p:nvSpPr>
        <p:spPr>
          <a:xfrm>
            <a:off x="4639733" y="31242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내수를 넘어 글로벌로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유럽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신흥시장 공략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C2F64F4D-F786-9A54-3B38-DAF7E57DB7A5}"/>
              </a:ext>
            </a:extLst>
          </p:cNvPr>
          <p:cNvSpPr/>
          <p:nvPr/>
        </p:nvSpPr>
        <p:spPr>
          <a:xfrm>
            <a:off x="7984067" y="2133600"/>
            <a:ext cx="3369733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E91D28AF-02D9-36D5-1B6A-F05AA2CC41C1}"/>
              </a:ext>
            </a:extLst>
          </p:cNvPr>
          <p:cNvSpPr/>
          <p:nvPr/>
        </p:nvSpPr>
        <p:spPr>
          <a:xfrm>
            <a:off x="7984067" y="2133600"/>
            <a:ext cx="50800" cy="19050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FB65020-C166-F8B2-1811-A85C6D994B49}"/>
              </a:ext>
            </a:extLst>
          </p:cNvPr>
          <p:cNvSpPr txBox="1"/>
          <p:nvPr/>
        </p:nvSpPr>
        <p:spPr>
          <a:xfrm>
            <a:off x="8212667" y="23368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2540E8"/>
                </a:solidFill>
                <a:latin typeface="맑은 고딕" panose="020B0503020000020004" pitchFamily="50" charset="-127"/>
              </a:rPr>
              <a:t>32%</a:t>
            </a:r>
            <a:endParaRPr lang="ko-KR" altLang="en-US" sz="22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87EB229-2CD2-C8D8-13DF-C8142D5FBB69}"/>
              </a:ext>
            </a:extLst>
          </p:cNvPr>
          <p:cNvSpPr txBox="1"/>
          <p:nvPr/>
        </p:nvSpPr>
        <p:spPr>
          <a:xfrm>
            <a:off x="8212667" y="28194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중국 내수 점유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DFB2747-4EA0-FA42-0739-2B929AFE3398}"/>
              </a:ext>
            </a:extLst>
          </p:cNvPr>
          <p:cNvSpPr txBox="1"/>
          <p:nvPr/>
        </p:nvSpPr>
        <p:spPr>
          <a:xfrm>
            <a:off x="8212667" y="31242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홈마켓 지배가 규모의 경제를 뒷받침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529094-304F-EBD4-5E44-5CA9F3E913B5}"/>
              </a:ext>
            </a:extLst>
          </p:cNvPr>
          <p:cNvSpPr txBox="1"/>
          <p:nvPr/>
        </p:nvSpPr>
        <p:spPr>
          <a:xfrm>
            <a:off x="838200" y="4368800"/>
            <a:ext cx="105156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넓은 가격대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특히 저가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와 수직계열화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배터리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가 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BYD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의 해자 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— Tesla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와 다른 전략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41A1C20E-697D-0601-398A-16CDA4524DDA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11E7FF8-2086-DF4E-6B75-F1855FF57CA5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F0BF44E-1EAA-A572-CECD-E4E2E69BC124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11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41584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53C33EC7-626F-FE99-2E07-145D29CB5DB8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9EF234-7CF0-0B4A-3BCF-22B311AFB0CC}"/>
              </a:ext>
            </a:extLst>
          </p:cNvPr>
          <p:cNvSpPr txBox="1"/>
          <p:nvPr/>
        </p:nvSpPr>
        <p:spPr>
          <a:xfrm>
            <a:off x="1066800" y="546100"/>
            <a:ext cx="1256754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SPOTLIGHT · TESLA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FAFD16-217F-3C19-1C03-4D5957D3BC1F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Tesla — 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정체 속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위로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노선 재정비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AF4ADBE2-FAB1-595C-4A38-94CB7D305FDD}"/>
              </a:ext>
            </a:extLst>
          </p:cNvPr>
          <p:cNvSpPr/>
          <p:nvPr/>
        </p:nvSpPr>
        <p:spPr>
          <a:xfrm>
            <a:off x="838200" y="2133600"/>
            <a:ext cx="3369733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5FCEBA51-6441-6ED9-2393-F6A3E5E1AD20}"/>
              </a:ext>
            </a:extLst>
          </p:cNvPr>
          <p:cNvSpPr/>
          <p:nvPr/>
        </p:nvSpPr>
        <p:spPr>
          <a:xfrm>
            <a:off x="838200" y="2133600"/>
            <a:ext cx="50800" cy="19050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1295F5-CC0C-EE80-5A00-753D1BBA29B9}"/>
              </a:ext>
            </a:extLst>
          </p:cNvPr>
          <p:cNvSpPr txBox="1"/>
          <p:nvPr/>
        </p:nvSpPr>
        <p:spPr>
          <a:xfrm>
            <a:off x="1066800" y="23368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2540E8"/>
                </a:solidFill>
                <a:latin typeface="맑은 고딕" panose="020B0503020000020004" pitchFamily="50" charset="-127"/>
              </a:rPr>
              <a:t>1.64M</a:t>
            </a:r>
            <a:endParaRPr lang="ko-KR" altLang="en-US" sz="22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4898BD-DD11-0677-83A2-0CCDC9A7F04B}"/>
              </a:ext>
            </a:extLst>
          </p:cNvPr>
          <p:cNvSpPr txBox="1"/>
          <p:nvPr/>
        </p:nvSpPr>
        <p:spPr>
          <a:xfrm>
            <a:off x="1066800" y="28194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인도량 </a:t>
            </a:r>
            <a:r>
              <a:rPr lang="en-US" altLang="ko-KR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· −8%</a:t>
            </a:r>
            <a:endParaRPr lang="ko-KR" altLang="en-US" sz="12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BFC446-B872-1ABF-5142-62BB5805BB0B}"/>
              </a:ext>
            </a:extLst>
          </p:cNvPr>
          <p:cNvSpPr txBox="1"/>
          <p:nvPr/>
        </p:nvSpPr>
        <p:spPr>
          <a:xfrm>
            <a:off x="1066800" y="31242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전년比 첫 감소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라인업 노후화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경쟁 심화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2EA81DC4-7507-5E56-4DF1-D0F78F10FEB1}"/>
              </a:ext>
            </a:extLst>
          </p:cNvPr>
          <p:cNvSpPr/>
          <p:nvPr/>
        </p:nvSpPr>
        <p:spPr>
          <a:xfrm>
            <a:off x="4411133" y="2133600"/>
            <a:ext cx="3369734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250123F3-E086-0452-49BF-883E2389FD6F}"/>
              </a:ext>
            </a:extLst>
          </p:cNvPr>
          <p:cNvSpPr/>
          <p:nvPr/>
        </p:nvSpPr>
        <p:spPr>
          <a:xfrm>
            <a:off x="4411133" y="2133600"/>
            <a:ext cx="50800" cy="19050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A759FF-E6E7-3080-366B-15398900238E}"/>
              </a:ext>
            </a:extLst>
          </p:cNvPr>
          <p:cNvSpPr txBox="1"/>
          <p:nvPr/>
        </p:nvSpPr>
        <p:spPr>
          <a:xfrm>
            <a:off x="4639733" y="23368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2540E8"/>
                </a:solidFill>
                <a:latin typeface="맑은 고딕" panose="020B0503020000020004" pitchFamily="50" charset="-127"/>
              </a:rPr>
              <a:t>8.8%</a:t>
            </a:r>
            <a:endParaRPr lang="ko-KR" altLang="en-US" sz="22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AC34FE-CBA6-6368-30BF-2AA4E2E6A80E}"/>
              </a:ext>
            </a:extLst>
          </p:cNvPr>
          <p:cNvSpPr txBox="1"/>
          <p:nvPr/>
        </p:nvSpPr>
        <p:spPr>
          <a:xfrm>
            <a:off x="4639733" y="28194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글로벌 </a:t>
            </a:r>
            <a:r>
              <a:rPr lang="en-US" altLang="ko-KR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BEV </a:t>
            </a:r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점유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D113A5E-18EA-9D9C-7058-C59506F0DC0F}"/>
              </a:ext>
            </a:extLst>
          </p:cNvPr>
          <p:cNvSpPr txBox="1"/>
          <p:nvPr/>
        </p:nvSpPr>
        <p:spPr>
          <a:xfrm>
            <a:off x="4639733" y="31242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여전히 강력하나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BYD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에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위 내줌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613C37AA-B9FC-3B7F-2811-734095D9F794}"/>
              </a:ext>
            </a:extLst>
          </p:cNvPr>
          <p:cNvSpPr/>
          <p:nvPr/>
        </p:nvSpPr>
        <p:spPr>
          <a:xfrm>
            <a:off x="7984067" y="2133600"/>
            <a:ext cx="3369733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8F6F4DD9-A9A2-9EB4-9E76-E146CC15D6B4}"/>
              </a:ext>
            </a:extLst>
          </p:cNvPr>
          <p:cNvSpPr/>
          <p:nvPr/>
        </p:nvSpPr>
        <p:spPr>
          <a:xfrm>
            <a:off x="7984067" y="2133600"/>
            <a:ext cx="50800" cy="19050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CD8F248-1BBE-1742-9472-F61F8D2DAC22}"/>
              </a:ext>
            </a:extLst>
          </p:cNvPr>
          <p:cNvSpPr txBox="1"/>
          <p:nvPr/>
        </p:nvSpPr>
        <p:spPr>
          <a:xfrm>
            <a:off x="8212667" y="23368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2540E8"/>
                </a:solidFill>
                <a:latin typeface="맑은 고딕" panose="020B0503020000020004" pitchFamily="50" charset="-127"/>
              </a:rPr>
              <a:t>FSD·</a:t>
            </a:r>
            <a:r>
              <a:rPr lang="ko-KR" altLang="en-US" sz="2200" b="1">
                <a:solidFill>
                  <a:srgbClr val="2540E8"/>
                </a:solidFill>
                <a:latin typeface="맑은 고딕" panose="020B0503020000020004" pitchFamily="50" charset="-127"/>
              </a:rPr>
              <a:t>로보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EB0A19A-BB82-BD20-FF58-9E8935243174}"/>
              </a:ext>
            </a:extLst>
          </p:cNvPr>
          <p:cNvSpPr txBox="1"/>
          <p:nvPr/>
        </p:nvSpPr>
        <p:spPr>
          <a:xfrm>
            <a:off x="8212667" y="28194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다음 베팅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036FEFF-46CA-DFBF-E91A-32968479D296}"/>
              </a:ext>
            </a:extLst>
          </p:cNvPr>
          <p:cNvSpPr txBox="1"/>
          <p:nvPr/>
        </p:nvSpPr>
        <p:spPr>
          <a:xfrm>
            <a:off x="8212667" y="31242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자율주행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에너지로 무게중심 이동 시도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EC14F18-2816-1303-EB09-3E06DDF3ED95}"/>
              </a:ext>
            </a:extLst>
          </p:cNvPr>
          <p:cNvSpPr txBox="1"/>
          <p:nvPr/>
        </p:nvSpPr>
        <p:spPr>
          <a:xfrm>
            <a:off x="838200" y="4368800"/>
            <a:ext cx="105156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프리미엄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소프트웨어 전략 대 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BYD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의 가격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물량 전략 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두 거인의 경로가 갈린다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0C0F48DC-C0D2-5EAE-E3C7-0667590A91C8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F58E0A8-239F-3B52-713D-D87CB618C963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BE74134-EF63-1AC3-CEC5-FA0D258D53D2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12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28982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403A6BD9-1810-D3E5-4B3A-2B3CFC1FB437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D06380-53B0-B886-08EA-C68F4A7AB641}"/>
              </a:ext>
            </a:extLst>
          </p:cNvPr>
          <p:cNvSpPr txBox="1"/>
          <p:nvPr/>
        </p:nvSpPr>
        <p:spPr>
          <a:xfrm>
            <a:off x="1066800" y="546100"/>
            <a:ext cx="1215076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GROWTH DRIVERS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959C9F-0065-0548-292A-4AFBA7829B88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성장을 미는 네 가지 힘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0E40FF69-2987-6012-5063-4805DCF561ED}"/>
              </a:ext>
            </a:extLst>
          </p:cNvPr>
          <p:cNvSpPr/>
          <p:nvPr/>
        </p:nvSpPr>
        <p:spPr>
          <a:xfrm>
            <a:off x="838200" y="2108200"/>
            <a:ext cx="5156200" cy="18796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E426CCF2-0A44-F48C-AA0F-14FC1365D4F1}"/>
              </a:ext>
            </a:extLst>
          </p:cNvPr>
          <p:cNvSpPr/>
          <p:nvPr/>
        </p:nvSpPr>
        <p:spPr>
          <a:xfrm>
            <a:off x="838200" y="2108200"/>
            <a:ext cx="50800" cy="1879600"/>
          </a:xfrm>
          <a:prstGeom prst="rect">
            <a:avLst/>
          </a:prstGeom>
          <a:solidFill>
            <a:srgbClr val="00B8A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2E6563-9C88-64D7-8BB4-D72EC853296A}"/>
              </a:ext>
            </a:extLst>
          </p:cNvPr>
          <p:cNvSpPr txBox="1"/>
          <p:nvPr/>
        </p:nvSpPr>
        <p:spPr>
          <a:xfrm>
            <a:off x="1066800" y="2311400"/>
            <a:ext cx="4749800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00B8A6"/>
                </a:solidFill>
                <a:latin typeface="맑은 고딕" panose="020B0503020000020004" pitchFamily="50" charset="-127"/>
              </a:rPr>
              <a:t>$108/kWh</a:t>
            </a:r>
            <a:endParaRPr lang="ko-KR" altLang="en-US" sz="2200" b="1">
              <a:solidFill>
                <a:srgbClr val="00B8A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61A055-0260-7A8E-FE06-AEA146CC1B07}"/>
              </a:ext>
            </a:extLst>
          </p:cNvPr>
          <p:cNvSpPr txBox="1"/>
          <p:nvPr/>
        </p:nvSpPr>
        <p:spPr>
          <a:xfrm>
            <a:off x="1066800" y="2794000"/>
            <a:ext cx="47498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가격 하락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99EDA7D-DFED-961B-CDB5-BEFE78858C60}"/>
              </a:ext>
            </a:extLst>
          </p:cNvPr>
          <p:cNvSpPr txBox="1"/>
          <p:nvPr/>
        </p:nvSpPr>
        <p:spPr>
          <a:xfrm>
            <a:off x="1066800" y="3098800"/>
            <a:ext cx="4749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배터리 팩 가격 사상 최저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$108/kWh(2025-12, BNEF),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저가 모델 확대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338CF3B7-9D4B-036A-D404-9EECF0F18892}"/>
              </a:ext>
            </a:extLst>
          </p:cNvPr>
          <p:cNvSpPr/>
          <p:nvPr/>
        </p:nvSpPr>
        <p:spPr>
          <a:xfrm>
            <a:off x="6197600" y="2108200"/>
            <a:ext cx="5156200" cy="18796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84D2D128-817D-8B88-A08A-7A84E0085F9E}"/>
              </a:ext>
            </a:extLst>
          </p:cNvPr>
          <p:cNvSpPr/>
          <p:nvPr/>
        </p:nvSpPr>
        <p:spPr>
          <a:xfrm>
            <a:off x="6197600" y="2108200"/>
            <a:ext cx="50800" cy="1879600"/>
          </a:xfrm>
          <a:prstGeom prst="rect">
            <a:avLst/>
          </a:prstGeom>
          <a:solidFill>
            <a:srgbClr val="00B8A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F0E0831-3867-573B-1B4D-25EA792E77FC}"/>
              </a:ext>
            </a:extLst>
          </p:cNvPr>
          <p:cNvSpPr txBox="1"/>
          <p:nvPr/>
        </p:nvSpPr>
        <p:spPr>
          <a:xfrm>
            <a:off x="6426200" y="2311400"/>
            <a:ext cx="4749800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00B8A6"/>
                </a:solidFill>
                <a:latin typeface="맑은 고딕" panose="020B0503020000020004" pitchFamily="50" charset="-127"/>
              </a:rPr>
              <a:t>62%</a:t>
            </a:r>
            <a:endParaRPr lang="ko-KR" altLang="en-US" sz="2200" b="1">
              <a:solidFill>
                <a:srgbClr val="00B8A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16C58FC-AE0A-3E5E-8EBD-13DCE8915FF2}"/>
              </a:ext>
            </a:extLst>
          </p:cNvPr>
          <p:cNvSpPr txBox="1"/>
          <p:nvPr/>
        </p:nvSpPr>
        <p:spPr>
          <a:xfrm>
            <a:off x="6426200" y="2794000"/>
            <a:ext cx="47498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중국 주도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A92595-A5E0-16DE-E7D8-5BB6C6FF8737}"/>
              </a:ext>
            </a:extLst>
          </p:cNvPr>
          <p:cNvSpPr txBox="1"/>
          <p:nvPr/>
        </p:nvSpPr>
        <p:spPr>
          <a:xfrm>
            <a:off x="6426200" y="3098800"/>
            <a:ext cx="4749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단일 시장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12.9M(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세계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62%),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신차 절반이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EV.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EC0D1E3E-F6A6-6814-7DDA-C0E7DFFDE848}"/>
              </a:ext>
            </a:extLst>
          </p:cNvPr>
          <p:cNvSpPr/>
          <p:nvPr/>
        </p:nvSpPr>
        <p:spPr>
          <a:xfrm>
            <a:off x="838200" y="4191000"/>
            <a:ext cx="5156200" cy="18796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E883BC2A-1C3F-D79A-2CEC-B3A3410CD001}"/>
              </a:ext>
            </a:extLst>
          </p:cNvPr>
          <p:cNvSpPr/>
          <p:nvPr/>
        </p:nvSpPr>
        <p:spPr>
          <a:xfrm>
            <a:off x="838200" y="4191000"/>
            <a:ext cx="50800" cy="1879600"/>
          </a:xfrm>
          <a:prstGeom prst="rect">
            <a:avLst/>
          </a:prstGeom>
          <a:solidFill>
            <a:srgbClr val="00B8A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CE47FA5-BC06-BD53-6B30-6BE69331F25A}"/>
              </a:ext>
            </a:extLst>
          </p:cNvPr>
          <p:cNvSpPr txBox="1"/>
          <p:nvPr/>
        </p:nvSpPr>
        <p:spPr>
          <a:xfrm>
            <a:off x="1066800" y="4394200"/>
            <a:ext cx="4749800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00B8A6"/>
                </a:solidFill>
                <a:latin typeface="맑은 고딕" panose="020B0503020000020004" pitchFamily="50" charset="-127"/>
              </a:rPr>
              <a:t>+48%</a:t>
            </a:r>
            <a:endParaRPr lang="ko-KR" altLang="en-US" sz="2200" b="1">
              <a:solidFill>
                <a:srgbClr val="00B8A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04A7C03-DA9B-D0B0-3A61-D9AE77D716B3}"/>
              </a:ext>
            </a:extLst>
          </p:cNvPr>
          <p:cNvSpPr txBox="1"/>
          <p:nvPr/>
        </p:nvSpPr>
        <p:spPr>
          <a:xfrm>
            <a:off x="1066800" y="4876800"/>
            <a:ext cx="47498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신흥시장 도약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B8188C6-C2F7-436C-6485-13892199AF3E}"/>
              </a:ext>
            </a:extLst>
          </p:cNvPr>
          <p:cNvSpPr txBox="1"/>
          <p:nvPr/>
        </p:nvSpPr>
        <p:spPr>
          <a:xfrm>
            <a:off x="1066800" y="5181600"/>
            <a:ext cx="4749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기타 지역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+48%,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베트남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~40%·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인도네시아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15%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침투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0402F912-DC3B-DB47-2C63-CBB6EB72C0B8}"/>
              </a:ext>
            </a:extLst>
          </p:cNvPr>
          <p:cNvSpPr/>
          <p:nvPr/>
        </p:nvSpPr>
        <p:spPr>
          <a:xfrm>
            <a:off x="6197600" y="4191000"/>
            <a:ext cx="5156200" cy="18796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663A394D-26E9-F30B-334C-FF1A12827B58}"/>
              </a:ext>
            </a:extLst>
          </p:cNvPr>
          <p:cNvSpPr/>
          <p:nvPr/>
        </p:nvSpPr>
        <p:spPr>
          <a:xfrm>
            <a:off x="6197600" y="4191000"/>
            <a:ext cx="50800" cy="1879600"/>
          </a:xfrm>
          <a:prstGeom prst="rect">
            <a:avLst/>
          </a:prstGeom>
          <a:solidFill>
            <a:srgbClr val="00B8A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0D2D5F0-5D27-4826-1020-05917BD62066}"/>
              </a:ext>
            </a:extLst>
          </p:cNvPr>
          <p:cNvSpPr txBox="1"/>
          <p:nvPr/>
        </p:nvSpPr>
        <p:spPr>
          <a:xfrm>
            <a:off x="6426200" y="4394200"/>
            <a:ext cx="4749800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00B8A6"/>
                </a:solidFill>
                <a:latin typeface="맑은 고딕" panose="020B0503020000020004" pitchFamily="50" charset="-127"/>
              </a:rPr>
              <a:t>+33%</a:t>
            </a:r>
            <a:endParaRPr lang="ko-KR" altLang="en-US" sz="2200" b="1">
              <a:solidFill>
                <a:srgbClr val="00B8A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2037C87-FA69-FF33-D2CF-8A54DA153F34}"/>
              </a:ext>
            </a:extLst>
          </p:cNvPr>
          <p:cNvSpPr txBox="1"/>
          <p:nvPr/>
        </p:nvSpPr>
        <p:spPr>
          <a:xfrm>
            <a:off x="6426200" y="4876800"/>
            <a:ext cx="47498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유럽 회복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D1D9370-5993-C176-0290-8283AA4C76DA}"/>
              </a:ext>
            </a:extLst>
          </p:cNvPr>
          <p:cNvSpPr txBox="1"/>
          <p:nvPr/>
        </p:nvSpPr>
        <p:spPr>
          <a:xfrm>
            <a:off x="6426200" y="5181600"/>
            <a:ext cx="4749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+33%, CO2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규제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신모델로 반등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30E8043D-55B6-8B99-A1DD-9F6E458B0F07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247E4A-3A03-3001-C3FA-03C390645BD5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5D0BB9B-8698-081E-1AB9-3C0EEF683F4F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13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531713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A8039208-4EDC-213A-9269-6C65C22A2415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1DC419-6089-F9BC-2F0A-029214837284}"/>
              </a:ext>
            </a:extLst>
          </p:cNvPr>
          <p:cNvSpPr txBox="1"/>
          <p:nvPr/>
        </p:nvSpPr>
        <p:spPr>
          <a:xfrm>
            <a:off x="1066800" y="546100"/>
            <a:ext cx="1247136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DEEP DIVE · CHINA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089E8A-427A-AFD7-32A5-1FB3E0B6348A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중국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세계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EV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의 심장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231BB864-EFAE-3B9E-5458-67E7F69C23A0}"/>
              </a:ext>
            </a:extLst>
          </p:cNvPr>
          <p:cNvSpPr/>
          <p:nvPr/>
        </p:nvSpPr>
        <p:spPr>
          <a:xfrm>
            <a:off x="838200" y="2133600"/>
            <a:ext cx="3369733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C0D229CD-73EC-D160-92EE-2DE3862B8457}"/>
              </a:ext>
            </a:extLst>
          </p:cNvPr>
          <p:cNvSpPr/>
          <p:nvPr/>
        </p:nvSpPr>
        <p:spPr>
          <a:xfrm>
            <a:off x="838200" y="2133600"/>
            <a:ext cx="50800" cy="19050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062204-2D14-8CD9-B8DD-25A0BBA7142F}"/>
              </a:ext>
            </a:extLst>
          </p:cNvPr>
          <p:cNvSpPr txBox="1"/>
          <p:nvPr/>
        </p:nvSpPr>
        <p:spPr>
          <a:xfrm>
            <a:off x="1066800" y="23368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2540E8"/>
                </a:solidFill>
                <a:latin typeface="맑은 고딕" panose="020B0503020000020004" pitchFamily="50" charset="-127"/>
              </a:rPr>
              <a:t>12.9M</a:t>
            </a:r>
            <a:endParaRPr lang="ko-KR" altLang="en-US" sz="22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41B2FF-9C09-5CD3-917E-8ABFC5B33A5E}"/>
              </a:ext>
            </a:extLst>
          </p:cNvPr>
          <p:cNvSpPr txBox="1"/>
          <p:nvPr/>
        </p:nvSpPr>
        <p:spPr>
          <a:xfrm>
            <a:off x="1066800" y="28194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판매 </a:t>
            </a:r>
            <a:r>
              <a:rPr lang="en-US" altLang="ko-KR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· +17%</a:t>
            </a:r>
            <a:endParaRPr lang="ko-KR" altLang="en-US" sz="12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803445-8C3F-5FD9-EF78-CB2E541D42A3}"/>
              </a:ext>
            </a:extLst>
          </p:cNvPr>
          <p:cNvSpPr txBox="1"/>
          <p:nvPr/>
        </p:nvSpPr>
        <p:spPr>
          <a:xfrm>
            <a:off x="1066800" y="31242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세계 판매의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62%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를 차지하는 단일 최대 시장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37E6CDDC-BECC-AA6E-97AE-CB3AC3E00C0D}"/>
              </a:ext>
            </a:extLst>
          </p:cNvPr>
          <p:cNvSpPr/>
          <p:nvPr/>
        </p:nvSpPr>
        <p:spPr>
          <a:xfrm>
            <a:off x="4411133" y="2133600"/>
            <a:ext cx="3369734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8B596C96-6885-9797-07B2-6DA5239F48CF}"/>
              </a:ext>
            </a:extLst>
          </p:cNvPr>
          <p:cNvSpPr/>
          <p:nvPr/>
        </p:nvSpPr>
        <p:spPr>
          <a:xfrm>
            <a:off x="4411133" y="2133600"/>
            <a:ext cx="50800" cy="19050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E4F64B-BF6E-C152-C7C5-040EEDF08476}"/>
              </a:ext>
            </a:extLst>
          </p:cNvPr>
          <p:cNvSpPr txBox="1"/>
          <p:nvPr/>
        </p:nvSpPr>
        <p:spPr>
          <a:xfrm>
            <a:off x="4639733" y="23368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2540E8"/>
                </a:solidFill>
                <a:latin typeface="맑은 고딕" panose="020B0503020000020004" pitchFamily="50" charset="-127"/>
              </a:rPr>
              <a:t>50%+</a:t>
            </a:r>
            <a:endParaRPr lang="ko-KR" altLang="en-US" sz="22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1BF6832-0FDF-915E-8E29-F5E3655A21FD}"/>
              </a:ext>
            </a:extLst>
          </p:cNvPr>
          <p:cNvSpPr txBox="1"/>
          <p:nvPr/>
        </p:nvSpPr>
        <p:spPr>
          <a:xfrm>
            <a:off x="4639733" y="28194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신차 침투율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C2CEEAA-649A-266D-5605-66BD751DE6F2}"/>
              </a:ext>
            </a:extLst>
          </p:cNvPr>
          <p:cNvSpPr txBox="1"/>
          <p:nvPr/>
        </p:nvSpPr>
        <p:spPr>
          <a:xfrm>
            <a:off x="4639733" y="31242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주요국 최초로 신차 절반이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EV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를 돌파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487E2601-FF40-F05B-44AB-0A3A02F24732}"/>
              </a:ext>
            </a:extLst>
          </p:cNvPr>
          <p:cNvSpPr/>
          <p:nvPr/>
        </p:nvSpPr>
        <p:spPr>
          <a:xfrm>
            <a:off x="7984067" y="2133600"/>
            <a:ext cx="3369733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D79BB11B-7E1C-A318-0F07-17D2672D7081}"/>
              </a:ext>
            </a:extLst>
          </p:cNvPr>
          <p:cNvSpPr/>
          <p:nvPr/>
        </p:nvSpPr>
        <p:spPr>
          <a:xfrm>
            <a:off x="7984067" y="2133600"/>
            <a:ext cx="50800" cy="19050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4A6087-1745-BED5-1E09-6DBFF4ED445C}"/>
              </a:ext>
            </a:extLst>
          </p:cNvPr>
          <p:cNvSpPr txBox="1"/>
          <p:nvPr/>
        </p:nvSpPr>
        <p:spPr>
          <a:xfrm>
            <a:off x="8212667" y="23368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200" b="1">
                <a:solidFill>
                  <a:srgbClr val="2540E8"/>
                </a:solidFill>
                <a:latin typeface="맑은 고딕" panose="020B0503020000020004" pitchFamily="50" charset="-127"/>
              </a:rPr>
              <a:t>가격전쟁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FB9DF6C-2AF5-9D78-25CB-82E3D22FBBEA}"/>
              </a:ext>
            </a:extLst>
          </p:cNvPr>
          <p:cNvSpPr txBox="1"/>
          <p:nvPr/>
        </p:nvSpPr>
        <p:spPr>
          <a:xfrm>
            <a:off x="8212667" y="28194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양날의 검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F392CC4-7FF9-7591-05B6-C8BAEB064F99}"/>
              </a:ext>
            </a:extLst>
          </p:cNvPr>
          <p:cNvSpPr txBox="1"/>
          <p:nvPr/>
        </p:nvSpPr>
        <p:spPr>
          <a:xfrm>
            <a:off x="8212667" y="31242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보급은 가속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그러나 제조사 수익성은 압박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E2B9E22-54DD-1EB3-04F2-DB36DF09916C}"/>
              </a:ext>
            </a:extLst>
          </p:cNvPr>
          <p:cNvSpPr txBox="1"/>
          <p:nvPr/>
        </p:nvSpPr>
        <p:spPr>
          <a:xfrm>
            <a:off x="838200" y="4368800"/>
            <a:ext cx="105156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정부 정책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공급망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내수가 맞물린 생태계 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글로벌 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EV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의 방향타를 쥐고 있다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C485D0F3-2F36-BE10-221E-BA08720701F2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796155B-E6B6-BC00-8AC6-EE8B3761EFB3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794FFD9-BD86-B8F2-672A-37D8B8317FC8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14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296104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835F1713-FB6B-7A95-03DA-C17031F4A646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5B9F4C-1639-812B-D62A-F39D79213BDC}"/>
              </a:ext>
            </a:extLst>
          </p:cNvPr>
          <p:cNvSpPr txBox="1"/>
          <p:nvPr/>
        </p:nvSpPr>
        <p:spPr>
          <a:xfrm>
            <a:off x="1066800" y="546100"/>
            <a:ext cx="1330492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DEEP DIVE · EUROPE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25DB54-6666-F5BA-91F7-716602B59824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유럽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규제가 만든 반등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145FB3C9-185E-AD44-28D8-7516863BABBF}"/>
              </a:ext>
            </a:extLst>
          </p:cNvPr>
          <p:cNvSpPr/>
          <p:nvPr/>
        </p:nvSpPr>
        <p:spPr>
          <a:xfrm>
            <a:off x="838200" y="2133600"/>
            <a:ext cx="3369733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C81DC99E-A101-2644-CD38-612095D70DF3}"/>
              </a:ext>
            </a:extLst>
          </p:cNvPr>
          <p:cNvSpPr/>
          <p:nvPr/>
        </p:nvSpPr>
        <p:spPr>
          <a:xfrm>
            <a:off x="838200" y="2133600"/>
            <a:ext cx="50800" cy="19050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7F175C-CF5B-4059-B4E8-F7F67D3113FA}"/>
              </a:ext>
            </a:extLst>
          </p:cNvPr>
          <p:cNvSpPr txBox="1"/>
          <p:nvPr/>
        </p:nvSpPr>
        <p:spPr>
          <a:xfrm>
            <a:off x="1066800" y="23368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2540E8"/>
                </a:solidFill>
                <a:latin typeface="맑은 고딕" panose="020B0503020000020004" pitchFamily="50" charset="-127"/>
              </a:rPr>
              <a:t>4.3M</a:t>
            </a:r>
            <a:endParaRPr lang="ko-KR" altLang="en-US" sz="22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BEBCE2-BF4D-0282-E898-0198BB224ABA}"/>
              </a:ext>
            </a:extLst>
          </p:cNvPr>
          <p:cNvSpPr txBox="1"/>
          <p:nvPr/>
        </p:nvSpPr>
        <p:spPr>
          <a:xfrm>
            <a:off x="1066800" y="28194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판매 </a:t>
            </a:r>
            <a:r>
              <a:rPr lang="en-US" altLang="ko-KR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· +33%</a:t>
            </a:r>
            <a:endParaRPr lang="ko-KR" altLang="en-US" sz="12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845538-F3FC-0856-3967-AE819E89948A}"/>
              </a:ext>
            </a:extLst>
          </p:cNvPr>
          <p:cNvSpPr txBox="1"/>
          <p:nvPr/>
        </p:nvSpPr>
        <p:spPr>
          <a:xfrm>
            <a:off x="1066800" y="31242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가장 빠른 성장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 2024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부진에서 강하게 회복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BF90CB52-530A-C5FF-C0E9-E25CE9F7D7CC}"/>
              </a:ext>
            </a:extLst>
          </p:cNvPr>
          <p:cNvSpPr/>
          <p:nvPr/>
        </p:nvSpPr>
        <p:spPr>
          <a:xfrm>
            <a:off x="4411133" y="2133600"/>
            <a:ext cx="3369734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E0D4C900-E86F-19BB-25F5-86F379442107}"/>
              </a:ext>
            </a:extLst>
          </p:cNvPr>
          <p:cNvSpPr/>
          <p:nvPr/>
        </p:nvSpPr>
        <p:spPr>
          <a:xfrm>
            <a:off x="4411133" y="2133600"/>
            <a:ext cx="50800" cy="19050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004CA0B-0DA7-596C-36D0-4577BDA59A18}"/>
              </a:ext>
            </a:extLst>
          </p:cNvPr>
          <p:cNvSpPr txBox="1"/>
          <p:nvPr/>
        </p:nvSpPr>
        <p:spPr>
          <a:xfrm>
            <a:off x="4639733" y="23368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2540E8"/>
                </a:solidFill>
                <a:latin typeface="맑은 고딕" panose="020B0503020000020004" pitchFamily="50" charset="-127"/>
              </a:rPr>
              <a:t>CO₂</a:t>
            </a:r>
            <a:endParaRPr lang="ko-KR" altLang="en-US" sz="22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3FBD1F-5832-AD46-8DC1-D513011032A3}"/>
              </a:ext>
            </a:extLst>
          </p:cNvPr>
          <p:cNvSpPr txBox="1"/>
          <p:nvPr/>
        </p:nvSpPr>
        <p:spPr>
          <a:xfrm>
            <a:off x="4639733" y="28194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규제 드라이브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5277E4-6DB6-9CB7-1FE4-430553553DE5}"/>
              </a:ext>
            </a:extLst>
          </p:cNvPr>
          <p:cNvSpPr txBox="1"/>
          <p:nvPr/>
        </p:nvSpPr>
        <p:spPr>
          <a:xfrm>
            <a:off x="4639733" y="31242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강화된 배출 기준이 제조사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EV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출시를 가속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C8D976E4-1818-4B83-DA49-AFF36FCA60FF}"/>
              </a:ext>
            </a:extLst>
          </p:cNvPr>
          <p:cNvSpPr/>
          <p:nvPr/>
        </p:nvSpPr>
        <p:spPr>
          <a:xfrm>
            <a:off x="7984067" y="2133600"/>
            <a:ext cx="3369733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67098C42-7357-3C60-CF8B-EB6B97059DD9}"/>
              </a:ext>
            </a:extLst>
          </p:cNvPr>
          <p:cNvSpPr/>
          <p:nvPr/>
        </p:nvSpPr>
        <p:spPr>
          <a:xfrm>
            <a:off x="7984067" y="2133600"/>
            <a:ext cx="50800" cy="19050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FF3688E-C600-C8B2-1FA5-B08DAB36CB13}"/>
              </a:ext>
            </a:extLst>
          </p:cNvPr>
          <p:cNvSpPr txBox="1"/>
          <p:nvPr/>
        </p:nvSpPr>
        <p:spPr>
          <a:xfrm>
            <a:off x="8212667" y="23368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2540E8"/>
                </a:solidFill>
                <a:latin typeface="맑은 고딕" panose="020B0503020000020004" pitchFamily="50" charset="-127"/>
              </a:rPr>
              <a:t>1/3</a:t>
            </a:r>
            <a:endParaRPr lang="ko-KR" altLang="en-US" sz="22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779E6EE-C98E-DE36-B487-727F61A6928C}"/>
              </a:ext>
            </a:extLst>
          </p:cNvPr>
          <p:cNvSpPr txBox="1"/>
          <p:nvPr/>
        </p:nvSpPr>
        <p:spPr>
          <a:xfrm>
            <a:off x="8212667" y="28194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2026 </a:t>
            </a:r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전망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9E590D3-4863-4CD9-5B12-87ABB4B85076}"/>
              </a:ext>
            </a:extLst>
          </p:cNvPr>
          <p:cNvSpPr txBox="1"/>
          <p:nvPr/>
        </p:nvSpPr>
        <p:spPr>
          <a:xfrm>
            <a:off x="8212667" y="31242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내년 신차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대 중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대가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EV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가 될 전망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(IEA).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EB0E26C-5EB3-4908-6C8B-1A6501BAB229}"/>
              </a:ext>
            </a:extLst>
          </p:cNvPr>
          <p:cNvSpPr txBox="1"/>
          <p:nvPr/>
        </p:nvSpPr>
        <p:spPr>
          <a:xfrm>
            <a:off x="838200" y="4368800"/>
            <a:ext cx="105156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노르웨이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(97%)·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네덜란드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(56%)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가 선두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독일 등 대형 시장이 뒤를 받친다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79CD25C3-B0F0-037A-8E94-DDD49E418BD9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662B48A-EE7C-0F84-73A4-AE05E8F9ACD1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C86BABD-E170-3FB3-26B8-4BCF1304A9AB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15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595168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BCEA856A-81BC-321D-4E7C-BA350D71F0F6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1A1DFB-36F2-B70A-5759-39E37343FA81}"/>
              </a:ext>
            </a:extLst>
          </p:cNvPr>
          <p:cNvSpPr txBox="1"/>
          <p:nvPr/>
        </p:nvSpPr>
        <p:spPr>
          <a:xfrm>
            <a:off x="1066800" y="546100"/>
            <a:ext cx="987450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DEEP DIVE · US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056147-C892-DD00-E787-0BE315DE748B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미국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정책 역풍에 유일한 역성장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ADFFD33C-6EC0-FB16-E400-7EECD69D730E}"/>
              </a:ext>
            </a:extLst>
          </p:cNvPr>
          <p:cNvSpPr/>
          <p:nvPr/>
        </p:nvSpPr>
        <p:spPr>
          <a:xfrm>
            <a:off x="838200" y="2133600"/>
            <a:ext cx="3369733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97718D38-5934-B02E-74D5-4D8D7FE77B9A}"/>
              </a:ext>
            </a:extLst>
          </p:cNvPr>
          <p:cNvSpPr/>
          <p:nvPr/>
        </p:nvSpPr>
        <p:spPr>
          <a:xfrm>
            <a:off x="838200" y="2133600"/>
            <a:ext cx="50800" cy="1905000"/>
          </a:xfrm>
          <a:prstGeom prst="rect">
            <a:avLst/>
          </a:prstGeom>
          <a:solidFill>
            <a:srgbClr val="FF9D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D66996-29BD-D70F-F277-5236408B4332}"/>
              </a:ext>
            </a:extLst>
          </p:cNvPr>
          <p:cNvSpPr txBox="1"/>
          <p:nvPr/>
        </p:nvSpPr>
        <p:spPr>
          <a:xfrm>
            <a:off x="1066800" y="23368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FF9D2E"/>
                </a:solidFill>
                <a:latin typeface="맑은 고딕" panose="020B0503020000020004" pitchFamily="50" charset="-127"/>
              </a:rPr>
              <a:t>1.8M</a:t>
            </a:r>
            <a:endParaRPr lang="ko-KR" altLang="en-US" sz="2200" b="1">
              <a:solidFill>
                <a:srgbClr val="FF9D2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6D8071-9847-1649-6859-ED981777306A}"/>
              </a:ext>
            </a:extLst>
          </p:cNvPr>
          <p:cNvSpPr txBox="1"/>
          <p:nvPr/>
        </p:nvSpPr>
        <p:spPr>
          <a:xfrm>
            <a:off x="1066800" y="28194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북미 </a:t>
            </a:r>
            <a:r>
              <a:rPr lang="en-US" altLang="ko-KR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· −4%</a:t>
            </a:r>
            <a:endParaRPr lang="ko-KR" altLang="en-US" sz="12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FB5EE7-B089-58EC-369A-CF4BFCC102AA}"/>
              </a:ext>
            </a:extLst>
          </p:cNvPr>
          <p:cNvSpPr txBox="1"/>
          <p:nvPr/>
        </p:nvSpPr>
        <p:spPr>
          <a:xfrm>
            <a:off x="1066800" y="31242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세계에서 유일하게 감소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정책 변화가 직격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73503F27-1A4E-42AC-0CE0-BA97F452B63C}"/>
              </a:ext>
            </a:extLst>
          </p:cNvPr>
          <p:cNvSpPr/>
          <p:nvPr/>
        </p:nvSpPr>
        <p:spPr>
          <a:xfrm>
            <a:off x="4411133" y="2133600"/>
            <a:ext cx="3369734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107419B8-843D-C578-BC46-0A8EB929D5EE}"/>
              </a:ext>
            </a:extLst>
          </p:cNvPr>
          <p:cNvSpPr/>
          <p:nvPr/>
        </p:nvSpPr>
        <p:spPr>
          <a:xfrm>
            <a:off x="4411133" y="2133600"/>
            <a:ext cx="50800" cy="1905000"/>
          </a:xfrm>
          <a:prstGeom prst="rect">
            <a:avLst/>
          </a:prstGeom>
          <a:solidFill>
            <a:srgbClr val="FF9D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ECDE1C6-4E6C-D64C-73AB-9B2FAEF5E66C}"/>
              </a:ext>
            </a:extLst>
          </p:cNvPr>
          <p:cNvSpPr txBox="1"/>
          <p:nvPr/>
        </p:nvSpPr>
        <p:spPr>
          <a:xfrm>
            <a:off x="4639733" y="23368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FF9D2E"/>
                </a:solidFill>
                <a:latin typeface="맑은 고딕" panose="020B0503020000020004" pitchFamily="50" charset="-127"/>
              </a:rPr>
              <a:t>10%</a:t>
            </a:r>
            <a:endParaRPr lang="ko-KR" altLang="en-US" sz="2200" b="1">
              <a:solidFill>
                <a:srgbClr val="FF9D2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2CC0891-EFEA-4596-7279-6C3DE49A456A}"/>
              </a:ext>
            </a:extLst>
          </p:cNvPr>
          <p:cNvSpPr txBox="1"/>
          <p:nvPr/>
        </p:nvSpPr>
        <p:spPr>
          <a:xfrm>
            <a:off x="4639733" y="28194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침투율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21D9B9-7A9F-4AF0-0F84-6A9FEA5483D3}"/>
              </a:ext>
            </a:extLst>
          </p:cNvPr>
          <p:cNvSpPr txBox="1"/>
          <p:nvPr/>
        </p:nvSpPr>
        <p:spPr>
          <a:xfrm>
            <a:off x="4639733" y="31242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주요국 중 낮은 편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성장 여력이자 불확실성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3B7EFEC2-F9C4-99CC-15B7-8A8A324263FE}"/>
              </a:ext>
            </a:extLst>
          </p:cNvPr>
          <p:cNvSpPr/>
          <p:nvPr/>
        </p:nvSpPr>
        <p:spPr>
          <a:xfrm>
            <a:off x="7984067" y="2133600"/>
            <a:ext cx="3369733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760B8859-2EDC-6192-B0C7-9C4CDCAC5E38}"/>
              </a:ext>
            </a:extLst>
          </p:cNvPr>
          <p:cNvSpPr/>
          <p:nvPr/>
        </p:nvSpPr>
        <p:spPr>
          <a:xfrm>
            <a:off x="7984067" y="2133600"/>
            <a:ext cx="50800" cy="1905000"/>
          </a:xfrm>
          <a:prstGeom prst="rect">
            <a:avLst/>
          </a:prstGeom>
          <a:solidFill>
            <a:srgbClr val="FF9D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8A7FD33-1B2C-961F-2733-99E8764D71D1}"/>
              </a:ext>
            </a:extLst>
          </p:cNvPr>
          <p:cNvSpPr txBox="1"/>
          <p:nvPr/>
        </p:nvSpPr>
        <p:spPr>
          <a:xfrm>
            <a:off x="8212667" y="23368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200" b="1">
                <a:solidFill>
                  <a:srgbClr val="FF9D2E"/>
                </a:solidFill>
                <a:latin typeface="맑은 고딕" panose="020B0503020000020004" pitchFamily="50" charset="-127"/>
              </a:rPr>
              <a:t>세액공제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E57341D-7EB1-0B9D-5D97-E46A215D3048}"/>
              </a:ext>
            </a:extLst>
          </p:cNvPr>
          <p:cNvSpPr txBox="1"/>
          <p:nvPr/>
        </p:nvSpPr>
        <p:spPr>
          <a:xfrm>
            <a:off x="8212667" y="28194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만료 충격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703C8E-5125-4D26-ECE7-0D5C89B0BAF0}"/>
              </a:ext>
            </a:extLst>
          </p:cNvPr>
          <p:cNvSpPr txBox="1"/>
          <p:nvPr/>
        </p:nvSpPr>
        <p:spPr>
          <a:xfrm>
            <a:off x="8212667" y="31242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연방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EV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보조금 종료가 수요를 끌어내림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66D6BF-4BF5-9090-411A-D4DCF356C139}"/>
              </a:ext>
            </a:extLst>
          </p:cNvPr>
          <p:cNvSpPr txBox="1"/>
          <p:nvPr/>
        </p:nvSpPr>
        <p:spPr>
          <a:xfrm>
            <a:off x="838200" y="4368800"/>
            <a:ext cx="105156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정책 민감도가 가장 높은 시장 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보조금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규제 향방이 곧 수요다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45C97791-A6AA-2927-4631-78C78069A45C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FFF008-8DEA-58B9-EC3B-EB2A34BFA938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2EAA2B3-90D5-6EC9-E9E9-02A90E20B70B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16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692994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DBEADB53-E89D-C3FD-1D88-89AE1413224F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DE3CAA-A101-CE37-6FD8-2EC7DB866F64}"/>
              </a:ext>
            </a:extLst>
          </p:cNvPr>
          <p:cNvSpPr txBox="1"/>
          <p:nvPr/>
        </p:nvSpPr>
        <p:spPr>
          <a:xfrm>
            <a:off x="1066800" y="546100"/>
            <a:ext cx="1381789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EMERGING MARKETS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9D35E7-B112-1059-7A17-1A0BA3B0662A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다음 성장 축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신흥시장의 도약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3BA9BC6F-5C2F-6FC2-F561-4B725C3A8E71}"/>
              </a:ext>
            </a:extLst>
          </p:cNvPr>
          <p:cNvSpPr/>
          <p:nvPr/>
        </p:nvSpPr>
        <p:spPr>
          <a:xfrm>
            <a:off x="838200" y="2133600"/>
            <a:ext cx="3369733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EF39A66F-EDD4-0052-3FE4-2060D5880410}"/>
              </a:ext>
            </a:extLst>
          </p:cNvPr>
          <p:cNvSpPr/>
          <p:nvPr/>
        </p:nvSpPr>
        <p:spPr>
          <a:xfrm>
            <a:off x="838200" y="2133600"/>
            <a:ext cx="50800" cy="1905000"/>
          </a:xfrm>
          <a:prstGeom prst="rect">
            <a:avLst/>
          </a:prstGeom>
          <a:solidFill>
            <a:srgbClr val="00B8A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12FAF5-42A6-9CA1-A4BA-2880F85EF28C}"/>
              </a:ext>
            </a:extLst>
          </p:cNvPr>
          <p:cNvSpPr txBox="1"/>
          <p:nvPr/>
        </p:nvSpPr>
        <p:spPr>
          <a:xfrm>
            <a:off x="1066800" y="23368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00B8A6"/>
                </a:solidFill>
                <a:latin typeface="맑은 고딕" panose="020B0503020000020004" pitchFamily="50" charset="-127"/>
              </a:rPr>
              <a:t>+48%</a:t>
            </a:r>
            <a:endParaRPr lang="ko-KR" altLang="en-US" sz="2200" b="1">
              <a:solidFill>
                <a:srgbClr val="00B8A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091624-C010-1961-734D-79D91D46B6E6}"/>
              </a:ext>
            </a:extLst>
          </p:cNvPr>
          <p:cNvSpPr txBox="1"/>
          <p:nvPr/>
        </p:nvSpPr>
        <p:spPr>
          <a:xfrm>
            <a:off x="1066800" y="28194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기타 지역 성장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EFE0E9-11C4-0F39-DDFF-73A05C00F5A3}"/>
              </a:ext>
            </a:extLst>
          </p:cNvPr>
          <p:cNvSpPr txBox="1"/>
          <p:nvPr/>
        </p:nvSpPr>
        <p:spPr>
          <a:xfrm>
            <a:off x="1066800" y="31242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선진국을 능가하는 속도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 1.7M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규모로 확대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8591A2D2-0275-5135-A7CA-EB3AC9CDA3C1}"/>
              </a:ext>
            </a:extLst>
          </p:cNvPr>
          <p:cNvSpPr/>
          <p:nvPr/>
        </p:nvSpPr>
        <p:spPr>
          <a:xfrm>
            <a:off x="4411133" y="2133600"/>
            <a:ext cx="3369734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7A9D32CA-823E-C0BF-800F-EB95C97EBE1D}"/>
              </a:ext>
            </a:extLst>
          </p:cNvPr>
          <p:cNvSpPr/>
          <p:nvPr/>
        </p:nvSpPr>
        <p:spPr>
          <a:xfrm>
            <a:off x="4411133" y="2133600"/>
            <a:ext cx="50800" cy="1905000"/>
          </a:xfrm>
          <a:prstGeom prst="rect">
            <a:avLst/>
          </a:prstGeom>
          <a:solidFill>
            <a:srgbClr val="00B8A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6E9E2C-6FD6-3D86-7AA3-D23D8416C638}"/>
              </a:ext>
            </a:extLst>
          </p:cNvPr>
          <p:cNvSpPr txBox="1"/>
          <p:nvPr/>
        </p:nvSpPr>
        <p:spPr>
          <a:xfrm>
            <a:off x="4639733" y="23368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00B8A6"/>
                </a:solidFill>
                <a:latin typeface="맑은 고딕" panose="020B0503020000020004" pitchFamily="50" charset="-127"/>
              </a:rPr>
              <a:t>~40%</a:t>
            </a:r>
            <a:endParaRPr lang="ko-KR" altLang="en-US" sz="2200" b="1">
              <a:solidFill>
                <a:srgbClr val="00B8A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A61B1B7-28B0-FA46-0756-FC7C2A66493A}"/>
              </a:ext>
            </a:extLst>
          </p:cNvPr>
          <p:cNvSpPr txBox="1"/>
          <p:nvPr/>
        </p:nvSpPr>
        <p:spPr>
          <a:xfrm>
            <a:off x="4639733" y="28194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베트남 침투율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9CA27A0-4671-F43C-1395-FA26276D7B57}"/>
              </a:ext>
            </a:extLst>
          </p:cNvPr>
          <p:cNvSpPr txBox="1"/>
          <p:nvPr/>
        </p:nvSpPr>
        <p:spPr>
          <a:xfrm>
            <a:off x="4639733" y="31242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전년比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배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영국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·EU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를 앞지름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E7239E33-75B1-7C65-AC02-C6CBD9169EA1}"/>
              </a:ext>
            </a:extLst>
          </p:cNvPr>
          <p:cNvSpPr/>
          <p:nvPr/>
        </p:nvSpPr>
        <p:spPr>
          <a:xfrm>
            <a:off x="7984067" y="2133600"/>
            <a:ext cx="3369733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38D58512-7142-5A50-7037-6861B5FEB574}"/>
              </a:ext>
            </a:extLst>
          </p:cNvPr>
          <p:cNvSpPr/>
          <p:nvPr/>
        </p:nvSpPr>
        <p:spPr>
          <a:xfrm>
            <a:off x="7984067" y="2133600"/>
            <a:ext cx="50800" cy="1905000"/>
          </a:xfrm>
          <a:prstGeom prst="rect">
            <a:avLst/>
          </a:prstGeom>
          <a:solidFill>
            <a:srgbClr val="00B8A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FF6605D-BB36-A77F-D5C2-03B0A5140E3B}"/>
              </a:ext>
            </a:extLst>
          </p:cNvPr>
          <p:cNvSpPr txBox="1"/>
          <p:nvPr/>
        </p:nvSpPr>
        <p:spPr>
          <a:xfrm>
            <a:off x="8212667" y="23368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00B8A6"/>
                </a:solidFill>
                <a:latin typeface="맑은 고딕" panose="020B0503020000020004" pitchFamily="50" charset="-127"/>
              </a:rPr>
              <a:t>15%</a:t>
            </a:r>
            <a:endParaRPr lang="ko-KR" altLang="en-US" sz="2200" b="1">
              <a:solidFill>
                <a:srgbClr val="00B8A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2E6E888-B00D-A39D-B406-78620F1D1DE0}"/>
              </a:ext>
            </a:extLst>
          </p:cNvPr>
          <p:cNvSpPr txBox="1"/>
          <p:nvPr/>
        </p:nvSpPr>
        <p:spPr>
          <a:xfrm>
            <a:off x="8212667" y="28194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인도네시아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B3FCE96-49D3-E27A-D14F-C97050F95DFC}"/>
              </a:ext>
            </a:extLst>
          </p:cNvPr>
          <p:cNvSpPr txBox="1"/>
          <p:nvPr/>
        </p:nvSpPr>
        <p:spPr>
          <a:xfrm>
            <a:off x="8212667" y="31242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미국 침투율을 추월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저가 모델이 견인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54449EB-05B8-260E-FBCE-107D36558392}"/>
              </a:ext>
            </a:extLst>
          </p:cNvPr>
          <p:cNvSpPr txBox="1"/>
          <p:nvPr/>
        </p:nvSpPr>
        <p:spPr>
          <a:xfrm>
            <a:off x="838200" y="4368800"/>
            <a:ext cx="105156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저가 전기차의 등장으로 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EV 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보급이 신흥국으로 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도약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(leapfrog)'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하고 있다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58FE91A1-CE45-37A6-9297-CB4780A2A80A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9412D2B-780A-56A2-64C9-92A380E9C285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EB80CB4-DDE8-A13C-A176-8EC342080F95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17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754460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3E5F6F11-DD8D-6BD5-72E8-E0ECC5064648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9730E9-925B-8724-E210-1278F6BD739E}"/>
              </a:ext>
            </a:extLst>
          </p:cNvPr>
          <p:cNvSpPr txBox="1"/>
          <p:nvPr/>
        </p:nvSpPr>
        <p:spPr>
          <a:xfrm>
            <a:off x="1066800" y="546100"/>
            <a:ext cx="828753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COST CURVE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D762BE-EB19-E730-1CEB-9FC08EF6A96F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가격이 대중화를 연다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배터리 사상 최저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2CF55F1A-B1F3-397D-BEC5-6638148CC869}"/>
              </a:ext>
            </a:extLst>
          </p:cNvPr>
          <p:cNvSpPr/>
          <p:nvPr/>
        </p:nvSpPr>
        <p:spPr>
          <a:xfrm>
            <a:off x="838200" y="2133600"/>
            <a:ext cx="3369733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87B5C480-8447-576A-1C69-8FB6D338D40E}"/>
              </a:ext>
            </a:extLst>
          </p:cNvPr>
          <p:cNvSpPr/>
          <p:nvPr/>
        </p:nvSpPr>
        <p:spPr>
          <a:xfrm>
            <a:off x="838200" y="2133600"/>
            <a:ext cx="50800" cy="19050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E5DF49-0A97-35FE-5330-7BC1238D3F64}"/>
              </a:ext>
            </a:extLst>
          </p:cNvPr>
          <p:cNvSpPr txBox="1"/>
          <p:nvPr/>
        </p:nvSpPr>
        <p:spPr>
          <a:xfrm>
            <a:off x="1066800" y="23368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2540E8"/>
                </a:solidFill>
                <a:latin typeface="맑은 고딕" panose="020B0503020000020004" pitchFamily="50" charset="-127"/>
              </a:rPr>
              <a:t>$108</a:t>
            </a:r>
            <a:endParaRPr lang="ko-KR" altLang="en-US" sz="22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E5A524-F813-7DB0-2855-56D134D77BE0}"/>
              </a:ext>
            </a:extLst>
          </p:cNvPr>
          <p:cNvSpPr txBox="1"/>
          <p:nvPr/>
        </p:nvSpPr>
        <p:spPr>
          <a:xfrm>
            <a:off x="1066800" y="28194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팩 가격 </a:t>
            </a:r>
            <a:r>
              <a:rPr lang="en-US" altLang="ko-KR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$/kWh</a:t>
            </a:r>
            <a:endParaRPr lang="ko-KR" altLang="en-US" sz="12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B92B12-6EC3-9FE5-4F30-BC6940389C64}"/>
              </a:ext>
            </a:extLst>
          </p:cNvPr>
          <p:cNvSpPr txBox="1"/>
          <p:nvPr/>
        </p:nvSpPr>
        <p:spPr>
          <a:xfrm>
            <a:off x="1066800" y="31242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2025-12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사상 최저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(BNEF). 2024 $115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에서 추가 하락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F504A0D7-3C7A-BB63-DEE1-D5D3EC6F4325}"/>
              </a:ext>
            </a:extLst>
          </p:cNvPr>
          <p:cNvSpPr/>
          <p:nvPr/>
        </p:nvSpPr>
        <p:spPr>
          <a:xfrm>
            <a:off x="4411133" y="2133600"/>
            <a:ext cx="3369734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83B8A4F0-4E0E-27AB-E08A-0922D8364098}"/>
              </a:ext>
            </a:extLst>
          </p:cNvPr>
          <p:cNvSpPr/>
          <p:nvPr/>
        </p:nvSpPr>
        <p:spPr>
          <a:xfrm>
            <a:off x="4411133" y="2133600"/>
            <a:ext cx="50800" cy="19050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5A861E-CF71-6527-EA35-D8BF04B51CB9}"/>
              </a:ext>
            </a:extLst>
          </p:cNvPr>
          <p:cNvSpPr txBox="1"/>
          <p:nvPr/>
        </p:nvSpPr>
        <p:spPr>
          <a:xfrm>
            <a:off x="4639733" y="23368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200" b="1">
                <a:solidFill>
                  <a:srgbClr val="2540E8"/>
                </a:solidFill>
                <a:latin typeface="맑은 고딕" panose="020B0503020000020004" pitchFamily="50" charset="-127"/>
              </a:rPr>
              <a:t>저가화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A882F9-9546-A9AE-152F-DF6A782E09F9}"/>
              </a:ext>
            </a:extLst>
          </p:cNvPr>
          <p:cNvSpPr txBox="1"/>
          <p:nvPr/>
        </p:nvSpPr>
        <p:spPr>
          <a:xfrm>
            <a:off x="4639733" y="28194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신모델 물결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A3A0023-A7E0-F297-7B68-505F54BC20F1}"/>
              </a:ext>
            </a:extLst>
          </p:cNvPr>
          <p:cNvSpPr txBox="1"/>
          <p:nvPr/>
        </p:nvSpPr>
        <p:spPr>
          <a:xfrm>
            <a:off x="4639733" y="31242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보급형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EV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확대로 가격 진입장벽 하락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9905471B-3A5A-2B5A-9DE3-7D2385D9C48A}"/>
              </a:ext>
            </a:extLst>
          </p:cNvPr>
          <p:cNvSpPr/>
          <p:nvPr/>
        </p:nvSpPr>
        <p:spPr>
          <a:xfrm>
            <a:off x="7984067" y="2133600"/>
            <a:ext cx="3369733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EB7E23A8-AD24-0FB1-455E-F55BCA3C4BF3}"/>
              </a:ext>
            </a:extLst>
          </p:cNvPr>
          <p:cNvSpPr/>
          <p:nvPr/>
        </p:nvSpPr>
        <p:spPr>
          <a:xfrm>
            <a:off x="7984067" y="2133600"/>
            <a:ext cx="50800" cy="19050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EC24EF3-9E63-3CA5-9675-D577F785FA89}"/>
              </a:ext>
            </a:extLst>
          </p:cNvPr>
          <p:cNvSpPr txBox="1"/>
          <p:nvPr/>
        </p:nvSpPr>
        <p:spPr>
          <a:xfrm>
            <a:off x="8212667" y="23368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200" b="1">
                <a:solidFill>
                  <a:srgbClr val="2540E8"/>
                </a:solidFill>
                <a:latin typeface="맑은 고딕" panose="020B0503020000020004" pitchFamily="50" charset="-127"/>
              </a:rPr>
              <a:t>패리티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409EA2A-2806-2A15-9CCD-57390EDF2594}"/>
              </a:ext>
            </a:extLst>
          </p:cNvPr>
          <p:cNvSpPr txBox="1"/>
          <p:nvPr/>
        </p:nvSpPr>
        <p:spPr>
          <a:xfrm>
            <a:off x="8212667" y="28194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내연기관 동등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C5851D1-D79E-38F2-9D1E-6D85C1129E6C}"/>
              </a:ext>
            </a:extLst>
          </p:cNvPr>
          <p:cNvSpPr txBox="1"/>
          <p:nvPr/>
        </p:nvSpPr>
        <p:spPr>
          <a:xfrm>
            <a:off x="8212667" y="31242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총소유비용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(TCO)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기준 동등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우위 구간 확대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2112AD8-0ECC-75CF-C22E-295C677F0391}"/>
              </a:ext>
            </a:extLst>
          </p:cNvPr>
          <p:cNvSpPr txBox="1"/>
          <p:nvPr/>
        </p:nvSpPr>
        <p:spPr>
          <a:xfrm>
            <a:off x="838200" y="4368800"/>
            <a:ext cx="105156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배터리 가격 하락 → 차값 하락 → 수요 확대의 선순환이 성장의 엔진이다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82AC9A28-04BF-10B8-5100-C6DCF16328B1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67D7806-3EC9-402B-2B86-42AA8BA709E6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4B23DB2-08A6-4E99-0D99-AE1474B4819A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18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32424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567DD290-AA2D-2D6C-3515-DA7A6127B07D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75D04A-0E71-58E5-D41E-7D31D434B76E}"/>
              </a:ext>
            </a:extLst>
          </p:cNvPr>
          <p:cNvSpPr txBox="1"/>
          <p:nvPr/>
        </p:nvSpPr>
        <p:spPr>
          <a:xfrm>
            <a:off x="1066800" y="546100"/>
            <a:ext cx="862416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ASSESSMENT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BCA6C0-A171-E06B-C27B-CAC7C23B31D7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성장은 구조적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단기 변수는 정책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수익성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43EE31-5C6E-2948-CC22-150BDDEF6191}"/>
              </a:ext>
            </a:extLst>
          </p:cNvPr>
          <p:cNvSpPr txBox="1"/>
          <p:nvPr/>
        </p:nvSpPr>
        <p:spPr>
          <a:xfrm>
            <a:off x="838200" y="2006600"/>
            <a:ext cx="51054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00" b="1">
                <a:solidFill>
                  <a:srgbClr val="15A86B"/>
                </a:solidFill>
                <a:latin typeface="맑은 고딕" panose="020B0503020000020004" pitchFamily="50" charset="-127"/>
              </a:rPr>
              <a:t>강세 논거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DC0BD4-C229-74BA-6001-CE68F6C7B7C0}"/>
              </a:ext>
            </a:extLst>
          </p:cNvPr>
          <p:cNvSpPr txBox="1"/>
          <p:nvPr/>
        </p:nvSpPr>
        <p:spPr>
          <a:xfrm>
            <a:off x="6248400" y="2006600"/>
            <a:ext cx="51054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00" b="1">
                <a:solidFill>
                  <a:srgbClr val="FF9D2E"/>
                </a:solidFill>
                <a:latin typeface="맑은 고딕" panose="020B0503020000020004" pitchFamily="50" charset="-127"/>
              </a:rPr>
              <a:t>점검 포인트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78E458C-64BA-8195-68BE-F1C15F6ABBCB}"/>
              </a:ext>
            </a:extLst>
          </p:cNvPr>
          <p:cNvSpPr/>
          <p:nvPr/>
        </p:nvSpPr>
        <p:spPr>
          <a:xfrm>
            <a:off x="838200" y="2362200"/>
            <a:ext cx="5105400" cy="317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345A67FA-A0EE-04F0-C425-34466FFCC5F7}"/>
              </a:ext>
            </a:extLst>
          </p:cNvPr>
          <p:cNvSpPr/>
          <p:nvPr/>
        </p:nvSpPr>
        <p:spPr>
          <a:xfrm>
            <a:off x="6248400" y="2362200"/>
            <a:ext cx="5105400" cy="317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C43D23-A4F7-34D5-CFDC-9ABEFB3AEE2F}"/>
              </a:ext>
            </a:extLst>
          </p:cNvPr>
          <p:cNvSpPr txBox="1"/>
          <p:nvPr/>
        </p:nvSpPr>
        <p:spPr>
          <a:xfrm>
            <a:off x="1092200" y="2616200"/>
            <a:ext cx="3302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200">
                <a:solidFill>
                  <a:srgbClr val="15A86B"/>
                </a:solidFill>
                <a:latin typeface="맑은 고딕" panose="020B0503020000020004" pitchFamily="50" charset="-127"/>
              </a:rPr>
              <a:t>▲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11F5625-BDE1-83F0-5C6B-9001945E2021}"/>
              </a:ext>
            </a:extLst>
          </p:cNvPr>
          <p:cNvSpPr txBox="1"/>
          <p:nvPr/>
        </p:nvSpPr>
        <p:spPr>
          <a:xfrm>
            <a:off x="1473200" y="2616200"/>
            <a:ext cx="42164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가격 하락 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배터리 최저가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보급형 확대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4CE454-4E76-5372-5793-A269220AF342}"/>
              </a:ext>
            </a:extLst>
          </p:cNvPr>
          <p:cNvSpPr txBox="1"/>
          <p:nvPr/>
        </p:nvSpPr>
        <p:spPr>
          <a:xfrm>
            <a:off x="1092200" y="3530600"/>
            <a:ext cx="3302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200">
                <a:solidFill>
                  <a:srgbClr val="15A86B"/>
                </a:solidFill>
                <a:latin typeface="맑은 고딕" panose="020B0503020000020004" pitchFamily="50" charset="-127"/>
              </a:rPr>
              <a:t>▲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80B00C-5E08-8DD3-8049-9DA938D42C4D}"/>
              </a:ext>
            </a:extLst>
          </p:cNvPr>
          <p:cNvSpPr txBox="1"/>
          <p:nvPr/>
        </p:nvSpPr>
        <p:spPr>
          <a:xfrm>
            <a:off x="1473200" y="3530600"/>
            <a:ext cx="42164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침투율 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25% — 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대중화 변곡점 통과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0444271-7CBB-8F58-8564-31D97215373F}"/>
              </a:ext>
            </a:extLst>
          </p:cNvPr>
          <p:cNvSpPr txBox="1"/>
          <p:nvPr/>
        </p:nvSpPr>
        <p:spPr>
          <a:xfrm>
            <a:off x="1092200" y="4445000"/>
            <a:ext cx="3302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200">
                <a:solidFill>
                  <a:srgbClr val="15A86B"/>
                </a:solidFill>
                <a:latin typeface="맑은 고딕" panose="020B0503020000020004" pitchFamily="50" charset="-127"/>
              </a:rPr>
              <a:t>▲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14F591F-956A-DACC-013F-B797E85D9AA3}"/>
              </a:ext>
            </a:extLst>
          </p:cNvPr>
          <p:cNvSpPr txBox="1"/>
          <p:nvPr/>
        </p:nvSpPr>
        <p:spPr>
          <a:xfrm>
            <a:off x="1473200" y="4445000"/>
            <a:ext cx="42164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신흥시장 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+48% — 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새 성장 축 부상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664903C-90F8-AAF9-0510-233EE1BFEE98}"/>
              </a:ext>
            </a:extLst>
          </p:cNvPr>
          <p:cNvSpPr txBox="1"/>
          <p:nvPr/>
        </p:nvSpPr>
        <p:spPr>
          <a:xfrm>
            <a:off x="6502400" y="2616200"/>
            <a:ext cx="3302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FF9D2E"/>
                </a:solidFill>
                <a:latin typeface="맑은 고딕" panose="020B0503020000020004" pitchFamily="50" charset="-127"/>
              </a:rPr>
              <a:t>■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BC39133-971C-8CC3-4728-12E2EB6D1127}"/>
              </a:ext>
            </a:extLst>
          </p:cNvPr>
          <p:cNvSpPr txBox="1"/>
          <p:nvPr/>
        </p:nvSpPr>
        <p:spPr>
          <a:xfrm>
            <a:off x="6883400" y="2616200"/>
            <a:ext cx="42164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정책 의존 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미국 −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4%, 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보조금 축소 위험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3B064A-6B58-08A3-6C74-6CBE649479C6}"/>
              </a:ext>
            </a:extLst>
          </p:cNvPr>
          <p:cNvSpPr txBox="1"/>
          <p:nvPr/>
        </p:nvSpPr>
        <p:spPr>
          <a:xfrm>
            <a:off x="6502400" y="3530600"/>
            <a:ext cx="3302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FF9D2E"/>
                </a:solidFill>
                <a:latin typeface="맑은 고딕" panose="020B0503020000020004" pitchFamily="50" charset="-127"/>
              </a:rPr>
              <a:t>■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F56C6C5-E00B-D9D0-8218-C7C3616FEBD6}"/>
              </a:ext>
            </a:extLst>
          </p:cNvPr>
          <p:cNvSpPr txBox="1"/>
          <p:nvPr/>
        </p:nvSpPr>
        <p:spPr>
          <a:xfrm>
            <a:off x="6883400" y="3530600"/>
            <a:ext cx="42164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중국 편중 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62% — 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지정학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가격전쟁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248BCAC-FCA2-6215-48D2-DE7E1051F78F}"/>
              </a:ext>
            </a:extLst>
          </p:cNvPr>
          <p:cNvSpPr txBox="1"/>
          <p:nvPr/>
        </p:nvSpPr>
        <p:spPr>
          <a:xfrm>
            <a:off x="6502400" y="4445000"/>
            <a:ext cx="3302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FF9D2E"/>
                </a:solidFill>
                <a:latin typeface="맑은 고딕" panose="020B0503020000020004" pitchFamily="50" charset="-127"/>
              </a:rPr>
              <a:t>■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B2952C5-83F2-162B-9CEE-70B93E52BB19}"/>
              </a:ext>
            </a:extLst>
          </p:cNvPr>
          <p:cNvSpPr txBox="1"/>
          <p:nvPr/>
        </p:nvSpPr>
        <p:spPr>
          <a:xfrm>
            <a:off x="6883400" y="4445000"/>
            <a:ext cx="42164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수익성 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다수 제조사 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EV 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적자</a:t>
            </a: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498A55E2-FB65-3953-721E-CF66D48632DC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756102F-566D-43B5-02C9-947DDDB3FFEB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BCA3A34-109F-0429-1699-2E04CDFE3DDF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19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69659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E673D8D5-2D5A-E60B-5860-A084CE3C660A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0C2CC4-CAAB-544D-F4D0-54931C62AE59}"/>
              </a:ext>
            </a:extLst>
          </p:cNvPr>
          <p:cNvSpPr txBox="1"/>
          <p:nvPr/>
        </p:nvSpPr>
        <p:spPr>
          <a:xfrm>
            <a:off x="1066800" y="546100"/>
            <a:ext cx="711733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CONTENTS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FEF722-5AB3-B102-5CA2-76E6F881E42D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이 브리핑이 다루는 것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6A0FF32D-CB6D-596F-9DAD-73F3C2FF50F5}"/>
              </a:ext>
            </a:extLst>
          </p:cNvPr>
          <p:cNvSpPr/>
          <p:nvPr/>
        </p:nvSpPr>
        <p:spPr>
          <a:xfrm>
            <a:off x="838200" y="2057400"/>
            <a:ext cx="3352800" cy="25400"/>
          </a:xfrm>
          <a:prstGeom prst="rect">
            <a:avLst/>
          </a:prstGeom>
          <a:solidFill>
            <a:srgbClr val="1014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992256-A871-5B21-81D1-E7102168BEBB}"/>
              </a:ext>
            </a:extLst>
          </p:cNvPr>
          <p:cNvSpPr txBox="1"/>
          <p:nvPr/>
        </p:nvSpPr>
        <p:spPr>
          <a:xfrm>
            <a:off x="838200" y="2209800"/>
            <a:ext cx="3352800" cy="52322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3400" b="1">
                <a:solidFill>
                  <a:srgbClr val="2540E8"/>
                </a:solidFill>
                <a:latin typeface="맑은 고딕" panose="020B0503020000020004" pitchFamily="50" charset="-127"/>
              </a:rPr>
              <a:t>01</a:t>
            </a:r>
            <a:endParaRPr lang="ko-KR" altLang="en-US" sz="34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B716CD-427F-247D-C9AD-F985F108BB7D}"/>
              </a:ext>
            </a:extLst>
          </p:cNvPr>
          <p:cNvSpPr txBox="1"/>
          <p:nvPr/>
        </p:nvSpPr>
        <p:spPr>
          <a:xfrm>
            <a:off x="838200" y="2870200"/>
            <a:ext cx="3352800" cy="22313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시장 규모</a:t>
            </a:r>
            <a:r>
              <a:rPr lang="en-US" altLang="ko-KR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성장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EE10E9-2BCD-DDE6-A1B2-CF1E81B8F58C}"/>
              </a:ext>
            </a:extLst>
          </p:cNvPr>
          <p:cNvSpPr txBox="1"/>
          <p:nvPr/>
        </p:nvSpPr>
        <p:spPr>
          <a:xfrm>
            <a:off x="838200" y="3200400"/>
            <a:ext cx="33528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판매량</a:t>
            </a:r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신차 침투율 추이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E145C9DA-1EE0-CAD4-E980-CBFA0C8933E9}"/>
              </a:ext>
            </a:extLst>
          </p:cNvPr>
          <p:cNvSpPr/>
          <p:nvPr/>
        </p:nvSpPr>
        <p:spPr>
          <a:xfrm>
            <a:off x="4419600" y="2057400"/>
            <a:ext cx="3352800" cy="25400"/>
          </a:xfrm>
          <a:prstGeom prst="rect">
            <a:avLst/>
          </a:prstGeom>
          <a:solidFill>
            <a:srgbClr val="1014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DE2BA9-9112-AA7D-64BF-96811D786FE3}"/>
              </a:ext>
            </a:extLst>
          </p:cNvPr>
          <p:cNvSpPr txBox="1"/>
          <p:nvPr/>
        </p:nvSpPr>
        <p:spPr>
          <a:xfrm>
            <a:off x="4419600" y="2209800"/>
            <a:ext cx="3352800" cy="52322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3400" b="1">
                <a:solidFill>
                  <a:srgbClr val="2540E8"/>
                </a:solidFill>
                <a:latin typeface="맑은 고딕" panose="020B0503020000020004" pitchFamily="50" charset="-127"/>
              </a:rPr>
              <a:t>02</a:t>
            </a:r>
            <a:endParaRPr lang="ko-KR" altLang="en-US" sz="34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0C99247-4327-ECEC-3762-7E4AED2553A1}"/>
              </a:ext>
            </a:extLst>
          </p:cNvPr>
          <p:cNvSpPr txBox="1"/>
          <p:nvPr/>
        </p:nvSpPr>
        <p:spPr>
          <a:xfrm>
            <a:off x="4419600" y="2870200"/>
            <a:ext cx="3352800" cy="22313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지역</a:t>
            </a:r>
            <a:r>
              <a:rPr lang="en-US" altLang="ko-KR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세그먼트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B416F99-9384-0DC7-45C9-C86072874508}"/>
              </a:ext>
            </a:extLst>
          </p:cNvPr>
          <p:cNvSpPr txBox="1"/>
          <p:nvPr/>
        </p:nvSpPr>
        <p:spPr>
          <a:xfrm>
            <a:off x="4419600" y="3200400"/>
            <a:ext cx="33528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중국</a:t>
            </a:r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유럽</a:t>
            </a:r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북미 </a:t>
            </a:r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/ BEV·PHEV</a:t>
            </a:r>
            <a:endParaRPr lang="ko-KR" altLang="en-US" sz="105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9023F91C-12DF-9C3A-6FC9-70D37F37D1DB}"/>
              </a:ext>
            </a:extLst>
          </p:cNvPr>
          <p:cNvSpPr/>
          <p:nvPr/>
        </p:nvSpPr>
        <p:spPr>
          <a:xfrm>
            <a:off x="8001000" y="2057400"/>
            <a:ext cx="3352800" cy="25400"/>
          </a:xfrm>
          <a:prstGeom prst="rect">
            <a:avLst/>
          </a:prstGeom>
          <a:solidFill>
            <a:srgbClr val="1014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9E7A081-3F53-B934-BC06-DC9F8C366E9C}"/>
              </a:ext>
            </a:extLst>
          </p:cNvPr>
          <p:cNvSpPr txBox="1"/>
          <p:nvPr/>
        </p:nvSpPr>
        <p:spPr>
          <a:xfrm>
            <a:off x="8001000" y="2209800"/>
            <a:ext cx="3352800" cy="52322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3400" b="1">
                <a:solidFill>
                  <a:srgbClr val="2540E8"/>
                </a:solidFill>
                <a:latin typeface="맑은 고딕" panose="020B0503020000020004" pitchFamily="50" charset="-127"/>
              </a:rPr>
              <a:t>03</a:t>
            </a:r>
            <a:endParaRPr lang="ko-KR" altLang="en-US" sz="34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D7A35DB-BA2B-6810-04D9-755F5F02584C}"/>
              </a:ext>
            </a:extLst>
          </p:cNvPr>
          <p:cNvSpPr txBox="1"/>
          <p:nvPr/>
        </p:nvSpPr>
        <p:spPr>
          <a:xfrm>
            <a:off x="8001000" y="2870200"/>
            <a:ext cx="3352800" cy="22313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제조사 경쟁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D5C6849-7DCB-A7E7-CCC8-1BE31AE2591C}"/>
              </a:ext>
            </a:extLst>
          </p:cNvPr>
          <p:cNvSpPr txBox="1"/>
          <p:nvPr/>
        </p:nvSpPr>
        <p:spPr>
          <a:xfrm>
            <a:off x="8001000" y="3200400"/>
            <a:ext cx="33528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BYD·Tesla·VW </a:t>
            </a:r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점유율</a:t>
            </a: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577DAD6B-F8BC-CFDF-DC83-5212A1DE9562}"/>
              </a:ext>
            </a:extLst>
          </p:cNvPr>
          <p:cNvSpPr/>
          <p:nvPr/>
        </p:nvSpPr>
        <p:spPr>
          <a:xfrm>
            <a:off x="838200" y="3962400"/>
            <a:ext cx="3352800" cy="25400"/>
          </a:xfrm>
          <a:prstGeom prst="rect">
            <a:avLst/>
          </a:prstGeom>
          <a:solidFill>
            <a:srgbClr val="1014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5249CC7-C47C-9E4F-2B87-DDC0DE0951B2}"/>
              </a:ext>
            </a:extLst>
          </p:cNvPr>
          <p:cNvSpPr txBox="1"/>
          <p:nvPr/>
        </p:nvSpPr>
        <p:spPr>
          <a:xfrm>
            <a:off x="838200" y="4114800"/>
            <a:ext cx="3352800" cy="52322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3400" b="1">
                <a:solidFill>
                  <a:srgbClr val="2540E8"/>
                </a:solidFill>
                <a:latin typeface="맑은 고딕" panose="020B0503020000020004" pitchFamily="50" charset="-127"/>
              </a:rPr>
              <a:t>04</a:t>
            </a:r>
            <a:endParaRPr lang="ko-KR" altLang="en-US" sz="34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B4A94E8-1F21-859C-7E06-83104B46AB53}"/>
              </a:ext>
            </a:extLst>
          </p:cNvPr>
          <p:cNvSpPr txBox="1"/>
          <p:nvPr/>
        </p:nvSpPr>
        <p:spPr>
          <a:xfrm>
            <a:off x="838200" y="4775200"/>
            <a:ext cx="3352800" cy="22313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성장 동력</a:t>
            </a:r>
            <a:r>
              <a:rPr lang="en-US" altLang="ko-KR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리스크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0304015-1B36-099F-05E2-EAB338AF313C}"/>
              </a:ext>
            </a:extLst>
          </p:cNvPr>
          <p:cNvSpPr txBox="1"/>
          <p:nvPr/>
        </p:nvSpPr>
        <p:spPr>
          <a:xfrm>
            <a:off x="838200" y="5105400"/>
            <a:ext cx="33528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가격</a:t>
            </a:r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정책</a:t>
            </a:r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인프라</a:t>
            </a: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2D9C7EE8-6045-D0CA-564F-8833BB6D1112}"/>
              </a:ext>
            </a:extLst>
          </p:cNvPr>
          <p:cNvSpPr/>
          <p:nvPr/>
        </p:nvSpPr>
        <p:spPr>
          <a:xfrm>
            <a:off x="4419600" y="3962400"/>
            <a:ext cx="3352800" cy="25400"/>
          </a:xfrm>
          <a:prstGeom prst="rect">
            <a:avLst/>
          </a:prstGeom>
          <a:solidFill>
            <a:srgbClr val="1014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9EAC188-9B47-5EDE-2ADE-039A738C16C8}"/>
              </a:ext>
            </a:extLst>
          </p:cNvPr>
          <p:cNvSpPr txBox="1"/>
          <p:nvPr/>
        </p:nvSpPr>
        <p:spPr>
          <a:xfrm>
            <a:off x="4419600" y="4114800"/>
            <a:ext cx="3352800" cy="52322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3400" b="1">
                <a:solidFill>
                  <a:srgbClr val="2540E8"/>
                </a:solidFill>
                <a:latin typeface="맑은 고딕" panose="020B0503020000020004" pitchFamily="50" charset="-127"/>
              </a:rPr>
              <a:t>05</a:t>
            </a:r>
            <a:endParaRPr lang="ko-KR" altLang="en-US" sz="34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C4504C3-1AE9-29E9-EC23-B8B012AA7F06}"/>
              </a:ext>
            </a:extLst>
          </p:cNvPr>
          <p:cNvSpPr txBox="1"/>
          <p:nvPr/>
        </p:nvSpPr>
        <p:spPr>
          <a:xfrm>
            <a:off x="4419600" y="4775200"/>
            <a:ext cx="3352800" cy="22313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2026 </a:t>
            </a:r>
            <a:r>
              <a:rPr lang="ko-KR" altLang="en-US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전망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DF2AC00-04B1-D865-C7D6-5B779ADFDBA0}"/>
              </a:ext>
            </a:extLst>
          </p:cNvPr>
          <p:cNvSpPr txBox="1"/>
          <p:nvPr/>
        </p:nvSpPr>
        <p:spPr>
          <a:xfrm>
            <a:off x="4419600" y="5105400"/>
            <a:ext cx="33528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성장 둔화 속 기회</a:t>
            </a: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6CB3739D-9779-574D-2B2D-05DDA90DF470}"/>
              </a:ext>
            </a:extLst>
          </p:cNvPr>
          <p:cNvSpPr/>
          <p:nvPr/>
        </p:nvSpPr>
        <p:spPr>
          <a:xfrm>
            <a:off x="8001000" y="3962400"/>
            <a:ext cx="3352800" cy="25400"/>
          </a:xfrm>
          <a:prstGeom prst="rect">
            <a:avLst/>
          </a:prstGeom>
          <a:solidFill>
            <a:srgbClr val="1014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2DA1F32-DB3E-3559-35F4-4F185B0BAA12}"/>
              </a:ext>
            </a:extLst>
          </p:cNvPr>
          <p:cNvSpPr txBox="1"/>
          <p:nvPr/>
        </p:nvSpPr>
        <p:spPr>
          <a:xfrm>
            <a:off x="8001000" y="4114800"/>
            <a:ext cx="3352800" cy="52322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3400" b="1">
                <a:solidFill>
                  <a:srgbClr val="2540E8"/>
                </a:solidFill>
                <a:latin typeface="맑은 고딕" panose="020B0503020000020004" pitchFamily="50" charset="-127"/>
              </a:rPr>
              <a:t>06</a:t>
            </a:r>
            <a:endParaRPr lang="ko-KR" altLang="en-US" sz="34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F8EE23D-024C-7F9E-9B6A-55CEA77B7818}"/>
              </a:ext>
            </a:extLst>
          </p:cNvPr>
          <p:cNvSpPr txBox="1"/>
          <p:nvPr/>
        </p:nvSpPr>
        <p:spPr>
          <a:xfrm>
            <a:off x="8001000" y="4775200"/>
            <a:ext cx="3352800" cy="22313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부록</a:t>
            </a:r>
            <a:r>
              <a:rPr lang="en-US" altLang="ko-KR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방법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6E7925F-2398-DCDD-7FA7-73CD1B7C25E6}"/>
              </a:ext>
            </a:extLst>
          </p:cNvPr>
          <p:cNvSpPr txBox="1"/>
          <p:nvPr/>
        </p:nvSpPr>
        <p:spPr>
          <a:xfrm>
            <a:off x="8001000" y="5105400"/>
            <a:ext cx="33528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데이터</a:t>
            </a:r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출처</a:t>
            </a: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5AA4D632-C811-E5A8-5F45-32845D9FEF9D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E31B499-4D37-D470-6F88-7409AF47F055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8351AA3-ED37-ACEE-B1B2-A687B7EC1F7A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02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374034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F209A442-9731-283D-378D-F50CD230FD0B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502AAD-252C-5493-C480-0727C9FA17C9}"/>
              </a:ext>
            </a:extLst>
          </p:cNvPr>
          <p:cNvSpPr txBox="1"/>
          <p:nvPr/>
        </p:nvSpPr>
        <p:spPr>
          <a:xfrm>
            <a:off x="1066800" y="546100"/>
            <a:ext cx="658835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KEY RISKS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5C9595-5071-0F6E-6D4C-08F2EE903D8C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핵심 리스크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정책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편중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수익성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인프라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462586B5-5E15-231A-FAFA-FBF048A213D8}"/>
              </a:ext>
            </a:extLst>
          </p:cNvPr>
          <p:cNvSpPr/>
          <p:nvPr/>
        </p:nvSpPr>
        <p:spPr>
          <a:xfrm>
            <a:off x="838200" y="2057400"/>
            <a:ext cx="3369733" cy="14986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3F72A281-5CE4-1749-130C-8AEED4580220}"/>
              </a:ext>
            </a:extLst>
          </p:cNvPr>
          <p:cNvSpPr/>
          <p:nvPr/>
        </p:nvSpPr>
        <p:spPr>
          <a:xfrm>
            <a:off x="838200" y="2057400"/>
            <a:ext cx="50800" cy="1498600"/>
          </a:xfrm>
          <a:prstGeom prst="rect">
            <a:avLst/>
          </a:prstGeom>
          <a:solidFill>
            <a:srgbClr val="FF9D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8A804D-336B-60A1-7599-AA377188B732}"/>
              </a:ext>
            </a:extLst>
          </p:cNvPr>
          <p:cNvSpPr txBox="1"/>
          <p:nvPr/>
        </p:nvSpPr>
        <p:spPr>
          <a:xfrm>
            <a:off x="1066800" y="22606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FF9D2E"/>
                </a:solidFill>
                <a:latin typeface="맑은 고딕" panose="020B0503020000020004" pitchFamily="50" charset="-127"/>
              </a:rPr>
              <a:t>01</a:t>
            </a:r>
            <a:endParaRPr lang="ko-KR" altLang="en-US" sz="2200" b="1">
              <a:solidFill>
                <a:srgbClr val="FF9D2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9251B7-F54D-EB9F-56D8-036041D004B1}"/>
              </a:ext>
            </a:extLst>
          </p:cNvPr>
          <p:cNvSpPr txBox="1"/>
          <p:nvPr/>
        </p:nvSpPr>
        <p:spPr>
          <a:xfrm>
            <a:off x="1066800" y="27432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정책 의존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7C82B7-3E5F-01B4-2475-AD074448C548}"/>
              </a:ext>
            </a:extLst>
          </p:cNvPr>
          <p:cNvSpPr txBox="1"/>
          <p:nvPr/>
        </p:nvSpPr>
        <p:spPr>
          <a:xfrm>
            <a:off x="1066800" y="30480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미국 연방 세액공제 만료로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2025 −4%,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보조금 축소가 수요 직격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BD2EB73-69DB-A43C-EE52-4AAC076FD64A}"/>
              </a:ext>
            </a:extLst>
          </p:cNvPr>
          <p:cNvSpPr/>
          <p:nvPr/>
        </p:nvSpPr>
        <p:spPr>
          <a:xfrm>
            <a:off x="4411133" y="2057400"/>
            <a:ext cx="3369734" cy="14986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BA8333F2-98F7-BAF6-39E0-7575B6C21515}"/>
              </a:ext>
            </a:extLst>
          </p:cNvPr>
          <p:cNvSpPr/>
          <p:nvPr/>
        </p:nvSpPr>
        <p:spPr>
          <a:xfrm>
            <a:off x="4411133" y="2057400"/>
            <a:ext cx="50800" cy="1498600"/>
          </a:xfrm>
          <a:prstGeom prst="rect">
            <a:avLst/>
          </a:prstGeom>
          <a:solidFill>
            <a:srgbClr val="FF9D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7E44489-F094-B053-6092-E5A65660D79F}"/>
              </a:ext>
            </a:extLst>
          </p:cNvPr>
          <p:cNvSpPr txBox="1"/>
          <p:nvPr/>
        </p:nvSpPr>
        <p:spPr>
          <a:xfrm>
            <a:off x="4639733" y="22606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FF9D2E"/>
                </a:solidFill>
                <a:latin typeface="맑은 고딕" panose="020B0503020000020004" pitchFamily="50" charset="-127"/>
              </a:rPr>
              <a:t>02</a:t>
            </a:r>
            <a:endParaRPr lang="ko-KR" altLang="en-US" sz="2200" b="1">
              <a:solidFill>
                <a:srgbClr val="FF9D2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E888119-60BE-AFE9-452A-04F2A52B09C5}"/>
              </a:ext>
            </a:extLst>
          </p:cNvPr>
          <p:cNvSpPr txBox="1"/>
          <p:nvPr/>
        </p:nvSpPr>
        <p:spPr>
          <a:xfrm>
            <a:off x="4639733" y="27432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중국 편중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EAFA1D-0AD1-FAF3-9CF5-D5E1DC30256F}"/>
              </a:ext>
            </a:extLst>
          </p:cNvPr>
          <p:cNvSpPr txBox="1"/>
          <p:nvPr/>
        </p:nvSpPr>
        <p:spPr>
          <a:xfrm>
            <a:off x="4639733" y="30480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시장의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62%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가 중국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지정학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과잉경쟁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가격전쟁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)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리스크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B4A83F96-C206-68B1-1C71-8FD849DF97CE}"/>
              </a:ext>
            </a:extLst>
          </p:cNvPr>
          <p:cNvSpPr/>
          <p:nvPr/>
        </p:nvSpPr>
        <p:spPr>
          <a:xfrm>
            <a:off x="7984067" y="2057400"/>
            <a:ext cx="3369733" cy="14986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D0C19FA0-838C-529D-6E74-509F03478640}"/>
              </a:ext>
            </a:extLst>
          </p:cNvPr>
          <p:cNvSpPr/>
          <p:nvPr/>
        </p:nvSpPr>
        <p:spPr>
          <a:xfrm>
            <a:off x="7984067" y="2057400"/>
            <a:ext cx="50800" cy="1498600"/>
          </a:xfrm>
          <a:prstGeom prst="rect">
            <a:avLst/>
          </a:prstGeom>
          <a:solidFill>
            <a:srgbClr val="FF9D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6B7B568-9849-E0CD-B1A7-9E8C841D5EF6}"/>
              </a:ext>
            </a:extLst>
          </p:cNvPr>
          <p:cNvSpPr txBox="1"/>
          <p:nvPr/>
        </p:nvSpPr>
        <p:spPr>
          <a:xfrm>
            <a:off x="8212667" y="22606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FF9D2E"/>
                </a:solidFill>
                <a:latin typeface="맑은 고딕" panose="020B0503020000020004" pitchFamily="50" charset="-127"/>
              </a:rPr>
              <a:t>03</a:t>
            </a:r>
            <a:endParaRPr lang="ko-KR" altLang="en-US" sz="2200" b="1">
              <a:solidFill>
                <a:srgbClr val="FF9D2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EB59A46-7764-36F1-9A75-D9E3075603AB}"/>
              </a:ext>
            </a:extLst>
          </p:cNvPr>
          <p:cNvSpPr txBox="1"/>
          <p:nvPr/>
        </p:nvSpPr>
        <p:spPr>
          <a:xfrm>
            <a:off x="8212667" y="27432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수익성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10A053B-89EA-AEAF-DEB8-743D8D0499DC}"/>
              </a:ext>
            </a:extLst>
          </p:cNvPr>
          <p:cNvSpPr txBox="1"/>
          <p:nvPr/>
        </p:nvSpPr>
        <p:spPr>
          <a:xfrm>
            <a:off x="8212667" y="30480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가격전쟁으로 다수 제조사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EV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부문 적자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마진 압박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4E56C291-6A1F-BE5F-93D3-9289E2C7C2B0}"/>
              </a:ext>
            </a:extLst>
          </p:cNvPr>
          <p:cNvSpPr/>
          <p:nvPr/>
        </p:nvSpPr>
        <p:spPr>
          <a:xfrm>
            <a:off x="838200" y="3759200"/>
            <a:ext cx="3369733" cy="14986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1BD4340B-3A60-8F12-BFF1-9A19DD1BC92E}"/>
              </a:ext>
            </a:extLst>
          </p:cNvPr>
          <p:cNvSpPr/>
          <p:nvPr/>
        </p:nvSpPr>
        <p:spPr>
          <a:xfrm>
            <a:off x="838200" y="3759200"/>
            <a:ext cx="50800" cy="1498600"/>
          </a:xfrm>
          <a:prstGeom prst="rect">
            <a:avLst/>
          </a:prstGeom>
          <a:solidFill>
            <a:srgbClr val="FF9D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7874CC9-57A7-1A0F-3C2C-E3F7565ED0A9}"/>
              </a:ext>
            </a:extLst>
          </p:cNvPr>
          <p:cNvSpPr txBox="1"/>
          <p:nvPr/>
        </p:nvSpPr>
        <p:spPr>
          <a:xfrm>
            <a:off x="1066800" y="39624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FF9D2E"/>
                </a:solidFill>
                <a:latin typeface="맑은 고딕" panose="020B0503020000020004" pitchFamily="50" charset="-127"/>
              </a:rPr>
              <a:t>04</a:t>
            </a:r>
            <a:endParaRPr lang="ko-KR" altLang="en-US" sz="2200" b="1">
              <a:solidFill>
                <a:srgbClr val="FF9D2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B0BD3E8-F4F6-8BEF-F055-935EBEB35A29}"/>
              </a:ext>
            </a:extLst>
          </p:cNvPr>
          <p:cNvSpPr txBox="1"/>
          <p:nvPr/>
        </p:nvSpPr>
        <p:spPr>
          <a:xfrm>
            <a:off x="1066800" y="44450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인프라</a:t>
            </a:r>
            <a:r>
              <a:rPr lang="en-US" altLang="ko-KR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소재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7D241F8-D4B2-0857-C135-1E07203B2697}"/>
              </a:ext>
            </a:extLst>
          </p:cNvPr>
          <p:cNvSpPr txBox="1"/>
          <p:nvPr/>
        </p:nvSpPr>
        <p:spPr>
          <a:xfrm>
            <a:off x="1066800" y="47498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충전망 격차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배터리 소재 공급망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규제 불확실성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D87834B6-F00C-B0A0-37A9-B36C02BF431D}"/>
              </a:ext>
            </a:extLst>
          </p:cNvPr>
          <p:cNvSpPr/>
          <p:nvPr/>
        </p:nvSpPr>
        <p:spPr>
          <a:xfrm>
            <a:off x="4411133" y="3759200"/>
            <a:ext cx="3369734" cy="14986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2A3EAB90-E237-53D3-2B87-4B6809B737F5}"/>
              </a:ext>
            </a:extLst>
          </p:cNvPr>
          <p:cNvSpPr/>
          <p:nvPr/>
        </p:nvSpPr>
        <p:spPr>
          <a:xfrm>
            <a:off x="4411133" y="3759200"/>
            <a:ext cx="50800" cy="1498600"/>
          </a:xfrm>
          <a:prstGeom prst="rect">
            <a:avLst/>
          </a:prstGeom>
          <a:solidFill>
            <a:srgbClr val="FF9D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2907359-E54A-2F8B-6229-F3A3B1751A41}"/>
              </a:ext>
            </a:extLst>
          </p:cNvPr>
          <p:cNvSpPr txBox="1"/>
          <p:nvPr/>
        </p:nvSpPr>
        <p:spPr>
          <a:xfrm>
            <a:off x="4639733" y="39624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FF9D2E"/>
                </a:solidFill>
                <a:latin typeface="맑은 고딕" panose="020B0503020000020004" pitchFamily="50" charset="-127"/>
              </a:rPr>
              <a:t>05</a:t>
            </a:r>
            <a:endParaRPr lang="ko-KR" altLang="en-US" sz="2200" b="1">
              <a:solidFill>
                <a:srgbClr val="FF9D2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1FFD8D3-D93D-503D-B18B-1E18EE61F652}"/>
              </a:ext>
            </a:extLst>
          </p:cNvPr>
          <p:cNvSpPr txBox="1"/>
          <p:nvPr/>
        </p:nvSpPr>
        <p:spPr>
          <a:xfrm>
            <a:off x="4639733" y="44450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성장 둔화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B087FFF-2675-BEE8-706C-76712F000198}"/>
              </a:ext>
            </a:extLst>
          </p:cNvPr>
          <p:cNvSpPr txBox="1"/>
          <p:nvPr/>
        </p:nvSpPr>
        <p:spPr>
          <a:xfrm>
            <a:off x="4639733" y="47498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2026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성장률 둔화 전망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증분 유지되나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%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하락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).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28F561E7-7397-0095-245B-09F226BC9879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8D42C4F-77DA-CC45-87ED-84467641E1B5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E664C18-33C2-441D-1ACB-6AD0A3661353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20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09939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154C9801-766A-B8EA-3B81-E784EC7D26E4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AF64E9-1300-E31C-87B0-5A6EC5249C65}"/>
              </a:ext>
            </a:extLst>
          </p:cNvPr>
          <p:cNvSpPr txBox="1"/>
          <p:nvPr/>
        </p:nvSpPr>
        <p:spPr>
          <a:xfrm>
            <a:off x="1066800" y="546100"/>
            <a:ext cx="1006686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OUTLOOK 2026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68516E-D2D6-02B3-BBA9-8E912EB816B3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2026 — 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성장은 계속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속도는 둔화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B89B80E4-9237-B0BC-E3AC-349752A7367F}"/>
              </a:ext>
            </a:extLst>
          </p:cNvPr>
          <p:cNvSpPr/>
          <p:nvPr/>
        </p:nvSpPr>
        <p:spPr>
          <a:xfrm>
            <a:off x="838200" y="2006600"/>
            <a:ext cx="3429000" cy="31750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6B73EE-CE77-23C7-83A7-A24743B1B736}"/>
              </a:ext>
            </a:extLst>
          </p:cNvPr>
          <p:cNvSpPr txBox="1"/>
          <p:nvPr/>
        </p:nvSpPr>
        <p:spPr>
          <a:xfrm>
            <a:off x="1143000" y="2311400"/>
            <a:ext cx="28194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 b="1">
                <a:solidFill>
                  <a:srgbClr val="BFCBFF"/>
                </a:solidFill>
                <a:latin typeface="맑은 고딕" panose="020B0503020000020004" pitchFamily="50" charset="-127"/>
              </a:rPr>
              <a:t>2026 </a:t>
            </a:r>
            <a:r>
              <a:rPr lang="ko-KR" altLang="en-US" sz="1200" b="1">
                <a:solidFill>
                  <a:srgbClr val="BFCBFF"/>
                </a:solidFill>
                <a:latin typeface="맑은 고딕" panose="020B0503020000020004" pitchFamily="50" charset="-127"/>
              </a:rPr>
              <a:t>전망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DC2712-9419-C3FA-0B45-834DD9F573B9}"/>
              </a:ext>
            </a:extLst>
          </p:cNvPr>
          <p:cNvSpPr txBox="1"/>
          <p:nvPr/>
        </p:nvSpPr>
        <p:spPr>
          <a:xfrm>
            <a:off x="1143000" y="2692400"/>
            <a:ext cx="2819400" cy="70788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4600" b="1">
                <a:solidFill>
                  <a:srgbClr val="FFFFFF"/>
                </a:solidFill>
                <a:latin typeface="맑은 고딕" panose="020B0503020000020004" pitchFamily="50" charset="-127"/>
              </a:rPr>
              <a:t>22.7M</a:t>
            </a:r>
            <a:endParaRPr lang="ko-KR" altLang="en-US" sz="46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D49ED0-6722-8F15-A685-67254B440AB4}"/>
              </a:ext>
            </a:extLst>
          </p:cNvPr>
          <p:cNvSpPr txBox="1"/>
          <p:nvPr/>
        </p:nvSpPr>
        <p:spPr>
          <a:xfrm>
            <a:off x="1143000" y="3556000"/>
            <a:ext cx="281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BFCBFF"/>
                </a:solidFill>
                <a:latin typeface="맑은 고딕" panose="020B0503020000020004" pitchFamily="50" charset="-127"/>
              </a:rPr>
              <a:t>예상 판매 </a:t>
            </a:r>
            <a:r>
              <a:rPr lang="en-US" altLang="ko-KR" sz="1000">
                <a:solidFill>
                  <a:srgbClr val="BFCBFF"/>
                </a:solidFill>
                <a:latin typeface="맑은 고딕" panose="020B0503020000020004" pitchFamily="50" charset="-127"/>
              </a:rPr>
              <a:t>(IEA·BNEF)</a:t>
            </a:r>
            <a:endParaRPr lang="ko-KR" altLang="en-US" sz="1000">
              <a:solidFill>
                <a:srgbClr val="BFCB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52DF0041-1B12-56E3-D7CB-86B8CE2C931B}"/>
              </a:ext>
            </a:extLst>
          </p:cNvPr>
          <p:cNvSpPr/>
          <p:nvPr/>
        </p:nvSpPr>
        <p:spPr>
          <a:xfrm>
            <a:off x="1143000" y="4038600"/>
            <a:ext cx="2819400" cy="12700"/>
          </a:xfrm>
          <a:prstGeom prst="rect">
            <a:avLst/>
          </a:prstGeom>
          <a:solidFill>
            <a:srgbClr val="5A6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E9894D-D79D-DDE5-44C1-7DA19AC9BED0}"/>
              </a:ext>
            </a:extLst>
          </p:cNvPr>
          <p:cNvSpPr txBox="1"/>
          <p:nvPr/>
        </p:nvSpPr>
        <p:spPr>
          <a:xfrm>
            <a:off x="1143000" y="4191000"/>
            <a:ext cx="2819400" cy="33855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200" b="1">
                <a:solidFill>
                  <a:srgbClr val="00B8A6"/>
                </a:solidFill>
                <a:latin typeface="맑은 고딕" panose="020B0503020000020004" pitchFamily="50" charset="-127"/>
              </a:rPr>
              <a:t>≈ </a:t>
            </a:r>
            <a:r>
              <a:rPr lang="en-US" altLang="ko-KR" sz="2200" b="1">
                <a:solidFill>
                  <a:srgbClr val="00B8A6"/>
                </a:solidFill>
                <a:latin typeface="맑은 고딕" panose="020B0503020000020004" pitchFamily="50" charset="-127"/>
              </a:rPr>
              <a:t>25%</a:t>
            </a:r>
            <a:endParaRPr lang="ko-KR" altLang="en-US" sz="2200" b="1">
              <a:solidFill>
                <a:srgbClr val="00B8A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5636573-44CA-52C6-14CB-67B1213A347A}"/>
              </a:ext>
            </a:extLst>
          </p:cNvPr>
          <p:cNvSpPr txBox="1"/>
          <p:nvPr/>
        </p:nvSpPr>
        <p:spPr>
          <a:xfrm>
            <a:off x="1143000" y="4597400"/>
            <a:ext cx="281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BFCBFF"/>
                </a:solidFill>
                <a:latin typeface="맑은 고딕" panose="020B0503020000020004" pitchFamily="50" charset="-127"/>
              </a:rPr>
              <a:t>신차 중 </a:t>
            </a:r>
            <a:r>
              <a:rPr lang="en-US" altLang="ko-KR" sz="1000">
                <a:solidFill>
                  <a:srgbClr val="BFCBFF"/>
                </a:solidFill>
                <a:latin typeface="맑은 고딕" panose="020B0503020000020004" pitchFamily="50" charset="-127"/>
              </a:rPr>
              <a:t>EV </a:t>
            </a:r>
            <a:r>
              <a:rPr lang="ko-KR" altLang="en-US" sz="1000">
                <a:solidFill>
                  <a:srgbClr val="BFCBFF"/>
                </a:solidFill>
                <a:latin typeface="맑은 고딕" panose="020B0503020000020004" pitchFamily="50" charset="-127"/>
              </a:rPr>
              <a:t>비중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336E8891-1F40-1918-534E-004E04E01920}"/>
              </a:ext>
            </a:extLst>
          </p:cNvPr>
          <p:cNvSpPr/>
          <p:nvPr/>
        </p:nvSpPr>
        <p:spPr>
          <a:xfrm>
            <a:off x="4622800" y="2108200"/>
            <a:ext cx="88900" cy="889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24D4F9C-5591-CF7B-F579-F89BB066B837}"/>
              </a:ext>
            </a:extLst>
          </p:cNvPr>
          <p:cNvSpPr txBox="1"/>
          <p:nvPr/>
        </p:nvSpPr>
        <p:spPr>
          <a:xfrm>
            <a:off x="4851400" y="2057400"/>
            <a:ext cx="65024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2026 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전망 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~22.7M, 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신차 비중 약 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1/4 — 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증분은 유지되나 성장률 둔화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(IEA·BNEF).</a:t>
            </a:r>
            <a:endParaRPr lang="ko-KR" altLang="en-US" sz="1150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47414797-6D59-A18D-7967-EEC50914CDC7}"/>
              </a:ext>
            </a:extLst>
          </p:cNvPr>
          <p:cNvSpPr/>
          <p:nvPr/>
        </p:nvSpPr>
        <p:spPr>
          <a:xfrm>
            <a:off x="4622800" y="2921000"/>
            <a:ext cx="88900" cy="889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BCAEE78-475F-6910-77AD-92B594963641}"/>
              </a:ext>
            </a:extLst>
          </p:cNvPr>
          <p:cNvSpPr txBox="1"/>
          <p:nvPr/>
        </p:nvSpPr>
        <p:spPr>
          <a:xfrm>
            <a:off x="4851400" y="2870200"/>
            <a:ext cx="65024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유럽 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+~20%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로 신차 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대 중 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대 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EV 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중국 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~60% 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비중 접근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89AA53E7-F0A8-ABFA-8809-DF3B5E5084B3}"/>
              </a:ext>
            </a:extLst>
          </p:cNvPr>
          <p:cNvSpPr/>
          <p:nvPr/>
        </p:nvSpPr>
        <p:spPr>
          <a:xfrm>
            <a:off x="4622800" y="3733800"/>
            <a:ext cx="88900" cy="889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16C41C-FC5F-0E87-EF0C-F0FB2E67C906}"/>
              </a:ext>
            </a:extLst>
          </p:cNvPr>
          <p:cNvSpPr txBox="1"/>
          <p:nvPr/>
        </p:nvSpPr>
        <p:spPr>
          <a:xfrm>
            <a:off x="4851400" y="3683000"/>
            <a:ext cx="65024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신흥 아태 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+50%·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중남미 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+45% — 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저가 모델이 다음 성장 축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F611F3B6-6FC7-54AB-6253-1CB5981AA85E}"/>
              </a:ext>
            </a:extLst>
          </p:cNvPr>
          <p:cNvSpPr/>
          <p:nvPr/>
        </p:nvSpPr>
        <p:spPr>
          <a:xfrm>
            <a:off x="4622800" y="4546600"/>
            <a:ext cx="88900" cy="889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131334B-4FFB-055C-4B59-0AF6E45622AE}"/>
              </a:ext>
            </a:extLst>
          </p:cNvPr>
          <p:cNvSpPr txBox="1"/>
          <p:nvPr/>
        </p:nvSpPr>
        <p:spPr>
          <a:xfrm>
            <a:off x="4851400" y="4495800"/>
            <a:ext cx="65024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관전 포인트 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미국 정책 향방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가격전쟁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수익성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배터리 가격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, PHEV </a:t>
            </a:r>
            <a:r>
              <a:rPr lang="ko-KR" altLang="en-US" sz="1150">
                <a:solidFill>
                  <a:srgbClr val="10141C"/>
                </a:solidFill>
                <a:latin typeface="맑은 고딕" panose="020B0503020000020004" pitchFamily="50" charset="-127"/>
              </a:rPr>
              <a:t>비중</a:t>
            </a:r>
            <a:r>
              <a:rPr lang="en-US" altLang="ko-KR" sz="1150">
                <a:solidFill>
                  <a:srgbClr val="10141C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58E8A1D-F141-FDEF-61A3-CED425171573}"/>
              </a:ext>
            </a:extLst>
          </p:cNvPr>
          <p:cNvSpPr txBox="1"/>
          <p:nvPr/>
        </p:nvSpPr>
        <p:spPr>
          <a:xfrm>
            <a:off x="838200" y="6070600"/>
            <a:ext cx="10515600" cy="13080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850">
                <a:solidFill>
                  <a:srgbClr val="69727E"/>
                </a:solidFill>
                <a:latin typeface="맑은 고딕" panose="020B0503020000020004" pitchFamily="50" charset="-127"/>
              </a:rPr>
              <a:t>* 전망치</a:t>
            </a:r>
            <a:r>
              <a:rPr lang="en-US" altLang="ko-KR" sz="850">
                <a:solidFill>
                  <a:srgbClr val="69727E"/>
                </a:solidFill>
                <a:latin typeface="맑은 고딕" panose="020B0503020000020004" pitchFamily="50" charset="-127"/>
              </a:rPr>
              <a:t>(forecast) — </a:t>
            </a:r>
            <a:r>
              <a:rPr lang="ko-KR" altLang="en-US" sz="850">
                <a:solidFill>
                  <a:srgbClr val="69727E"/>
                </a:solidFill>
                <a:latin typeface="맑은 고딕" panose="020B0503020000020004" pitchFamily="50" charset="-127"/>
              </a:rPr>
              <a:t>정책</a:t>
            </a:r>
            <a:r>
              <a:rPr lang="en-US" altLang="ko-KR" sz="850">
                <a:solidFill>
                  <a:srgbClr val="69727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69727E"/>
                </a:solidFill>
                <a:latin typeface="맑은 고딕" panose="020B0503020000020004" pitchFamily="50" charset="-127"/>
              </a:rPr>
              <a:t>가격에 따라 변동</a:t>
            </a:r>
            <a:r>
              <a:rPr lang="en-US" altLang="ko-KR" sz="85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85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A29552FF-A044-9B6C-4867-49DB2F3DAC6C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E85F0D8-7A93-9734-1971-54FEDFA04B3A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4149C20-2C2B-7FB8-7C59-F39BB8910FFB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21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19583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7ABA7197-26D6-48CB-9461-E39A8E6F2AA7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B203B1-E322-7D3D-4178-C67B44DDB37F}"/>
              </a:ext>
            </a:extLst>
          </p:cNvPr>
          <p:cNvSpPr txBox="1"/>
          <p:nvPr/>
        </p:nvSpPr>
        <p:spPr>
          <a:xfrm>
            <a:off x="1066800" y="546100"/>
            <a:ext cx="766235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WATCHLIST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EB1169-3E3D-ACF3-1EBF-1EC07323AE47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앞으로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12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개월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무엇을 볼 것인가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C63C318-698A-A64E-51C7-C4E78C0730E6}"/>
              </a:ext>
            </a:extLst>
          </p:cNvPr>
          <p:cNvSpPr/>
          <p:nvPr/>
        </p:nvSpPr>
        <p:spPr>
          <a:xfrm>
            <a:off x="838200" y="2082800"/>
            <a:ext cx="3352800" cy="14986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7D5A3F93-4185-C462-6204-00A6BBF0A4BD}"/>
              </a:ext>
            </a:extLst>
          </p:cNvPr>
          <p:cNvSpPr/>
          <p:nvPr/>
        </p:nvSpPr>
        <p:spPr>
          <a:xfrm>
            <a:off x="838200" y="2082800"/>
            <a:ext cx="3352800" cy="508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B447FC-BEAF-B4E0-1E79-9E4686380355}"/>
              </a:ext>
            </a:extLst>
          </p:cNvPr>
          <p:cNvSpPr txBox="1"/>
          <p:nvPr/>
        </p:nvSpPr>
        <p:spPr>
          <a:xfrm>
            <a:off x="1066800" y="2311400"/>
            <a:ext cx="29464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00" b="1">
                <a:solidFill>
                  <a:srgbClr val="10141C"/>
                </a:solidFill>
                <a:latin typeface="맑은 고딕" panose="020B0503020000020004" pitchFamily="50" charset="-127"/>
              </a:rPr>
              <a:t>미국 정책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426B2C-513C-C11D-A110-3C0D20E915DE}"/>
              </a:ext>
            </a:extLst>
          </p:cNvPr>
          <p:cNvSpPr txBox="1"/>
          <p:nvPr/>
        </p:nvSpPr>
        <p:spPr>
          <a:xfrm>
            <a:off x="1066800" y="2717800"/>
            <a:ext cx="29464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세액공제</a:t>
            </a:r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규제 향방 </a:t>
            </a:r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최대 변수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715F566B-2F23-2D52-4126-FA367510DC7A}"/>
              </a:ext>
            </a:extLst>
          </p:cNvPr>
          <p:cNvSpPr/>
          <p:nvPr/>
        </p:nvSpPr>
        <p:spPr>
          <a:xfrm>
            <a:off x="4419600" y="2082800"/>
            <a:ext cx="3352800" cy="14986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9C8B709F-F6D4-1E49-3593-3B70B60A0F88}"/>
              </a:ext>
            </a:extLst>
          </p:cNvPr>
          <p:cNvSpPr/>
          <p:nvPr/>
        </p:nvSpPr>
        <p:spPr>
          <a:xfrm>
            <a:off x="4419600" y="2082800"/>
            <a:ext cx="3352800" cy="508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94E18AC-30CF-4D7A-29F9-33E4618056F6}"/>
              </a:ext>
            </a:extLst>
          </p:cNvPr>
          <p:cNvSpPr txBox="1"/>
          <p:nvPr/>
        </p:nvSpPr>
        <p:spPr>
          <a:xfrm>
            <a:off x="4648200" y="2311400"/>
            <a:ext cx="29464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00" b="1">
                <a:solidFill>
                  <a:srgbClr val="10141C"/>
                </a:solidFill>
                <a:latin typeface="맑은 고딕" panose="020B0503020000020004" pitchFamily="50" charset="-127"/>
              </a:rPr>
              <a:t>가격전쟁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EA39B2-0EB4-C214-F3AD-8D1BF271A3E4}"/>
              </a:ext>
            </a:extLst>
          </p:cNvPr>
          <p:cNvSpPr txBox="1"/>
          <p:nvPr/>
        </p:nvSpPr>
        <p:spPr>
          <a:xfrm>
            <a:off x="4648200" y="2717800"/>
            <a:ext cx="29464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제조사 수익성</a:t>
            </a:r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구조조정 신호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6DEA001F-BEE9-1EB0-700A-E4CEEF9755FC}"/>
              </a:ext>
            </a:extLst>
          </p:cNvPr>
          <p:cNvSpPr/>
          <p:nvPr/>
        </p:nvSpPr>
        <p:spPr>
          <a:xfrm>
            <a:off x="8001000" y="2082800"/>
            <a:ext cx="3352800" cy="14986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5D22654-A004-9017-C83E-2C14E67D6CC0}"/>
              </a:ext>
            </a:extLst>
          </p:cNvPr>
          <p:cNvSpPr/>
          <p:nvPr/>
        </p:nvSpPr>
        <p:spPr>
          <a:xfrm>
            <a:off x="8001000" y="2082800"/>
            <a:ext cx="3352800" cy="508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B193295-64A0-A455-52F1-38E40F5E794A}"/>
              </a:ext>
            </a:extLst>
          </p:cNvPr>
          <p:cNvSpPr txBox="1"/>
          <p:nvPr/>
        </p:nvSpPr>
        <p:spPr>
          <a:xfrm>
            <a:off x="8229600" y="2311400"/>
            <a:ext cx="29464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00" b="1">
                <a:solidFill>
                  <a:srgbClr val="10141C"/>
                </a:solidFill>
                <a:latin typeface="맑은 고딕" panose="020B0503020000020004" pitchFamily="50" charset="-127"/>
              </a:rPr>
              <a:t>배터리 가격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B237F9-DECA-0425-39DA-DC145EB1D40B}"/>
              </a:ext>
            </a:extLst>
          </p:cNvPr>
          <p:cNvSpPr txBox="1"/>
          <p:nvPr/>
        </p:nvSpPr>
        <p:spPr>
          <a:xfrm>
            <a:off x="8229600" y="2717800"/>
            <a:ext cx="29464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$/kWh </a:t>
            </a:r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추가 하락 여부</a:t>
            </a: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0EA8BEB2-21AC-93FF-A447-2607B94EF1BE}"/>
              </a:ext>
            </a:extLst>
          </p:cNvPr>
          <p:cNvSpPr/>
          <p:nvPr/>
        </p:nvSpPr>
        <p:spPr>
          <a:xfrm>
            <a:off x="838200" y="3835400"/>
            <a:ext cx="3352800" cy="14986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71F4DAD2-63C8-E30D-A89E-61AD6403AB95}"/>
              </a:ext>
            </a:extLst>
          </p:cNvPr>
          <p:cNvSpPr/>
          <p:nvPr/>
        </p:nvSpPr>
        <p:spPr>
          <a:xfrm>
            <a:off x="838200" y="3835400"/>
            <a:ext cx="3352800" cy="508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439C0C8-12B7-1BE1-A57E-8678FB20E6B2}"/>
              </a:ext>
            </a:extLst>
          </p:cNvPr>
          <p:cNvSpPr txBox="1"/>
          <p:nvPr/>
        </p:nvSpPr>
        <p:spPr>
          <a:xfrm>
            <a:off x="1066800" y="4064000"/>
            <a:ext cx="29464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400" b="1">
                <a:solidFill>
                  <a:srgbClr val="10141C"/>
                </a:solidFill>
                <a:latin typeface="맑은 고딕" panose="020B0503020000020004" pitchFamily="50" charset="-127"/>
              </a:rPr>
              <a:t>PHEV </a:t>
            </a:r>
            <a:r>
              <a:rPr lang="ko-KR" altLang="en-US" sz="1400" b="1">
                <a:solidFill>
                  <a:srgbClr val="10141C"/>
                </a:solidFill>
                <a:latin typeface="맑은 고딕" panose="020B0503020000020004" pitchFamily="50" charset="-127"/>
              </a:rPr>
              <a:t>비중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D9459BF-923D-6AAE-DA96-DE40FD206299}"/>
              </a:ext>
            </a:extLst>
          </p:cNvPr>
          <p:cNvSpPr txBox="1"/>
          <p:nvPr/>
        </p:nvSpPr>
        <p:spPr>
          <a:xfrm>
            <a:off x="1066800" y="4470400"/>
            <a:ext cx="29464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과도기 수요의 지속성</a:t>
            </a: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598292A5-0424-4673-D6FA-887CECDF8FBD}"/>
              </a:ext>
            </a:extLst>
          </p:cNvPr>
          <p:cNvSpPr/>
          <p:nvPr/>
        </p:nvSpPr>
        <p:spPr>
          <a:xfrm>
            <a:off x="4419600" y="3835400"/>
            <a:ext cx="3352800" cy="14986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384D74EC-ECD9-22AC-F76C-2F2528646F57}"/>
              </a:ext>
            </a:extLst>
          </p:cNvPr>
          <p:cNvSpPr/>
          <p:nvPr/>
        </p:nvSpPr>
        <p:spPr>
          <a:xfrm>
            <a:off x="4419600" y="3835400"/>
            <a:ext cx="3352800" cy="508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5060870-2212-710B-FFE4-EFE14D635214}"/>
              </a:ext>
            </a:extLst>
          </p:cNvPr>
          <p:cNvSpPr txBox="1"/>
          <p:nvPr/>
        </p:nvSpPr>
        <p:spPr>
          <a:xfrm>
            <a:off x="4648200" y="4064000"/>
            <a:ext cx="29464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00" b="1">
                <a:solidFill>
                  <a:srgbClr val="10141C"/>
                </a:solidFill>
                <a:latin typeface="맑은 고딕" panose="020B0503020000020004" pitchFamily="50" charset="-127"/>
              </a:rPr>
              <a:t>중국 수출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E07F563-7035-8AE6-296D-ABCB117433EE}"/>
              </a:ext>
            </a:extLst>
          </p:cNvPr>
          <p:cNvSpPr txBox="1"/>
          <p:nvPr/>
        </p:nvSpPr>
        <p:spPr>
          <a:xfrm>
            <a:off x="4648200" y="4470400"/>
            <a:ext cx="29464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BYD</a:t>
            </a:r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발 글로벌 확장 속도</a:t>
            </a: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9FA400CD-9256-C2B5-E307-E4E77B5E0248}"/>
              </a:ext>
            </a:extLst>
          </p:cNvPr>
          <p:cNvSpPr/>
          <p:nvPr/>
        </p:nvSpPr>
        <p:spPr>
          <a:xfrm>
            <a:off x="8001000" y="3835400"/>
            <a:ext cx="3352800" cy="14986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EF7D5FAB-C691-3AD2-C1E0-89FCE1934FA4}"/>
              </a:ext>
            </a:extLst>
          </p:cNvPr>
          <p:cNvSpPr/>
          <p:nvPr/>
        </p:nvSpPr>
        <p:spPr>
          <a:xfrm>
            <a:off x="8001000" y="3835400"/>
            <a:ext cx="3352800" cy="508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E6BAC58-07D6-C1E3-7356-02A372D262C4}"/>
              </a:ext>
            </a:extLst>
          </p:cNvPr>
          <p:cNvSpPr txBox="1"/>
          <p:nvPr/>
        </p:nvSpPr>
        <p:spPr>
          <a:xfrm>
            <a:off x="8229600" y="4064000"/>
            <a:ext cx="29464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00" b="1">
                <a:solidFill>
                  <a:srgbClr val="10141C"/>
                </a:solidFill>
                <a:latin typeface="맑은 고딕" panose="020B0503020000020004" pitchFamily="50" charset="-127"/>
              </a:rPr>
              <a:t>신흥시장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C5DCE9B-A29B-4E65-D1C3-B18401E8B63F}"/>
              </a:ext>
            </a:extLst>
          </p:cNvPr>
          <p:cNvSpPr txBox="1"/>
          <p:nvPr/>
        </p:nvSpPr>
        <p:spPr>
          <a:xfrm>
            <a:off x="8229600" y="4470400"/>
            <a:ext cx="29464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저가 모델</a:t>
            </a:r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인프라 확산</a:t>
            </a: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036A8EFE-0E2F-A5D2-59FF-A521B84A74A8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97A59D2-3AF4-DF0D-0994-DF0568B4EA4F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61B348F-DB86-C105-EEBB-BC8BA1F1545D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22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589990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B81EF617-ABEB-E5B1-CFED-7F2B730E7FD5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4BB677-7344-B5EC-E350-7BE7B6D4C802}"/>
              </a:ext>
            </a:extLst>
          </p:cNvPr>
          <p:cNvSpPr txBox="1"/>
          <p:nvPr/>
        </p:nvSpPr>
        <p:spPr>
          <a:xfrm>
            <a:off x="1066800" y="546100"/>
            <a:ext cx="1171796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APPENDIX · DATA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AA0A47-3912-24B0-A9F9-6C294FE73315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부록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연간 시계열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B44431-0CCE-7C38-FE59-8115B7E2602B}"/>
              </a:ext>
            </a:extLst>
          </p:cNvPr>
          <p:cNvSpPr txBox="1"/>
          <p:nvPr/>
        </p:nvSpPr>
        <p:spPr>
          <a:xfrm>
            <a:off x="838200" y="1524000"/>
            <a:ext cx="10515600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>
                <a:solidFill>
                  <a:srgbClr val="69727E"/>
                </a:solidFill>
                <a:latin typeface="맑은 고딕" panose="020B0503020000020004" pitchFamily="50" charset="-127"/>
              </a:rPr>
              <a:t>판매량</a:t>
            </a:r>
            <a:r>
              <a:rPr lang="en-US" altLang="ko-KR" sz="1250">
                <a:solidFill>
                  <a:srgbClr val="69727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>
                <a:solidFill>
                  <a:srgbClr val="69727E"/>
                </a:solidFill>
                <a:latin typeface="맑은 고딕" panose="020B0503020000020004" pitchFamily="50" charset="-127"/>
              </a:rPr>
              <a:t>침투율 원자료 </a:t>
            </a:r>
            <a:r>
              <a:rPr lang="en-US" altLang="ko-KR" sz="1250">
                <a:solidFill>
                  <a:srgbClr val="69727E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250">
                <a:solidFill>
                  <a:srgbClr val="69727E"/>
                </a:solidFill>
                <a:latin typeface="맑은 고딕" panose="020B0503020000020004" pitchFamily="50" charset="-127"/>
              </a:rPr>
              <a:t>네이티브 표 객체</a:t>
            </a:r>
            <a:r>
              <a:rPr lang="en-US" altLang="ko-KR" sz="125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25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350BCFFA-1605-D96B-189A-78F004C5AF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506860"/>
              </p:ext>
            </p:extLst>
          </p:nvPr>
        </p:nvGraphicFramePr>
        <p:xfrm>
          <a:off x="838200" y="2032000"/>
          <a:ext cx="5969000" cy="317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9667">
                  <a:extLst>
                    <a:ext uri="{9D8B030D-6E8A-4147-A177-3AD203B41FA5}">
                      <a16:colId xmlns:a16="http://schemas.microsoft.com/office/drawing/2014/main" val="3172648874"/>
                    </a:ext>
                  </a:extLst>
                </a:gridCol>
                <a:gridCol w="1989667">
                  <a:extLst>
                    <a:ext uri="{9D8B030D-6E8A-4147-A177-3AD203B41FA5}">
                      <a16:colId xmlns:a16="http://schemas.microsoft.com/office/drawing/2014/main" val="1347749965"/>
                    </a:ext>
                  </a:extLst>
                </a:gridCol>
                <a:gridCol w="1989667">
                  <a:extLst>
                    <a:ext uri="{9D8B030D-6E8A-4147-A177-3AD203B41FA5}">
                      <a16:colId xmlns:a16="http://schemas.microsoft.com/office/drawing/2014/main" val="2891921154"/>
                    </a:ext>
                  </a:extLst>
                </a:gridCol>
              </a:tblGrid>
              <a:tr h="453571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150" b="1">
                          <a:solidFill>
                            <a:srgbClr val="FFFFFF"/>
                          </a:solidFill>
                          <a:latin typeface="맑은 고딕" panose="020B0503020000020004" pitchFamily="50" charset="-127"/>
                        </a:rPr>
                        <a:t>연도</a:t>
                      </a:r>
                    </a:p>
                  </a:txBody>
                  <a:tcPr>
                    <a:solidFill>
                      <a:srgbClr val="2540E8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150" b="1">
                          <a:solidFill>
                            <a:srgbClr val="FFFFFF"/>
                          </a:solidFill>
                          <a:latin typeface="맑은 고딕" panose="020B0503020000020004" pitchFamily="50" charset="-127"/>
                        </a:rPr>
                        <a:t>판매 </a:t>
                      </a:r>
                      <a:r>
                        <a:rPr lang="en-US" altLang="ko-KR" sz="1150" b="1">
                          <a:solidFill>
                            <a:srgbClr val="FFFFFF"/>
                          </a:solidFill>
                          <a:latin typeface="맑은 고딕" panose="020B0503020000020004" pitchFamily="50" charset="-127"/>
                        </a:rPr>
                        <a:t>(M)</a:t>
                      </a:r>
                      <a:endParaRPr lang="ko-KR" altLang="en-US" sz="1150" b="1">
                        <a:solidFill>
                          <a:srgbClr val="FFFFFF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2540E8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150" b="1">
                          <a:solidFill>
                            <a:srgbClr val="FFFFFF"/>
                          </a:solidFill>
                          <a:latin typeface="맑은 고딕" panose="020B0503020000020004" pitchFamily="50" charset="-127"/>
                        </a:rPr>
                        <a:t>신차 중 </a:t>
                      </a:r>
                      <a:r>
                        <a:rPr lang="en-US" altLang="ko-KR" sz="1150" b="1">
                          <a:solidFill>
                            <a:srgbClr val="FFFFFF"/>
                          </a:solidFill>
                          <a:latin typeface="맑은 고딕" panose="020B0503020000020004" pitchFamily="50" charset="-127"/>
                        </a:rPr>
                        <a:t>EV</a:t>
                      </a:r>
                      <a:endParaRPr lang="ko-KR" altLang="en-US" sz="1150" b="1">
                        <a:solidFill>
                          <a:srgbClr val="FFFFFF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2540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928131"/>
                  </a:ext>
                </a:extLst>
              </a:tr>
              <a:tr h="453571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15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2020</a:t>
                      </a:r>
                      <a:endParaRPr lang="ko-KR" altLang="en-US" sz="115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EF1FA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5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3.2</a:t>
                      </a:r>
                      <a:endParaRPr lang="ko-KR" altLang="en-US" sz="115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EF1FA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5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4%</a:t>
                      </a:r>
                      <a:endParaRPr lang="ko-KR" altLang="en-US" sz="115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EF1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966995"/>
                  </a:ext>
                </a:extLst>
              </a:tr>
              <a:tr h="453571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15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2021</a:t>
                      </a:r>
                      <a:endParaRPr lang="ko-KR" altLang="en-US" sz="115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5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6.8</a:t>
                      </a:r>
                      <a:endParaRPr lang="ko-KR" altLang="en-US" sz="115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5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9%</a:t>
                      </a:r>
                      <a:endParaRPr lang="ko-KR" altLang="en-US" sz="115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6148761"/>
                  </a:ext>
                </a:extLst>
              </a:tr>
              <a:tr h="453571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15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2022</a:t>
                      </a:r>
                      <a:endParaRPr lang="ko-KR" altLang="en-US" sz="115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EF1FA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5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10.4</a:t>
                      </a:r>
                      <a:endParaRPr lang="ko-KR" altLang="en-US" sz="115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EF1FA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5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14%</a:t>
                      </a:r>
                      <a:endParaRPr lang="ko-KR" altLang="en-US" sz="115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EF1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22483"/>
                  </a:ext>
                </a:extLst>
              </a:tr>
              <a:tr h="453571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15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2023</a:t>
                      </a:r>
                      <a:endParaRPr lang="ko-KR" altLang="en-US" sz="115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5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13.6</a:t>
                      </a:r>
                      <a:endParaRPr lang="ko-KR" altLang="en-US" sz="115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5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18%</a:t>
                      </a:r>
                      <a:endParaRPr lang="ko-KR" altLang="en-US" sz="115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6519172"/>
                  </a:ext>
                </a:extLst>
              </a:tr>
              <a:tr h="453571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15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2024</a:t>
                      </a:r>
                      <a:endParaRPr lang="ko-KR" altLang="en-US" sz="115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EF1FA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5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17.1</a:t>
                      </a:r>
                      <a:endParaRPr lang="ko-KR" altLang="en-US" sz="115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EF1FA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5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22%</a:t>
                      </a:r>
                      <a:endParaRPr lang="ko-KR" altLang="en-US" sz="115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EF1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295770"/>
                  </a:ext>
                </a:extLst>
              </a:tr>
              <a:tr h="453571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15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2025</a:t>
                      </a:r>
                      <a:endParaRPr lang="ko-KR" altLang="en-US" sz="115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5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20.7</a:t>
                      </a:r>
                      <a:endParaRPr lang="ko-KR" altLang="en-US" sz="115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50" b="0">
                          <a:solidFill>
                            <a:srgbClr val="10141C"/>
                          </a:solidFill>
                          <a:latin typeface="맑은 고딕" panose="020B0503020000020004" pitchFamily="50" charset="-127"/>
                        </a:rPr>
                        <a:t>25%</a:t>
                      </a:r>
                      <a:endParaRPr lang="ko-KR" altLang="en-US" sz="1150" b="0">
                        <a:solidFill>
                          <a:srgbClr val="10141C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915917"/>
                  </a:ext>
                </a:extLst>
              </a:tr>
            </a:tbl>
          </a:graphicData>
        </a:graphic>
      </p:graphicFrame>
      <p:sp>
        <p:nvSpPr>
          <p:cNvPr id="7" name="직사각형 6">
            <a:extLst>
              <a:ext uri="{FF2B5EF4-FFF2-40B4-BE49-F238E27FC236}">
                <a16:creationId xmlns:a16="http://schemas.microsoft.com/office/drawing/2014/main" id="{67C6B4D2-330C-DC34-8AA9-9F4807DCC197}"/>
              </a:ext>
            </a:extLst>
          </p:cNvPr>
          <p:cNvSpPr/>
          <p:nvPr/>
        </p:nvSpPr>
        <p:spPr>
          <a:xfrm>
            <a:off x="7366000" y="2133600"/>
            <a:ext cx="39878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9C6D27-276A-CFA7-5F3B-DCB9CAF1CEA2}"/>
              </a:ext>
            </a:extLst>
          </p:cNvPr>
          <p:cNvSpPr txBox="1"/>
          <p:nvPr/>
        </p:nvSpPr>
        <p:spPr>
          <a:xfrm>
            <a:off x="7366000" y="2235200"/>
            <a:ext cx="39878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2540E8"/>
                </a:solidFill>
                <a:latin typeface="맑은 고딕" panose="020B0503020000020004" pitchFamily="50" charset="-127"/>
              </a:rPr>
              <a:t>20.7M</a:t>
            </a:r>
            <a:endParaRPr lang="ko-KR" altLang="en-US" sz="30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3458612-F98D-421F-863E-1F2AB6D8ACE5}"/>
              </a:ext>
            </a:extLst>
          </p:cNvPr>
          <p:cNvSpPr txBox="1"/>
          <p:nvPr/>
        </p:nvSpPr>
        <p:spPr>
          <a:xfrm>
            <a:off x="7366000" y="2794000"/>
            <a:ext cx="3987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판매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B64ACF6D-491C-7AFE-7C95-35D6BD78F3E6}"/>
              </a:ext>
            </a:extLst>
          </p:cNvPr>
          <p:cNvSpPr/>
          <p:nvPr/>
        </p:nvSpPr>
        <p:spPr>
          <a:xfrm>
            <a:off x="7366000" y="3200400"/>
            <a:ext cx="39878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0A9BB9-DD86-B8D9-B9A7-74CC08A7B12E}"/>
              </a:ext>
            </a:extLst>
          </p:cNvPr>
          <p:cNvSpPr txBox="1"/>
          <p:nvPr/>
        </p:nvSpPr>
        <p:spPr>
          <a:xfrm>
            <a:off x="7366000" y="3302000"/>
            <a:ext cx="39878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00B8A6"/>
                </a:solidFill>
                <a:latin typeface="맑은 고딕" panose="020B0503020000020004" pitchFamily="50" charset="-127"/>
              </a:rPr>
              <a:t>25%</a:t>
            </a:r>
            <a:endParaRPr lang="ko-KR" altLang="en-US" sz="3000" b="1">
              <a:solidFill>
                <a:srgbClr val="00B8A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CA3C617-8ABA-5495-A577-B6FED4A1C630}"/>
              </a:ext>
            </a:extLst>
          </p:cNvPr>
          <p:cNvSpPr txBox="1"/>
          <p:nvPr/>
        </p:nvSpPr>
        <p:spPr>
          <a:xfrm>
            <a:off x="7366000" y="3860800"/>
            <a:ext cx="3987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침투율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BF3E21A4-168E-1A54-52E5-E35D2887F5AB}"/>
              </a:ext>
            </a:extLst>
          </p:cNvPr>
          <p:cNvSpPr/>
          <p:nvPr/>
        </p:nvSpPr>
        <p:spPr>
          <a:xfrm>
            <a:off x="7366000" y="4267200"/>
            <a:ext cx="39878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6CE76EF-DABC-2419-5D6C-DE965CBB2971}"/>
              </a:ext>
            </a:extLst>
          </p:cNvPr>
          <p:cNvSpPr txBox="1"/>
          <p:nvPr/>
        </p:nvSpPr>
        <p:spPr>
          <a:xfrm>
            <a:off x="7366000" y="4368800"/>
            <a:ext cx="39878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10141C"/>
                </a:solidFill>
                <a:latin typeface="맑은 고딕" panose="020B0503020000020004" pitchFamily="50" charset="-127"/>
              </a:rPr>
              <a:t>6.5×</a:t>
            </a:r>
            <a:endParaRPr lang="ko-KR" altLang="en-US" sz="30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02D165E-1EDF-B1F8-4378-71626496A08B}"/>
              </a:ext>
            </a:extLst>
          </p:cNvPr>
          <p:cNvSpPr txBox="1"/>
          <p:nvPr/>
        </p:nvSpPr>
        <p:spPr>
          <a:xfrm>
            <a:off x="7366000" y="4927600"/>
            <a:ext cx="3987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5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년 성장배수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9538A48C-40CD-D498-792E-B541ADCCEC5A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3D7DCDC-3D17-9EE4-F37E-F8E5A574CC0F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A55E57F-FE31-6C8A-2782-CC551053DA7D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23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023496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994EB016-147F-0995-8E5D-EDA5AB880FD1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09150B-88CF-8107-05F8-1CE848E46BCE}"/>
              </a:ext>
            </a:extLst>
          </p:cNvPr>
          <p:cNvSpPr txBox="1"/>
          <p:nvPr/>
        </p:nvSpPr>
        <p:spPr>
          <a:xfrm>
            <a:off x="1066800" y="546100"/>
            <a:ext cx="1324080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METHOD · SOURCES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394113-8538-162F-E55B-BBAF98C0EE67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데이터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방법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8279CD94-49C0-63E6-3F87-C238AF0156FE}"/>
              </a:ext>
            </a:extLst>
          </p:cNvPr>
          <p:cNvSpPr/>
          <p:nvPr/>
        </p:nvSpPr>
        <p:spPr>
          <a:xfrm>
            <a:off x="838200" y="2108200"/>
            <a:ext cx="3369733" cy="18542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5D1616E1-7D1D-E5D5-B394-5D1E84F0DF0F}"/>
              </a:ext>
            </a:extLst>
          </p:cNvPr>
          <p:cNvSpPr/>
          <p:nvPr/>
        </p:nvSpPr>
        <p:spPr>
          <a:xfrm>
            <a:off x="838200" y="2108200"/>
            <a:ext cx="50800" cy="1854200"/>
          </a:xfrm>
          <a:prstGeom prst="rect">
            <a:avLst/>
          </a:prstGeom>
          <a:solidFill>
            <a:srgbClr val="00B8A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542A38-4034-4727-24DC-300988118876}"/>
              </a:ext>
            </a:extLst>
          </p:cNvPr>
          <p:cNvSpPr txBox="1"/>
          <p:nvPr/>
        </p:nvSpPr>
        <p:spPr>
          <a:xfrm>
            <a:off x="1066800" y="23114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200" b="1">
                <a:solidFill>
                  <a:srgbClr val="00B8A6"/>
                </a:solidFill>
                <a:latin typeface="맑은 고딕" panose="020B0503020000020004" pitchFamily="50" charset="-127"/>
              </a:rPr>
              <a:t>교차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4F7C39-7D79-B6E4-C113-76611BADCBAF}"/>
              </a:ext>
            </a:extLst>
          </p:cNvPr>
          <p:cNvSpPr txBox="1"/>
          <p:nvPr/>
        </p:nvSpPr>
        <p:spPr>
          <a:xfrm>
            <a:off x="1066800" y="27940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2+ </a:t>
            </a:r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출처 대조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CE6E72-4B92-D14D-B0E0-C22D39DC9ECD}"/>
              </a:ext>
            </a:extLst>
          </p:cNvPr>
          <p:cNvSpPr txBox="1"/>
          <p:nvPr/>
        </p:nvSpPr>
        <p:spPr>
          <a:xfrm>
            <a:off x="1066800" y="30988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Rho Motion·IEA·BNEF·Visual Capitalist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교차 확인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061015B2-2349-37C0-5EF3-B6019BF4D2AB}"/>
              </a:ext>
            </a:extLst>
          </p:cNvPr>
          <p:cNvSpPr/>
          <p:nvPr/>
        </p:nvSpPr>
        <p:spPr>
          <a:xfrm>
            <a:off x="4411133" y="2108200"/>
            <a:ext cx="3369734" cy="18542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7B40B1FE-655A-78FA-D3CF-C5A57C3DCD41}"/>
              </a:ext>
            </a:extLst>
          </p:cNvPr>
          <p:cNvSpPr/>
          <p:nvPr/>
        </p:nvSpPr>
        <p:spPr>
          <a:xfrm>
            <a:off x="4411133" y="2108200"/>
            <a:ext cx="50800" cy="1854200"/>
          </a:xfrm>
          <a:prstGeom prst="rect">
            <a:avLst/>
          </a:prstGeom>
          <a:solidFill>
            <a:srgbClr val="00B8A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F1D9A54-45B0-4107-49E7-7A3B6B7075F3}"/>
              </a:ext>
            </a:extLst>
          </p:cNvPr>
          <p:cNvSpPr txBox="1"/>
          <p:nvPr/>
        </p:nvSpPr>
        <p:spPr>
          <a:xfrm>
            <a:off x="4639733" y="23114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200" b="1">
                <a:solidFill>
                  <a:srgbClr val="00B8A6"/>
                </a:solidFill>
                <a:latin typeface="맑은 고딕" panose="020B0503020000020004" pitchFamily="50" charset="-127"/>
              </a:rPr>
              <a:t>플래그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453DB78-E7E5-DD55-3562-D271B7DCEC68}"/>
              </a:ext>
            </a:extLst>
          </p:cNvPr>
          <p:cNvSpPr txBox="1"/>
          <p:nvPr/>
        </p:nvSpPr>
        <p:spPr>
          <a:xfrm>
            <a:off x="4639733" y="27940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추정</a:t>
            </a:r>
            <a:r>
              <a:rPr lang="en-US" altLang="ko-KR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전망 표기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22CF4F3-E634-E913-7F61-E89BD40D0337}"/>
              </a:ext>
            </a:extLst>
          </p:cNvPr>
          <p:cNvSpPr txBox="1"/>
          <p:nvPr/>
        </p:nvSpPr>
        <p:spPr>
          <a:xfrm>
            <a:off x="4639733" y="30988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verified/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추정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환산을 슬라이드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주석에 명시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290F1A2E-2749-16CB-9DD8-A6060D0096A2}"/>
              </a:ext>
            </a:extLst>
          </p:cNvPr>
          <p:cNvSpPr/>
          <p:nvPr/>
        </p:nvSpPr>
        <p:spPr>
          <a:xfrm>
            <a:off x="7984067" y="2108200"/>
            <a:ext cx="3369733" cy="18542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66510F35-8FC7-C508-86A0-A3F827324A14}"/>
              </a:ext>
            </a:extLst>
          </p:cNvPr>
          <p:cNvSpPr/>
          <p:nvPr/>
        </p:nvSpPr>
        <p:spPr>
          <a:xfrm>
            <a:off x="7984067" y="2108200"/>
            <a:ext cx="50800" cy="1854200"/>
          </a:xfrm>
          <a:prstGeom prst="rect">
            <a:avLst/>
          </a:prstGeom>
          <a:solidFill>
            <a:srgbClr val="00B8A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F865929-4908-6A31-48FA-B847A5740465}"/>
              </a:ext>
            </a:extLst>
          </p:cNvPr>
          <p:cNvSpPr txBox="1"/>
          <p:nvPr/>
        </p:nvSpPr>
        <p:spPr>
          <a:xfrm>
            <a:off x="8212667" y="2311400"/>
            <a:ext cx="29633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200" b="1">
                <a:solidFill>
                  <a:srgbClr val="00B8A6"/>
                </a:solidFill>
                <a:latin typeface="맑은 고딕" panose="020B0503020000020004" pitchFamily="50" charset="-127"/>
              </a:rPr>
              <a:t>기준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57A59C5-5BF2-4BFA-1FB4-D598114442B6}"/>
              </a:ext>
            </a:extLst>
          </p:cNvPr>
          <p:cNvSpPr txBox="1"/>
          <p:nvPr/>
        </p:nvSpPr>
        <p:spPr>
          <a:xfrm>
            <a:off x="8212667" y="27940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BEV+PHEV</a:t>
            </a:r>
            <a:endParaRPr lang="ko-KR" altLang="en-US" sz="12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366A5A0-4099-B067-7FFB-4111A2FCD3ED}"/>
              </a:ext>
            </a:extLst>
          </p:cNvPr>
          <p:cNvSpPr txBox="1"/>
          <p:nvPr/>
        </p:nvSpPr>
        <p:spPr>
          <a:xfrm>
            <a:off x="8212667" y="30988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별도 표기 시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BEV.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제조사 점유율은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BEV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시장 기준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9E134C5-2FDA-9D74-4185-548C6EC45BB6}"/>
              </a:ext>
            </a:extLst>
          </p:cNvPr>
          <p:cNvSpPr txBox="1"/>
          <p:nvPr/>
        </p:nvSpPr>
        <p:spPr>
          <a:xfrm>
            <a:off x="838200" y="4318000"/>
            <a:ext cx="105156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69727E"/>
                </a:solidFill>
                <a:latin typeface="맑은 고딕" panose="020B0503020000020004" pitchFamily="50" charset="-127"/>
              </a:rPr>
              <a:t>한계 </a:t>
            </a:r>
            <a:r>
              <a:rPr lang="en-US" altLang="ko-KR" sz="1100">
                <a:solidFill>
                  <a:srgbClr val="69727E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00">
                <a:solidFill>
                  <a:srgbClr val="69727E"/>
                </a:solidFill>
                <a:latin typeface="맑은 고딕" panose="020B0503020000020004" pitchFamily="50" charset="-127"/>
              </a:rPr>
              <a:t>침투율은 정의</a:t>
            </a:r>
            <a:r>
              <a:rPr lang="en-US" altLang="ko-KR" sz="1100">
                <a:solidFill>
                  <a:srgbClr val="69727E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>
                <a:solidFill>
                  <a:srgbClr val="69727E"/>
                </a:solidFill>
                <a:latin typeface="맑은 고딕" panose="020B0503020000020004" pitchFamily="50" charset="-127"/>
              </a:rPr>
              <a:t>시점</a:t>
            </a:r>
            <a:r>
              <a:rPr lang="en-US" altLang="ko-KR" sz="1100">
                <a:solidFill>
                  <a:srgbClr val="69727E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1100">
                <a:solidFill>
                  <a:srgbClr val="69727E"/>
                </a:solidFill>
                <a:latin typeface="맑은 고딕" panose="020B0503020000020004" pitchFamily="50" charset="-127"/>
              </a:rPr>
              <a:t>별 편차</a:t>
            </a:r>
            <a:r>
              <a:rPr lang="en-US" altLang="ko-KR" sz="1100">
                <a:solidFill>
                  <a:srgbClr val="69727E"/>
                </a:solidFill>
                <a:latin typeface="맑은 고딕" panose="020B0503020000020004" pitchFamily="50" charset="-127"/>
              </a:rPr>
              <a:t>, BEV/PHEV </a:t>
            </a:r>
            <a:r>
              <a:rPr lang="ko-KR" altLang="en-US" sz="1100">
                <a:solidFill>
                  <a:srgbClr val="69727E"/>
                </a:solidFill>
                <a:latin typeface="맑은 고딕" panose="020B0503020000020004" pitchFamily="50" charset="-127"/>
              </a:rPr>
              <a:t>연간치는 </a:t>
            </a:r>
            <a:r>
              <a:rPr lang="en-US" altLang="ko-KR" sz="1100">
                <a:solidFill>
                  <a:srgbClr val="69727E"/>
                </a:solidFill>
                <a:latin typeface="맑은 고딕" panose="020B0503020000020004" pitchFamily="50" charset="-127"/>
              </a:rPr>
              <a:t>9</a:t>
            </a:r>
            <a:r>
              <a:rPr lang="ko-KR" altLang="en-US" sz="1100">
                <a:solidFill>
                  <a:srgbClr val="69727E"/>
                </a:solidFill>
                <a:latin typeface="맑은 고딕" panose="020B0503020000020004" pitchFamily="50" charset="-127"/>
              </a:rPr>
              <a:t>개월 실측 환산</a:t>
            </a:r>
            <a:r>
              <a:rPr lang="en-US" altLang="ko-KR" sz="1100">
                <a:solidFill>
                  <a:srgbClr val="69727E"/>
                </a:solidFill>
                <a:latin typeface="맑은 고딕" panose="020B0503020000020004" pitchFamily="50" charset="-127"/>
              </a:rPr>
              <a:t>, 2026</a:t>
            </a:r>
            <a:r>
              <a:rPr lang="ko-KR" altLang="en-US" sz="1100">
                <a:solidFill>
                  <a:srgbClr val="69727E"/>
                </a:solidFill>
                <a:latin typeface="맑은 고딕" panose="020B0503020000020004" pitchFamily="50" charset="-127"/>
              </a:rPr>
              <a:t>은 전망치</a:t>
            </a:r>
            <a:r>
              <a:rPr lang="en-US" altLang="ko-KR" sz="11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3B535B2-BAD3-2597-FCEC-6EFD10D2A85B}"/>
              </a:ext>
            </a:extLst>
          </p:cNvPr>
          <p:cNvSpPr txBox="1"/>
          <p:nvPr/>
        </p:nvSpPr>
        <p:spPr>
          <a:xfrm>
            <a:off x="838200" y="4978400"/>
            <a:ext cx="105156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9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9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9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9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32954307-664D-3BFE-C260-F96E22667294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18388D9-E624-41BF-5F0F-C2428B37450F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6239BA7-7888-997A-C81E-9D0356125C4E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24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085814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3B7D553D-22B4-352E-CF11-D7433B983C10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AC7816-ACAB-9F29-4A09-AAEDDD2D1E99}"/>
              </a:ext>
            </a:extLst>
          </p:cNvPr>
          <p:cNvSpPr txBox="1"/>
          <p:nvPr/>
        </p:nvSpPr>
        <p:spPr>
          <a:xfrm>
            <a:off x="1066800" y="546100"/>
            <a:ext cx="424796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RECAP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E22E4A-D9BC-8E24-4810-1738FCA5CB31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다섯 문장 요약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103E3DF4-3B61-B222-B720-9B6E2FEF0D10}"/>
              </a:ext>
            </a:extLst>
          </p:cNvPr>
          <p:cNvSpPr/>
          <p:nvPr/>
        </p:nvSpPr>
        <p:spPr>
          <a:xfrm>
            <a:off x="838200" y="20066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4434C9-B3DC-34AB-F69C-E0D62A0B428E}"/>
              </a:ext>
            </a:extLst>
          </p:cNvPr>
          <p:cNvSpPr txBox="1"/>
          <p:nvPr/>
        </p:nvSpPr>
        <p:spPr>
          <a:xfrm>
            <a:off x="838200" y="2159000"/>
            <a:ext cx="5080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000" b="1">
                <a:solidFill>
                  <a:srgbClr val="2540E8"/>
                </a:solidFill>
                <a:latin typeface="맑은 고딕" panose="020B0503020000020004" pitchFamily="50" charset="-127"/>
              </a:rPr>
              <a:t>1</a:t>
            </a:r>
            <a:endParaRPr lang="ko-KR" altLang="en-US" sz="20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6B1D42-02BB-3077-DCA9-4FFDEE9C670D}"/>
              </a:ext>
            </a:extLst>
          </p:cNvPr>
          <p:cNvSpPr txBox="1"/>
          <p:nvPr/>
        </p:nvSpPr>
        <p:spPr>
          <a:xfrm>
            <a:off x="1447800" y="2159000"/>
            <a:ext cx="9906000" cy="20005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300">
                <a:solidFill>
                  <a:srgbClr val="10141C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300">
                <a:solidFill>
                  <a:srgbClr val="10141C"/>
                </a:solidFill>
                <a:latin typeface="맑은 고딕" panose="020B0503020000020004" pitchFamily="50" charset="-127"/>
              </a:rPr>
              <a:t>글로벌 </a:t>
            </a:r>
            <a:r>
              <a:rPr lang="en-US" altLang="ko-KR" sz="1300">
                <a:solidFill>
                  <a:srgbClr val="10141C"/>
                </a:solidFill>
                <a:latin typeface="맑은 고딕" panose="020B0503020000020004" pitchFamily="50" charset="-127"/>
              </a:rPr>
              <a:t>EV 20.7M·+20% — </a:t>
            </a:r>
            <a:r>
              <a:rPr lang="ko-KR" altLang="en-US" sz="1300">
                <a:solidFill>
                  <a:srgbClr val="10141C"/>
                </a:solidFill>
                <a:latin typeface="맑은 고딕" panose="020B0503020000020004" pitchFamily="50" charset="-127"/>
              </a:rPr>
              <a:t>신차 </a:t>
            </a:r>
            <a:r>
              <a:rPr lang="en-US" altLang="ko-KR" sz="1300">
                <a:solidFill>
                  <a:srgbClr val="10141C"/>
                </a:solidFill>
                <a:latin typeface="맑은 고딕" panose="020B0503020000020004" pitchFamily="50" charset="-127"/>
              </a:rPr>
              <a:t>4</a:t>
            </a:r>
            <a:r>
              <a:rPr lang="ko-KR" altLang="en-US" sz="1300">
                <a:solidFill>
                  <a:srgbClr val="10141C"/>
                </a:solidFill>
                <a:latin typeface="맑은 고딕" panose="020B0503020000020004" pitchFamily="50" charset="-127"/>
              </a:rPr>
              <a:t>대 중 </a:t>
            </a:r>
            <a:r>
              <a:rPr lang="en-US" altLang="ko-KR" sz="1300">
                <a:solidFill>
                  <a:srgbClr val="10141C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1300">
                <a:solidFill>
                  <a:srgbClr val="10141C"/>
                </a:solidFill>
                <a:latin typeface="맑은 고딕" panose="020B0503020000020004" pitchFamily="50" charset="-127"/>
              </a:rPr>
              <a:t>대</a:t>
            </a:r>
            <a:r>
              <a:rPr lang="en-US" altLang="ko-KR" sz="1300">
                <a:solidFill>
                  <a:srgbClr val="10141C"/>
                </a:solidFill>
                <a:latin typeface="맑은 고딕" panose="020B0503020000020004" pitchFamily="50" charset="-127"/>
              </a:rPr>
              <a:t>(25%)</a:t>
            </a:r>
            <a:r>
              <a:rPr lang="ko-KR" altLang="en-US" sz="1300">
                <a:solidFill>
                  <a:srgbClr val="10141C"/>
                </a:solidFill>
                <a:latin typeface="맑은 고딕" panose="020B0503020000020004" pitchFamily="50" charset="-127"/>
              </a:rPr>
              <a:t>가 전기차</a:t>
            </a:r>
            <a:r>
              <a:rPr lang="en-US" altLang="ko-KR" sz="1300">
                <a:solidFill>
                  <a:srgbClr val="10141C"/>
                </a:solidFill>
                <a:latin typeface="맑은 고딕" panose="020B0503020000020004" pitchFamily="50" charset="-127"/>
              </a:rPr>
              <a:t>.</a:t>
            </a:r>
            <a:endParaRPr lang="ko-KR" altLang="en-US" sz="1300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7B92F8F-7FFD-6B16-EBBD-A35B80617A17}"/>
              </a:ext>
            </a:extLst>
          </p:cNvPr>
          <p:cNvSpPr/>
          <p:nvPr/>
        </p:nvSpPr>
        <p:spPr>
          <a:xfrm>
            <a:off x="838200" y="2819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A485C2-BFC7-6E3C-BC46-B15771C4816C}"/>
              </a:ext>
            </a:extLst>
          </p:cNvPr>
          <p:cNvSpPr txBox="1"/>
          <p:nvPr/>
        </p:nvSpPr>
        <p:spPr>
          <a:xfrm>
            <a:off x="838200" y="2971800"/>
            <a:ext cx="5080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000" b="1">
                <a:solidFill>
                  <a:srgbClr val="2540E8"/>
                </a:solidFill>
                <a:latin typeface="맑은 고딕" panose="020B0503020000020004" pitchFamily="50" charset="-127"/>
              </a:rPr>
              <a:t>2</a:t>
            </a:r>
            <a:endParaRPr lang="ko-KR" altLang="en-US" sz="20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48A44D-75CB-06B8-4B60-FC581B3362FD}"/>
              </a:ext>
            </a:extLst>
          </p:cNvPr>
          <p:cNvSpPr txBox="1"/>
          <p:nvPr/>
        </p:nvSpPr>
        <p:spPr>
          <a:xfrm>
            <a:off x="1447800" y="2971800"/>
            <a:ext cx="9906000" cy="20005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300">
                <a:solidFill>
                  <a:srgbClr val="10141C"/>
                </a:solidFill>
                <a:latin typeface="맑은 고딕" panose="020B0503020000020004" pitchFamily="50" charset="-127"/>
              </a:rPr>
              <a:t>중국이 시장의 </a:t>
            </a:r>
            <a:r>
              <a:rPr lang="en-US" altLang="ko-KR" sz="1300">
                <a:solidFill>
                  <a:srgbClr val="10141C"/>
                </a:solidFill>
                <a:latin typeface="맑은 고딕" panose="020B0503020000020004" pitchFamily="50" charset="-127"/>
              </a:rPr>
              <a:t>62% — </a:t>
            </a:r>
            <a:r>
              <a:rPr lang="ko-KR" altLang="en-US" sz="1300">
                <a:solidFill>
                  <a:srgbClr val="10141C"/>
                </a:solidFill>
                <a:latin typeface="맑은 고딕" panose="020B0503020000020004" pitchFamily="50" charset="-127"/>
              </a:rPr>
              <a:t>신차 절반이 </a:t>
            </a:r>
            <a:r>
              <a:rPr lang="en-US" altLang="ko-KR" sz="1300">
                <a:solidFill>
                  <a:srgbClr val="10141C"/>
                </a:solidFill>
                <a:latin typeface="맑은 고딕" panose="020B0503020000020004" pitchFamily="50" charset="-127"/>
              </a:rPr>
              <a:t>EV, </a:t>
            </a:r>
            <a:r>
              <a:rPr lang="ko-KR" altLang="en-US" sz="1300">
                <a:solidFill>
                  <a:srgbClr val="10141C"/>
                </a:solidFill>
                <a:latin typeface="맑은 고딕" panose="020B0503020000020004" pitchFamily="50" charset="-127"/>
              </a:rPr>
              <a:t>단일 최대 시장</a:t>
            </a:r>
            <a:r>
              <a:rPr lang="en-US" altLang="ko-KR" sz="1300">
                <a:solidFill>
                  <a:srgbClr val="10141C"/>
                </a:solidFill>
                <a:latin typeface="맑은 고딕" panose="020B0503020000020004" pitchFamily="50" charset="-127"/>
              </a:rPr>
              <a:t>.</a:t>
            </a:r>
            <a:endParaRPr lang="ko-KR" altLang="en-US" sz="1300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626632CA-B8B1-8374-98BC-034309F4F93C}"/>
              </a:ext>
            </a:extLst>
          </p:cNvPr>
          <p:cNvSpPr/>
          <p:nvPr/>
        </p:nvSpPr>
        <p:spPr>
          <a:xfrm>
            <a:off x="838200" y="36322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C302872-B3EC-1321-9EA0-25658CA0D71D}"/>
              </a:ext>
            </a:extLst>
          </p:cNvPr>
          <p:cNvSpPr txBox="1"/>
          <p:nvPr/>
        </p:nvSpPr>
        <p:spPr>
          <a:xfrm>
            <a:off x="838200" y="3784600"/>
            <a:ext cx="5080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000" b="1">
                <a:solidFill>
                  <a:srgbClr val="2540E8"/>
                </a:solidFill>
                <a:latin typeface="맑은 고딕" panose="020B0503020000020004" pitchFamily="50" charset="-127"/>
              </a:rPr>
              <a:t>3</a:t>
            </a:r>
            <a:endParaRPr lang="ko-KR" altLang="en-US" sz="20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BB89B25-B3FE-85EC-8A91-89A6EE8BD3F0}"/>
              </a:ext>
            </a:extLst>
          </p:cNvPr>
          <p:cNvSpPr txBox="1"/>
          <p:nvPr/>
        </p:nvSpPr>
        <p:spPr>
          <a:xfrm>
            <a:off x="1447800" y="3784600"/>
            <a:ext cx="9906000" cy="20005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300">
                <a:solidFill>
                  <a:srgbClr val="10141C"/>
                </a:solidFill>
                <a:latin typeface="맑은 고딕" panose="020B0503020000020004" pitchFamily="50" charset="-127"/>
              </a:rPr>
              <a:t>BYD</a:t>
            </a:r>
            <a:r>
              <a:rPr lang="ko-KR" altLang="en-US" sz="1300">
                <a:solidFill>
                  <a:srgbClr val="10141C"/>
                </a:solidFill>
                <a:latin typeface="맑은 고딕" panose="020B0503020000020004" pitchFamily="50" charset="-127"/>
              </a:rPr>
              <a:t>가 </a:t>
            </a:r>
            <a:r>
              <a:rPr lang="en-US" altLang="ko-KR" sz="1300">
                <a:solidFill>
                  <a:srgbClr val="10141C"/>
                </a:solidFill>
                <a:latin typeface="맑은 고딕" panose="020B0503020000020004" pitchFamily="50" charset="-127"/>
              </a:rPr>
              <a:t>Tesla</a:t>
            </a:r>
            <a:r>
              <a:rPr lang="ko-KR" altLang="en-US" sz="1300">
                <a:solidFill>
                  <a:srgbClr val="10141C"/>
                </a:solidFill>
                <a:latin typeface="맑은 고딕" panose="020B0503020000020004" pitchFamily="50" charset="-127"/>
              </a:rPr>
              <a:t>를 제치고 첫 세계 </a:t>
            </a:r>
            <a:r>
              <a:rPr lang="en-US" altLang="ko-KR" sz="1300">
                <a:solidFill>
                  <a:srgbClr val="10141C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1300">
                <a:solidFill>
                  <a:srgbClr val="10141C"/>
                </a:solidFill>
                <a:latin typeface="맑은 고딕" panose="020B0503020000020004" pitchFamily="50" charset="-127"/>
              </a:rPr>
              <a:t>위</a:t>
            </a:r>
            <a:r>
              <a:rPr lang="en-US" altLang="ko-KR" sz="1300">
                <a:solidFill>
                  <a:srgbClr val="10141C"/>
                </a:solidFill>
                <a:latin typeface="맑은 고딕" panose="020B0503020000020004" pitchFamily="50" charset="-127"/>
              </a:rPr>
              <a:t>(BEV 2.26M).</a:t>
            </a:r>
            <a:endParaRPr lang="ko-KR" altLang="en-US" sz="1300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4F688EB4-EE6C-FD79-975F-3AD4BDFD96D5}"/>
              </a:ext>
            </a:extLst>
          </p:cNvPr>
          <p:cNvSpPr/>
          <p:nvPr/>
        </p:nvSpPr>
        <p:spPr>
          <a:xfrm>
            <a:off x="838200" y="44450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46032C6-249C-CA84-E70A-D87ABC8E06BD}"/>
              </a:ext>
            </a:extLst>
          </p:cNvPr>
          <p:cNvSpPr txBox="1"/>
          <p:nvPr/>
        </p:nvSpPr>
        <p:spPr>
          <a:xfrm>
            <a:off x="838200" y="4597400"/>
            <a:ext cx="5080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000" b="1">
                <a:solidFill>
                  <a:srgbClr val="2540E8"/>
                </a:solidFill>
                <a:latin typeface="맑은 고딕" panose="020B0503020000020004" pitchFamily="50" charset="-127"/>
              </a:rPr>
              <a:t>4</a:t>
            </a:r>
            <a:endParaRPr lang="ko-KR" altLang="en-US" sz="20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E44F22-7D04-DF65-E0B9-C78BA0610C66}"/>
              </a:ext>
            </a:extLst>
          </p:cNvPr>
          <p:cNvSpPr txBox="1"/>
          <p:nvPr/>
        </p:nvSpPr>
        <p:spPr>
          <a:xfrm>
            <a:off x="1447800" y="4597400"/>
            <a:ext cx="9906000" cy="20005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300">
                <a:solidFill>
                  <a:srgbClr val="10141C"/>
                </a:solidFill>
                <a:latin typeface="맑은 고딕" panose="020B0503020000020004" pitchFamily="50" charset="-127"/>
              </a:rPr>
              <a:t>배터리 최저가</a:t>
            </a:r>
            <a:r>
              <a:rPr lang="en-US" altLang="ko-KR" sz="1300">
                <a:solidFill>
                  <a:srgbClr val="10141C"/>
                </a:solidFill>
                <a:latin typeface="맑은 고딕" panose="020B0503020000020004" pitchFamily="50" charset="-127"/>
              </a:rPr>
              <a:t>($108/kWh)·</a:t>
            </a:r>
            <a:r>
              <a:rPr lang="ko-KR" altLang="en-US" sz="1300">
                <a:solidFill>
                  <a:srgbClr val="10141C"/>
                </a:solidFill>
                <a:latin typeface="맑은 고딕" panose="020B0503020000020004" pitchFamily="50" charset="-127"/>
              </a:rPr>
              <a:t>신흥시장</a:t>
            </a:r>
            <a:r>
              <a:rPr lang="en-US" altLang="ko-KR" sz="1300">
                <a:solidFill>
                  <a:srgbClr val="10141C"/>
                </a:solidFill>
                <a:latin typeface="맑은 고딕" panose="020B0503020000020004" pitchFamily="50" charset="-127"/>
              </a:rPr>
              <a:t>(+48%)</a:t>
            </a:r>
            <a:r>
              <a:rPr lang="ko-KR" altLang="en-US" sz="1300">
                <a:solidFill>
                  <a:srgbClr val="10141C"/>
                </a:solidFill>
                <a:latin typeface="맑은 고딕" panose="020B0503020000020004" pitchFamily="50" charset="-127"/>
              </a:rPr>
              <a:t>이 다음 성장 축</a:t>
            </a:r>
            <a:r>
              <a:rPr lang="en-US" altLang="ko-KR" sz="1300">
                <a:solidFill>
                  <a:srgbClr val="10141C"/>
                </a:solidFill>
                <a:latin typeface="맑은 고딕" panose="020B0503020000020004" pitchFamily="50" charset="-127"/>
              </a:rPr>
              <a:t>.</a:t>
            </a:r>
            <a:endParaRPr lang="ko-KR" altLang="en-US" sz="1300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421F6097-BAA1-E0DC-A2B8-9AF5C9227F43}"/>
              </a:ext>
            </a:extLst>
          </p:cNvPr>
          <p:cNvSpPr/>
          <p:nvPr/>
        </p:nvSpPr>
        <p:spPr>
          <a:xfrm>
            <a:off x="838200" y="52578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B4E763D-3DB5-4B67-8A3B-8618542166CC}"/>
              </a:ext>
            </a:extLst>
          </p:cNvPr>
          <p:cNvSpPr txBox="1"/>
          <p:nvPr/>
        </p:nvSpPr>
        <p:spPr>
          <a:xfrm>
            <a:off x="838200" y="5410200"/>
            <a:ext cx="5080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000" b="1">
                <a:solidFill>
                  <a:srgbClr val="2540E8"/>
                </a:solidFill>
                <a:latin typeface="맑은 고딕" panose="020B0503020000020004" pitchFamily="50" charset="-127"/>
              </a:rPr>
              <a:t>5</a:t>
            </a:r>
            <a:endParaRPr lang="ko-KR" altLang="en-US" sz="20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56FD2E4-BC5A-3EBD-26FC-C4E1E9D85873}"/>
              </a:ext>
            </a:extLst>
          </p:cNvPr>
          <p:cNvSpPr txBox="1"/>
          <p:nvPr/>
        </p:nvSpPr>
        <p:spPr>
          <a:xfrm>
            <a:off x="1447800" y="5410200"/>
            <a:ext cx="9906000" cy="20005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300">
                <a:solidFill>
                  <a:srgbClr val="10141C"/>
                </a:solidFill>
                <a:latin typeface="맑은 고딕" panose="020B0503020000020004" pitchFamily="50" charset="-127"/>
              </a:rPr>
              <a:t>2026</a:t>
            </a:r>
            <a:r>
              <a:rPr lang="ko-KR" altLang="en-US" sz="1300">
                <a:solidFill>
                  <a:srgbClr val="10141C"/>
                </a:solidFill>
                <a:latin typeface="맑은 고딕" panose="020B0503020000020004" pitchFamily="50" charset="-127"/>
              </a:rPr>
              <a:t>도 성장</a:t>
            </a:r>
            <a:r>
              <a:rPr lang="en-US" altLang="ko-KR" sz="1300">
                <a:solidFill>
                  <a:srgbClr val="10141C"/>
                </a:solidFill>
                <a:latin typeface="맑은 고딕" panose="020B0503020000020004" pitchFamily="50" charset="-127"/>
              </a:rPr>
              <a:t>(~22.7M)</a:t>
            </a:r>
            <a:r>
              <a:rPr lang="ko-KR" altLang="en-US" sz="1300">
                <a:solidFill>
                  <a:srgbClr val="10141C"/>
                </a:solidFill>
                <a:latin typeface="맑은 고딕" panose="020B0503020000020004" pitchFamily="50" charset="-127"/>
              </a:rPr>
              <a:t>하나 정책</a:t>
            </a:r>
            <a:r>
              <a:rPr lang="en-US" altLang="ko-KR" sz="1300">
                <a:solidFill>
                  <a:srgbClr val="10141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300">
                <a:solidFill>
                  <a:srgbClr val="10141C"/>
                </a:solidFill>
                <a:latin typeface="맑은 고딕" panose="020B0503020000020004" pitchFamily="50" charset="-127"/>
              </a:rPr>
              <a:t>수익성이 속도를 좌우</a:t>
            </a:r>
            <a:r>
              <a:rPr lang="en-US" altLang="ko-KR" sz="1300">
                <a:solidFill>
                  <a:srgbClr val="10141C"/>
                </a:solidFill>
                <a:latin typeface="맑은 고딕" panose="020B0503020000020004" pitchFamily="50" charset="-127"/>
              </a:rPr>
              <a:t>.</a:t>
            </a:r>
            <a:endParaRPr lang="ko-KR" altLang="en-US" sz="1300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15C5AF4D-B15D-01E3-FF45-D328FAEB65E2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A46B586-A978-B1C4-1E43-FDAE584EA88A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BBF4B36-BE9D-498E-844F-E17A616880AD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25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85914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25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0978BFCD-9AEF-4553-2AC2-7E9134BDF59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2540E8"/>
              </a:gs>
              <a:gs pos="100000">
                <a:srgbClr val="16258A"/>
              </a:gs>
            </a:gsLst>
            <a:path path="rect">
              <a:fillToRect r="100000" b="100000"/>
            </a:path>
            <a:tileRect l="-100000" t="-100000"/>
          </a:gra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E979D41B-EB27-5453-6650-3E21387B07B4}"/>
              </a:ext>
            </a:extLst>
          </p:cNvPr>
          <p:cNvSpPr/>
          <p:nvPr/>
        </p:nvSpPr>
        <p:spPr>
          <a:xfrm>
            <a:off x="0" y="2946400"/>
            <a:ext cx="812800" cy="76200"/>
          </a:xfrm>
          <a:prstGeom prst="rect">
            <a:avLst/>
          </a:prstGeom>
          <a:solidFill>
            <a:srgbClr val="00B8A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E04B5DBB-1A72-962B-DBCD-49A05481E09B}"/>
              </a:ext>
            </a:extLst>
          </p:cNvPr>
          <p:cNvSpPr/>
          <p:nvPr/>
        </p:nvSpPr>
        <p:spPr>
          <a:xfrm>
            <a:off x="838200" y="1930400"/>
            <a:ext cx="114300" cy="114300"/>
          </a:xfrm>
          <a:prstGeom prst="rect">
            <a:avLst/>
          </a:prstGeom>
          <a:solidFill>
            <a:srgbClr val="00B8A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6CC66E-1560-CC3C-F147-59EB3866234D}"/>
              </a:ext>
            </a:extLst>
          </p:cNvPr>
          <p:cNvSpPr txBox="1"/>
          <p:nvPr/>
        </p:nvSpPr>
        <p:spPr>
          <a:xfrm>
            <a:off x="1066800" y="1866900"/>
            <a:ext cx="583493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FFFFFF"/>
                </a:solidFill>
                <a:latin typeface="맑은 고딕" panose="020B0503020000020004" pitchFamily="50" charset="-127"/>
              </a:rPr>
              <a:t>CLOSING</a:t>
            </a:r>
            <a:endParaRPr lang="ko-KR" altLang="en-US" sz="105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DD142F-629F-CBC5-7AE7-AA7C0C76A5CF}"/>
              </a:ext>
            </a:extLst>
          </p:cNvPr>
          <p:cNvSpPr txBox="1"/>
          <p:nvPr/>
        </p:nvSpPr>
        <p:spPr>
          <a:xfrm>
            <a:off x="838200" y="2946400"/>
            <a:ext cx="10414000" cy="92333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전기차는 </a:t>
            </a:r>
            <a:r>
              <a:rPr lang="en-US" altLang="ko-KR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미래</a:t>
            </a:r>
            <a:r>
              <a:rPr lang="en-US" altLang="ko-KR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가 아니라 </a:t>
            </a:r>
            <a:r>
              <a:rPr lang="en-US" altLang="ko-KR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현재</a:t>
            </a:r>
            <a:r>
              <a:rPr lang="en-US" altLang="ko-KR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다 </a:t>
            </a:r>
            <a:r>
              <a:rPr lang="en-US" altLang="ko-KR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질문은 속도</a:t>
            </a:r>
            <a:r>
              <a:rPr lang="en-US" altLang="ko-KR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그리고 누가 그 속도를 만드느냐다</a:t>
            </a:r>
            <a:r>
              <a:rPr lang="en-US" altLang="ko-KR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.</a:t>
            </a:r>
            <a:endParaRPr lang="ko-KR" altLang="en-US" sz="30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0F60B0B7-F96B-DB29-4A1D-A3065E326127}"/>
              </a:ext>
            </a:extLst>
          </p:cNvPr>
          <p:cNvSpPr/>
          <p:nvPr/>
        </p:nvSpPr>
        <p:spPr>
          <a:xfrm>
            <a:off x="838200" y="5461000"/>
            <a:ext cx="10515600" cy="12700"/>
          </a:xfrm>
          <a:prstGeom prst="rect">
            <a:avLst/>
          </a:prstGeom>
          <a:solidFill>
            <a:srgbClr val="3A52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90ABE1-40E2-D9E8-BE39-80224B2930BB}"/>
              </a:ext>
            </a:extLst>
          </p:cNvPr>
          <p:cNvSpPr txBox="1"/>
          <p:nvPr/>
        </p:nvSpPr>
        <p:spPr>
          <a:xfrm>
            <a:off x="838200" y="5664200"/>
            <a:ext cx="3302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 b="1">
                <a:solidFill>
                  <a:srgbClr val="00B8A6"/>
                </a:solidFill>
                <a:latin typeface="맑은 고딕" panose="020B0503020000020004" pitchFamily="50" charset="-127"/>
              </a:rPr>
              <a:t>기준일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F3153D7-598F-B110-B0F0-01D5D0FB39E6}"/>
              </a:ext>
            </a:extLst>
          </p:cNvPr>
          <p:cNvSpPr txBox="1"/>
          <p:nvPr/>
        </p:nvSpPr>
        <p:spPr>
          <a:xfrm>
            <a:off x="838200" y="5918200"/>
            <a:ext cx="3302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BFCBFF"/>
                </a:solidFill>
                <a:latin typeface="맑은 고딕" panose="020B0503020000020004" pitchFamily="50" charset="-127"/>
              </a:rPr>
              <a:t>2026-06-15 · 2025 </a:t>
            </a:r>
            <a:r>
              <a:rPr lang="ko-KR" altLang="en-US" sz="1000">
                <a:solidFill>
                  <a:srgbClr val="BFCBFF"/>
                </a:solidFill>
                <a:latin typeface="맑은 고딕" panose="020B0503020000020004" pitchFamily="50" charset="-127"/>
              </a:rPr>
              <a:t>실적 </a:t>
            </a:r>
            <a:r>
              <a:rPr lang="en-US" altLang="ko-KR" sz="1000">
                <a:solidFill>
                  <a:srgbClr val="BFCBFF"/>
                </a:solidFill>
                <a:latin typeface="맑은 고딕" panose="020B0503020000020004" pitchFamily="50" charset="-127"/>
              </a:rPr>
              <a:t>+ 2026 </a:t>
            </a:r>
            <a:r>
              <a:rPr lang="ko-KR" altLang="en-US" sz="1000">
                <a:solidFill>
                  <a:srgbClr val="BFCBFF"/>
                </a:solidFill>
                <a:latin typeface="맑은 고딕" panose="020B0503020000020004" pitchFamily="50" charset="-127"/>
              </a:rPr>
              <a:t>전망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04C043-377A-B572-ADB6-5A0A123F7209}"/>
              </a:ext>
            </a:extLst>
          </p:cNvPr>
          <p:cNvSpPr txBox="1"/>
          <p:nvPr/>
        </p:nvSpPr>
        <p:spPr>
          <a:xfrm>
            <a:off x="4343400" y="5664200"/>
            <a:ext cx="3302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 b="1">
                <a:solidFill>
                  <a:srgbClr val="00B8A6"/>
                </a:solidFill>
                <a:latin typeface="맑은 고딕" panose="020B0503020000020004" pitchFamily="50" charset="-127"/>
              </a:rPr>
              <a:t>자료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5C0701-4B15-79A9-91D0-66C61EF67668}"/>
              </a:ext>
            </a:extLst>
          </p:cNvPr>
          <p:cNvSpPr txBox="1"/>
          <p:nvPr/>
        </p:nvSpPr>
        <p:spPr>
          <a:xfrm>
            <a:off x="4343400" y="5918200"/>
            <a:ext cx="3302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BFCBFF"/>
                </a:solidFill>
                <a:latin typeface="맑은 고딕" panose="020B0503020000020004" pitchFamily="50" charset="-127"/>
              </a:rPr>
              <a:t>Rho Motion · IEA · BNEF</a:t>
            </a:r>
            <a:endParaRPr lang="ko-KR" altLang="en-US" sz="1000">
              <a:solidFill>
                <a:srgbClr val="BFCB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B73EF6E-9D20-2017-1B96-DCAC61750A32}"/>
              </a:ext>
            </a:extLst>
          </p:cNvPr>
          <p:cNvSpPr txBox="1"/>
          <p:nvPr/>
        </p:nvSpPr>
        <p:spPr>
          <a:xfrm>
            <a:off x="7848600" y="5664200"/>
            <a:ext cx="3302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 b="1">
                <a:solidFill>
                  <a:srgbClr val="00B8A6"/>
                </a:solidFill>
                <a:latin typeface="맑은 고딕" panose="020B0503020000020004" pitchFamily="50" charset="-127"/>
              </a:rPr>
              <a:t>면책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9065FF5-4197-F1CB-B8BA-4018E5FB671A}"/>
              </a:ext>
            </a:extLst>
          </p:cNvPr>
          <p:cNvSpPr txBox="1"/>
          <p:nvPr/>
        </p:nvSpPr>
        <p:spPr>
          <a:xfrm>
            <a:off x="7848600" y="5918200"/>
            <a:ext cx="3302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BFCBFF"/>
                </a:solidFill>
                <a:latin typeface="맑은 고딕" panose="020B0503020000020004" pitchFamily="50" charset="-127"/>
              </a:rPr>
              <a:t>공개 정보 기반 분석 </a:t>
            </a:r>
            <a:r>
              <a:rPr lang="en-US" altLang="ko-KR" sz="1000">
                <a:solidFill>
                  <a:srgbClr val="BFCBFF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000">
                <a:solidFill>
                  <a:srgbClr val="BFCBFF"/>
                </a:solidFill>
                <a:latin typeface="맑은 고딕" panose="020B0503020000020004" pitchFamily="50" charset="-127"/>
              </a:rPr>
              <a:t>투자</a:t>
            </a:r>
            <a:r>
              <a:rPr lang="en-US" altLang="ko-KR" sz="1000">
                <a:solidFill>
                  <a:srgbClr val="BFCBFF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1000">
                <a:solidFill>
                  <a:srgbClr val="BFCBFF"/>
                </a:solidFill>
                <a:latin typeface="맑은 고딕" panose="020B0503020000020004" pitchFamily="50" charset="-127"/>
              </a:rPr>
              <a:t>구매 권유 아님</a:t>
            </a:r>
          </a:p>
        </p:txBody>
      </p:sp>
    </p:spTree>
    <p:extLst>
      <p:ext uri="{BB962C8B-B14F-4D97-AF65-F5344CB8AC3E}">
        <p14:creationId xmlns:p14="http://schemas.microsoft.com/office/powerpoint/2010/main" val="3708474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A57EC5EB-5B17-DA7B-FD70-1B87F3BA731D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7EF0A8-9D95-543F-37AD-5DEEC0669709}"/>
              </a:ext>
            </a:extLst>
          </p:cNvPr>
          <p:cNvSpPr txBox="1"/>
          <p:nvPr/>
        </p:nvSpPr>
        <p:spPr>
          <a:xfrm>
            <a:off x="1066800" y="546100"/>
            <a:ext cx="1445909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EXECUTIVE SUMMARY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E461C7-9D3F-3481-1265-CCBD7CE7BD13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전기차는 더 이상 틈새가 아니다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신차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4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대 중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대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447C345F-4333-0986-4142-E4B29DF31934}"/>
              </a:ext>
            </a:extLst>
          </p:cNvPr>
          <p:cNvSpPr/>
          <p:nvPr/>
        </p:nvSpPr>
        <p:spPr>
          <a:xfrm>
            <a:off x="838200" y="2006600"/>
            <a:ext cx="10515600" cy="10922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C59526-6196-1F88-6E49-E2D5EA26AF32}"/>
              </a:ext>
            </a:extLst>
          </p:cNvPr>
          <p:cNvSpPr txBox="1"/>
          <p:nvPr/>
        </p:nvSpPr>
        <p:spPr>
          <a:xfrm>
            <a:off x="1092200" y="2184400"/>
            <a:ext cx="7112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2540E8"/>
                </a:solidFill>
                <a:latin typeface="맑은 고딕" panose="020B0503020000020004" pitchFamily="50" charset="-127"/>
              </a:rPr>
              <a:t>01</a:t>
            </a:r>
            <a:endParaRPr lang="ko-KR" altLang="en-US" sz="30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F10934-CCCC-EF39-EFEC-68830817FED6}"/>
              </a:ext>
            </a:extLst>
          </p:cNvPr>
          <p:cNvSpPr txBox="1"/>
          <p:nvPr/>
        </p:nvSpPr>
        <p:spPr>
          <a:xfrm>
            <a:off x="2006600" y="2209800"/>
            <a:ext cx="7188200" cy="22313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사상 최대 </a:t>
            </a:r>
            <a:r>
              <a:rPr lang="en-US" altLang="ko-KR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20.7M·+20% — </a:t>
            </a:r>
            <a:r>
              <a:rPr lang="ko-KR" altLang="en-US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신차 비중 </a:t>
            </a:r>
            <a:r>
              <a:rPr lang="en-US" altLang="ko-KR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25%</a:t>
            </a:r>
            <a:endParaRPr lang="ko-KR" altLang="en-US" sz="145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4BBD59-51A5-D1CF-33F2-9B33366DF68B}"/>
              </a:ext>
            </a:extLst>
          </p:cNvPr>
          <p:cNvSpPr txBox="1"/>
          <p:nvPr/>
        </p:nvSpPr>
        <p:spPr>
          <a:xfrm>
            <a:off x="2006600" y="2616200"/>
            <a:ext cx="71882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5</a:t>
            </a:r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년 만에 </a:t>
            </a:r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3.2M → 20.7M, 6</a:t>
            </a:r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배 이상</a:t>
            </a:r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가격 하락과 신모델이 대중화를 견인</a:t>
            </a:r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5E47C5E-CE18-5D57-E8A4-3A718D600D34}"/>
              </a:ext>
            </a:extLst>
          </p:cNvPr>
          <p:cNvSpPr txBox="1"/>
          <p:nvPr/>
        </p:nvSpPr>
        <p:spPr>
          <a:xfrm>
            <a:off x="9321800" y="2184400"/>
            <a:ext cx="1778000" cy="41549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2700" b="1">
                <a:solidFill>
                  <a:srgbClr val="2540E8"/>
                </a:solidFill>
                <a:latin typeface="맑은 고딕" panose="020B0503020000020004" pitchFamily="50" charset="-127"/>
              </a:rPr>
              <a:t>20.7M</a:t>
            </a:r>
            <a:endParaRPr lang="ko-KR" altLang="en-US" sz="27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8173F85E-4B49-873F-1375-C0BC18BA7ACF}"/>
              </a:ext>
            </a:extLst>
          </p:cNvPr>
          <p:cNvSpPr/>
          <p:nvPr/>
        </p:nvSpPr>
        <p:spPr>
          <a:xfrm>
            <a:off x="838200" y="3276600"/>
            <a:ext cx="10515600" cy="10922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F3AAB0B-E64B-E0E4-D0BB-993349447111}"/>
              </a:ext>
            </a:extLst>
          </p:cNvPr>
          <p:cNvSpPr txBox="1"/>
          <p:nvPr/>
        </p:nvSpPr>
        <p:spPr>
          <a:xfrm>
            <a:off x="1092200" y="3454400"/>
            <a:ext cx="7112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2540E8"/>
                </a:solidFill>
                <a:latin typeface="맑은 고딕" panose="020B0503020000020004" pitchFamily="50" charset="-127"/>
              </a:rPr>
              <a:t>02</a:t>
            </a:r>
            <a:endParaRPr lang="ko-KR" altLang="en-US" sz="30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3416E3-76DB-3019-1912-62DBFEA16152}"/>
              </a:ext>
            </a:extLst>
          </p:cNvPr>
          <p:cNvSpPr txBox="1"/>
          <p:nvPr/>
        </p:nvSpPr>
        <p:spPr>
          <a:xfrm>
            <a:off x="2006600" y="3479800"/>
            <a:ext cx="7188200" cy="22313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중국이 시장의 </a:t>
            </a:r>
            <a:r>
              <a:rPr lang="en-US" altLang="ko-KR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62% — BYD</a:t>
            </a:r>
            <a:r>
              <a:rPr lang="ko-KR" altLang="en-US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가 </a:t>
            </a:r>
            <a:r>
              <a:rPr lang="en-US" altLang="ko-KR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Tesla</a:t>
            </a:r>
            <a:r>
              <a:rPr lang="ko-KR" altLang="en-US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를 제치다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29F41B-B56B-F807-47F3-08CE9DAD1B89}"/>
              </a:ext>
            </a:extLst>
          </p:cNvPr>
          <p:cNvSpPr txBox="1"/>
          <p:nvPr/>
        </p:nvSpPr>
        <p:spPr>
          <a:xfrm>
            <a:off x="2006600" y="3886200"/>
            <a:ext cx="71882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중국 단일 </a:t>
            </a:r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12.9M, </a:t>
            </a:r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신차 절반이 </a:t>
            </a:r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EV. BYD 2.26M</a:t>
            </a:r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으로 첫 세계 </a:t>
            </a:r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위</a:t>
            </a:r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DBD04FD-89A9-FB61-720C-1B5FCB0492CE}"/>
              </a:ext>
            </a:extLst>
          </p:cNvPr>
          <p:cNvSpPr txBox="1"/>
          <p:nvPr/>
        </p:nvSpPr>
        <p:spPr>
          <a:xfrm>
            <a:off x="9321800" y="3454400"/>
            <a:ext cx="1778000" cy="41549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2700" b="1">
                <a:solidFill>
                  <a:srgbClr val="2540E8"/>
                </a:solidFill>
                <a:latin typeface="맑은 고딕" panose="020B0503020000020004" pitchFamily="50" charset="-127"/>
              </a:rPr>
              <a:t>62%</a:t>
            </a:r>
            <a:endParaRPr lang="ko-KR" altLang="en-US" sz="27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143BB49F-3B88-2F2C-9EEF-5C0F5FE6E475}"/>
              </a:ext>
            </a:extLst>
          </p:cNvPr>
          <p:cNvSpPr/>
          <p:nvPr/>
        </p:nvSpPr>
        <p:spPr>
          <a:xfrm>
            <a:off x="838200" y="4546600"/>
            <a:ext cx="10515600" cy="10922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1244226-0A9D-913F-2434-CDDBE3979BDE}"/>
              </a:ext>
            </a:extLst>
          </p:cNvPr>
          <p:cNvSpPr txBox="1"/>
          <p:nvPr/>
        </p:nvSpPr>
        <p:spPr>
          <a:xfrm>
            <a:off x="1092200" y="4724400"/>
            <a:ext cx="7112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2540E8"/>
                </a:solidFill>
                <a:latin typeface="맑은 고딕" panose="020B0503020000020004" pitchFamily="50" charset="-127"/>
              </a:rPr>
              <a:t>03</a:t>
            </a:r>
            <a:endParaRPr lang="ko-KR" altLang="en-US" sz="30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A90E29-7202-9B06-5622-3B39BC881595}"/>
              </a:ext>
            </a:extLst>
          </p:cNvPr>
          <p:cNvSpPr txBox="1"/>
          <p:nvPr/>
        </p:nvSpPr>
        <p:spPr>
          <a:xfrm>
            <a:off x="2006600" y="4749800"/>
            <a:ext cx="7188200" cy="22313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성장은 계속</a:t>
            </a:r>
            <a:r>
              <a:rPr lang="en-US" altLang="ko-KR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그러나 정책</a:t>
            </a:r>
            <a:r>
              <a:rPr lang="en-US" altLang="ko-KR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450" b="1">
                <a:solidFill>
                  <a:srgbClr val="10141C"/>
                </a:solidFill>
                <a:latin typeface="맑은 고딕" panose="020B0503020000020004" pitchFamily="50" charset="-127"/>
              </a:rPr>
              <a:t>수익성이 관건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1E4F333-45DA-BA90-C289-84CD4B659D7E}"/>
              </a:ext>
            </a:extLst>
          </p:cNvPr>
          <p:cNvSpPr txBox="1"/>
          <p:nvPr/>
        </p:nvSpPr>
        <p:spPr>
          <a:xfrm>
            <a:off x="2006600" y="5156200"/>
            <a:ext cx="71882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미국 −</a:t>
            </a:r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4%(</a:t>
            </a:r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보조금 만료</a:t>
            </a:r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), </a:t>
            </a:r>
            <a:r>
              <a:rPr lang="ko-KR" altLang="en-US" sz="1050">
                <a:solidFill>
                  <a:srgbClr val="69727E"/>
                </a:solidFill>
                <a:latin typeface="맑은 고딕" panose="020B0503020000020004" pitchFamily="50" charset="-127"/>
              </a:rPr>
              <a:t>가격전쟁에 따른 마진 압박이 점검 포인트</a:t>
            </a:r>
            <a:r>
              <a:rPr lang="en-US" altLang="ko-KR" sz="105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EDCBB72-2950-564C-4DE1-8181D2119018}"/>
              </a:ext>
            </a:extLst>
          </p:cNvPr>
          <p:cNvSpPr txBox="1"/>
          <p:nvPr/>
        </p:nvSpPr>
        <p:spPr>
          <a:xfrm>
            <a:off x="9321800" y="4724400"/>
            <a:ext cx="1778000" cy="41549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ko-KR" altLang="en-US" sz="2700" b="1">
                <a:solidFill>
                  <a:srgbClr val="FF9D2E"/>
                </a:solidFill>
                <a:latin typeface="맑은 고딕" panose="020B0503020000020004" pitchFamily="50" charset="-127"/>
              </a:rPr>
              <a:t>−</a:t>
            </a:r>
            <a:r>
              <a:rPr lang="en-US" altLang="ko-KR" sz="2700" b="1">
                <a:solidFill>
                  <a:srgbClr val="FF9D2E"/>
                </a:solidFill>
                <a:latin typeface="맑은 고딕" panose="020B0503020000020004" pitchFamily="50" charset="-127"/>
              </a:rPr>
              <a:t>4%</a:t>
            </a:r>
            <a:endParaRPr lang="ko-KR" altLang="en-US" sz="2700" b="1">
              <a:solidFill>
                <a:srgbClr val="FF9D2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B4BF74D8-E952-8D73-F65C-D8AC0E3CFC6E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28A478B-35CF-F9C2-0FED-44016A52CE27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6E1698D-707B-B94B-F5C5-D9F2958E0A50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03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83893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FD5EFAED-F777-2875-5AB5-77FB97122D00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2247D3-2FA4-BC6F-EAE0-2B0D591BB052}"/>
              </a:ext>
            </a:extLst>
          </p:cNvPr>
          <p:cNvSpPr txBox="1"/>
          <p:nvPr/>
        </p:nvSpPr>
        <p:spPr>
          <a:xfrm>
            <a:off x="1066800" y="546100"/>
            <a:ext cx="870431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MARKET SIZE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9DB729-DDB7-0FDE-BF44-D39BEF712D7D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5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년 만에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6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배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— 20.7M 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시장으로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DFA748-183D-0A2B-CF9D-9934DDBE9E02}"/>
              </a:ext>
            </a:extLst>
          </p:cNvPr>
          <p:cNvSpPr txBox="1"/>
          <p:nvPr/>
        </p:nvSpPr>
        <p:spPr>
          <a:xfrm>
            <a:off x="838200" y="1498600"/>
            <a:ext cx="6858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글로벌 </a:t>
            </a:r>
            <a:r>
              <a:rPr lang="en-US" altLang="ko-KR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EV </a:t>
            </a:r>
            <a:r>
              <a:rPr lang="ko-KR" altLang="en-US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판매량 </a:t>
            </a:r>
            <a:r>
              <a:rPr lang="en-US" altLang="ko-KR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백만 대</a:t>
            </a:r>
            <a:r>
              <a:rPr lang="en-US" altLang="ko-KR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, BEV+PHEV)</a:t>
            </a:r>
            <a:endParaRPr lang="ko-KR" altLang="en-US" sz="11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C8B70A16-D30D-D3F3-675E-86797568E9D0}"/>
              </a:ext>
            </a:extLst>
          </p:cNvPr>
          <p:cNvSpPr/>
          <p:nvPr/>
        </p:nvSpPr>
        <p:spPr>
          <a:xfrm>
            <a:off x="8382000" y="2006600"/>
            <a:ext cx="29718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2C7CCC-CA71-316A-8B01-78567F73218B}"/>
              </a:ext>
            </a:extLst>
          </p:cNvPr>
          <p:cNvSpPr txBox="1"/>
          <p:nvPr/>
        </p:nvSpPr>
        <p:spPr>
          <a:xfrm>
            <a:off x="8382000" y="2108200"/>
            <a:ext cx="29718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2540E8"/>
                </a:solidFill>
                <a:latin typeface="맑은 고딕" panose="020B0503020000020004" pitchFamily="50" charset="-127"/>
              </a:rPr>
              <a:t>20.7M</a:t>
            </a:r>
            <a:endParaRPr lang="ko-KR" altLang="en-US" sz="30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83A5F6-6097-48DC-FBB1-ACEB9B5A4B62}"/>
              </a:ext>
            </a:extLst>
          </p:cNvPr>
          <p:cNvSpPr txBox="1"/>
          <p:nvPr/>
        </p:nvSpPr>
        <p:spPr>
          <a:xfrm>
            <a:off x="8382000" y="2667000"/>
            <a:ext cx="2971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판매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사상 최대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)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B1FD63EF-2A51-07AE-F6B1-9AF7BA7973B3}"/>
              </a:ext>
            </a:extLst>
          </p:cNvPr>
          <p:cNvSpPr/>
          <p:nvPr/>
        </p:nvSpPr>
        <p:spPr>
          <a:xfrm>
            <a:off x="8382000" y="3073400"/>
            <a:ext cx="29718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921BA6-BCEF-4921-BF24-3F715E74A177}"/>
              </a:ext>
            </a:extLst>
          </p:cNvPr>
          <p:cNvSpPr txBox="1"/>
          <p:nvPr/>
        </p:nvSpPr>
        <p:spPr>
          <a:xfrm>
            <a:off x="8382000" y="3175000"/>
            <a:ext cx="29718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00B8A6"/>
                </a:solidFill>
                <a:latin typeface="맑은 고딕" panose="020B0503020000020004" pitchFamily="50" charset="-127"/>
              </a:rPr>
              <a:t>6.5×</a:t>
            </a:r>
            <a:endParaRPr lang="ko-KR" altLang="en-US" sz="3000" b="1">
              <a:solidFill>
                <a:srgbClr val="00B8A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C96F608-434B-DE56-B10F-AA479329E39A}"/>
              </a:ext>
            </a:extLst>
          </p:cNvPr>
          <p:cNvSpPr txBox="1"/>
          <p:nvPr/>
        </p:nvSpPr>
        <p:spPr>
          <a:xfrm>
            <a:off x="8382000" y="3733800"/>
            <a:ext cx="2971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2020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대비 증가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11C65B8B-B2CD-8518-3FA5-283EE0F627C7}"/>
              </a:ext>
            </a:extLst>
          </p:cNvPr>
          <p:cNvSpPr/>
          <p:nvPr/>
        </p:nvSpPr>
        <p:spPr>
          <a:xfrm>
            <a:off x="8382000" y="4140200"/>
            <a:ext cx="29718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72A8CB6-CF8A-92D2-972C-BC660EF13596}"/>
              </a:ext>
            </a:extLst>
          </p:cNvPr>
          <p:cNvSpPr txBox="1"/>
          <p:nvPr/>
        </p:nvSpPr>
        <p:spPr>
          <a:xfrm>
            <a:off x="8382000" y="4241800"/>
            <a:ext cx="29718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10141C"/>
                </a:solidFill>
                <a:latin typeface="맑은 고딕" panose="020B0503020000020004" pitchFamily="50" charset="-127"/>
              </a:rPr>
              <a:t>+3.6M</a:t>
            </a:r>
            <a:endParaRPr lang="ko-KR" altLang="en-US" sz="30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3657B03-6851-B9A3-F636-4F8978BC4731}"/>
              </a:ext>
            </a:extLst>
          </p:cNvPr>
          <p:cNvSpPr txBox="1"/>
          <p:nvPr/>
        </p:nvSpPr>
        <p:spPr>
          <a:xfrm>
            <a:off x="8382000" y="4800600"/>
            <a:ext cx="2971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순증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전년比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)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43A934-68DE-59AC-1277-B25C0256A2C6}"/>
              </a:ext>
            </a:extLst>
          </p:cNvPr>
          <p:cNvSpPr txBox="1"/>
          <p:nvPr/>
        </p:nvSpPr>
        <p:spPr>
          <a:xfrm>
            <a:off x="838200" y="6070600"/>
            <a:ext cx="10515600" cy="13080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850">
                <a:solidFill>
                  <a:srgbClr val="69727E"/>
                </a:solidFill>
                <a:latin typeface="맑은 고딕" panose="020B0503020000020004" pitchFamily="50" charset="-127"/>
              </a:rPr>
              <a:t>* IEA(2020–21)·Rho Motion(2022–25) </a:t>
            </a:r>
            <a:r>
              <a:rPr lang="ko-KR" altLang="en-US" sz="850">
                <a:solidFill>
                  <a:srgbClr val="69727E"/>
                </a:solidFill>
                <a:latin typeface="맑은 고딕" panose="020B0503020000020004" pitchFamily="50" charset="-127"/>
              </a:rPr>
              <a:t>종합</a:t>
            </a:r>
            <a:r>
              <a:rPr lang="en-US" altLang="ko-KR" sz="850">
                <a:solidFill>
                  <a:srgbClr val="69727E"/>
                </a:solidFill>
                <a:latin typeface="맑은 고딕" panose="020B0503020000020004" pitchFamily="50" charset="-127"/>
              </a:rPr>
              <a:t>. BEV+PHEV.</a:t>
            </a:r>
            <a:endParaRPr lang="ko-KR" altLang="en-US" sz="85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9A64153F-DB64-28A2-917F-AD305E24B09E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D1092E8-632F-24B0-5367-6B9DF24529A2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CC12A6-0616-CAE4-593F-DBBAEB57A865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04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19" name="차트 18">
            <a:extLst>
              <a:ext uri="{FF2B5EF4-FFF2-40B4-BE49-F238E27FC236}">
                <a16:creationId xmlns:a16="http://schemas.microsoft.com/office/drawing/2014/main" id="{5A7EC9CA-2C08-FD26-6FFC-FCAFB0795F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7898038"/>
              </p:ext>
            </p:extLst>
          </p:nvPr>
        </p:nvGraphicFramePr>
        <p:xfrm>
          <a:off x="762000" y="1905000"/>
          <a:ext cx="7112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5736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FB3B0D89-01FE-D117-4BCF-53CE3F650004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6A0E7C-AA08-9A14-8F07-43232B646D46}"/>
              </a:ext>
            </a:extLst>
          </p:cNvPr>
          <p:cNvSpPr txBox="1"/>
          <p:nvPr/>
        </p:nvSpPr>
        <p:spPr>
          <a:xfrm>
            <a:off x="1066800" y="546100"/>
            <a:ext cx="714939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ADOPTION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DE5C66-8FAE-2480-AB23-A6277A419107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신차 판매 침투율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4% → 25%</a:t>
            </a:r>
            <a:endParaRPr lang="ko-KR" altLang="en-US" sz="27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98DC23-3F0A-B19C-31B1-0926A6B97479}"/>
              </a:ext>
            </a:extLst>
          </p:cNvPr>
          <p:cNvSpPr txBox="1"/>
          <p:nvPr/>
        </p:nvSpPr>
        <p:spPr>
          <a:xfrm>
            <a:off x="838200" y="1498600"/>
            <a:ext cx="6858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신차 판매 중 </a:t>
            </a:r>
            <a:r>
              <a:rPr lang="en-US" altLang="ko-KR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EV </a:t>
            </a:r>
            <a:r>
              <a:rPr lang="ko-KR" altLang="en-US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비중 </a:t>
            </a:r>
            <a:r>
              <a:rPr lang="en-US" altLang="ko-KR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(%)</a:t>
            </a:r>
            <a:endParaRPr lang="ko-KR" altLang="en-US" sz="11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A4EE0292-0CCA-43FC-53D7-76AED1DC57C1}"/>
              </a:ext>
            </a:extLst>
          </p:cNvPr>
          <p:cNvSpPr/>
          <p:nvPr/>
        </p:nvSpPr>
        <p:spPr>
          <a:xfrm>
            <a:off x="8382000" y="2006600"/>
            <a:ext cx="29718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AAE583-4E0B-199D-1E7E-44BE4508E5FF}"/>
              </a:ext>
            </a:extLst>
          </p:cNvPr>
          <p:cNvSpPr txBox="1"/>
          <p:nvPr/>
        </p:nvSpPr>
        <p:spPr>
          <a:xfrm>
            <a:off x="8382000" y="2108200"/>
            <a:ext cx="29718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2540E8"/>
                </a:solidFill>
                <a:latin typeface="맑은 고딕" panose="020B0503020000020004" pitchFamily="50" charset="-127"/>
              </a:rPr>
              <a:t>25%</a:t>
            </a:r>
            <a:endParaRPr lang="ko-KR" altLang="en-US" sz="30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D76D5D-D706-9F56-192F-F2F085CE5D73}"/>
              </a:ext>
            </a:extLst>
          </p:cNvPr>
          <p:cNvSpPr txBox="1"/>
          <p:nvPr/>
        </p:nvSpPr>
        <p:spPr>
          <a:xfrm>
            <a:off x="8382000" y="2667000"/>
            <a:ext cx="2971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신차 중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EV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46640B0B-4675-4CA3-C539-A53CF563CA0A}"/>
              </a:ext>
            </a:extLst>
          </p:cNvPr>
          <p:cNvSpPr/>
          <p:nvPr/>
        </p:nvSpPr>
        <p:spPr>
          <a:xfrm>
            <a:off x="8382000" y="3073400"/>
            <a:ext cx="29718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D45306-E0E7-B2C4-FD8E-D356A3A87C44}"/>
              </a:ext>
            </a:extLst>
          </p:cNvPr>
          <p:cNvSpPr txBox="1"/>
          <p:nvPr/>
        </p:nvSpPr>
        <p:spPr>
          <a:xfrm>
            <a:off x="8382000" y="3175000"/>
            <a:ext cx="29718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00B8A6"/>
                </a:solidFill>
                <a:latin typeface="맑은 고딕" panose="020B0503020000020004" pitchFamily="50" charset="-127"/>
              </a:rPr>
              <a:t>97%</a:t>
            </a:r>
            <a:endParaRPr lang="ko-KR" altLang="en-US" sz="3000" b="1">
              <a:solidFill>
                <a:srgbClr val="00B8A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07AC9D-0870-F2A6-32ED-8523E0353A1A}"/>
              </a:ext>
            </a:extLst>
          </p:cNvPr>
          <p:cNvSpPr txBox="1"/>
          <p:nvPr/>
        </p:nvSpPr>
        <p:spPr>
          <a:xfrm>
            <a:off x="8382000" y="3733800"/>
            <a:ext cx="2971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노르웨이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최고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)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5C3BB334-BE8E-D195-602C-55AD78A53426}"/>
              </a:ext>
            </a:extLst>
          </p:cNvPr>
          <p:cNvSpPr/>
          <p:nvPr/>
        </p:nvSpPr>
        <p:spPr>
          <a:xfrm>
            <a:off x="8382000" y="4140200"/>
            <a:ext cx="29718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D11CAD5-9E42-2C58-D2DB-F492E3B7CEEA}"/>
              </a:ext>
            </a:extLst>
          </p:cNvPr>
          <p:cNvSpPr txBox="1"/>
          <p:nvPr/>
        </p:nvSpPr>
        <p:spPr>
          <a:xfrm>
            <a:off x="8382000" y="4241800"/>
            <a:ext cx="29718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10141C"/>
                </a:solidFill>
                <a:latin typeface="맑은 고딕" panose="020B0503020000020004" pitchFamily="50" charset="-127"/>
              </a:rPr>
              <a:t>50%</a:t>
            </a:r>
            <a:endParaRPr lang="ko-KR" altLang="en-US" sz="30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2CC8D4A-B260-9ABF-23E6-5FEEDD3C9D78}"/>
              </a:ext>
            </a:extLst>
          </p:cNvPr>
          <p:cNvSpPr txBox="1"/>
          <p:nvPr/>
        </p:nvSpPr>
        <p:spPr>
          <a:xfrm>
            <a:off x="8382000" y="4800600"/>
            <a:ext cx="2971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중국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첫 과반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)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DB4590A-4036-F23A-33FA-CDD36EE37C24}"/>
              </a:ext>
            </a:extLst>
          </p:cNvPr>
          <p:cNvSpPr txBox="1"/>
          <p:nvPr/>
        </p:nvSpPr>
        <p:spPr>
          <a:xfrm>
            <a:off x="838200" y="6070600"/>
            <a:ext cx="10515600" cy="13080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850">
                <a:solidFill>
                  <a:srgbClr val="69727E"/>
                </a:solidFill>
                <a:latin typeface="맑은 고딕" panose="020B0503020000020004" pitchFamily="50" charset="-127"/>
              </a:rPr>
              <a:t>* </a:t>
            </a:r>
            <a:r>
              <a:rPr lang="en-US" altLang="ko-KR" sz="850">
                <a:solidFill>
                  <a:srgbClr val="69727E"/>
                </a:solidFill>
                <a:latin typeface="맑은 고딕" panose="020B0503020000020004" pitchFamily="50" charset="-127"/>
              </a:rPr>
              <a:t>IEA. 2020–22 </a:t>
            </a:r>
            <a:r>
              <a:rPr lang="ko-KR" altLang="en-US" sz="850">
                <a:solidFill>
                  <a:srgbClr val="69727E"/>
                </a:solidFill>
                <a:latin typeface="맑은 고딕" panose="020B0503020000020004" pitchFamily="50" charset="-127"/>
              </a:rPr>
              <a:t>비중은 추정 반올림</a:t>
            </a:r>
            <a:r>
              <a:rPr lang="en-US" altLang="ko-KR" sz="85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85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9DF5F1A5-1347-6427-897C-F50847381A32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3962754-6FFE-CD2A-F9A7-73E351E33261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2357CB6-5903-59F7-55B4-B6C078115BC4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05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19" name="차트 18">
            <a:extLst>
              <a:ext uri="{FF2B5EF4-FFF2-40B4-BE49-F238E27FC236}">
                <a16:creationId xmlns:a16="http://schemas.microsoft.com/office/drawing/2014/main" id="{D02936E6-CFB1-6D08-8A67-A981DDD630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2191538"/>
              </p:ext>
            </p:extLst>
          </p:nvPr>
        </p:nvGraphicFramePr>
        <p:xfrm>
          <a:off x="762000" y="1905000"/>
          <a:ext cx="7112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84106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623CB04C-AC62-A8D4-7B2A-2240B6DA7BE7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65768F-F25F-257C-4716-8B9A4CC86C34}"/>
              </a:ext>
            </a:extLst>
          </p:cNvPr>
          <p:cNvSpPr txBox="1"/>
          <p:nvPr/>
        </p:nvSpPr>
        <p:spPr>
          <a:xfrm>
            <a:off x="1066800" y="546100"/>
            <a:ext cx="982641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REGIONAL MIX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7CE396-DC0C-7C33-19C1-C619FF6CA4D3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시장의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62%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가 중국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압도적 단일 시장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046A9B-0D57-ECB4-6DB9-4B947CAC42CD}"/>
              </a:ext>
            </a:extLst>
          </p:cNvPr>
          <p:cNvSpPr txBox="1"/>
          <p:nvPr/>
        </p:nvSpPr>
        <p:spPr>
          <a:xfrm>
            <a:off x="838200" y="1498600"/>
            <a:ext cx="6858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지역별 판매 비중 </a:t>
            </a:r>
            <a:r>
              <a:rPr lang="en-US" altLang="ko-KR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(%)</a:t>
            </a:r>
            <a:endParaRPr lang="ko-KR" altLang="en-US" sz="11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4BBB5D5B-467A-0335-48AE-81EAE8B477D0}"/>
              </a:ext>
            </a:extLst>
          </p:cNvPr>
          <p:cNvSpPr/>
          <p:nvPr/>
        </p:nvSpPr>
        <p:spPr>
          <a:xfrm>
            <a:off x="7112000" y="1981200"/>
            <a:ext cx="42418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35BEAE-B0C0-997D-E0BA-EBB07964C5C1}"/>
              </a:ext>
            </a:extLst>
          </p:cNvPr>
          <p:cNvSpPr txBox="1"/>
          <p:nvPr/>
        </p:nvSpPr>
        <p:spPr>
          <a:xfrm>
            <a:off x="7112000" y="2082800"/>
            <a:ext cx="3098800" cy="20005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300" b="1">
                <a:solidFill>
                  <a:srgbClr val="10141C"/>
                </a:solidFill>
                <a:latin typeface="맑은 고딕" panose="020B0503020000020004" pitchFamily="50" charset="-127"/>
              </a:rPr>
              <a:t>중국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743E13-2DC1-7E87-B50A-E1B8206E5B56}"/>
              </a:ext>
            </a:extLst>
          </p:cNvPr>
          <p:cNvSpPr txBox="1"/>
          <p:nvPr/>
        </p:nvSpPr>
        <p:spPr>
          <a:xfrm>
            <a:off x="7112000" y="2082800"/>
            <a:ext cx="4241800" cy="20005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300" b="1">
                <a:solidFill>
                  <a:srgbClr val="2540E8"/>
                </a:solidFill>
                <a:latin typeface="맑은 고딕" panose="020B0503020000020004" pitchFamily="50" charset="-127"/>
              </a:rPr>
              <a:t>12.9M</a:t>
            </a:r>
            <a:endParaRPr lang="ko-KR" altLang="en-US" sz="13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3A9085-2CBC-C026-1FDB-55D50BC4046A}"/>
              </a:ext>
            </a:extLst>
          </p:cNvPr>
          <p:cNvSpPr txBox="1"/>
          <p:nvPr/>
        </p:nvSpPr>
        <p:spPr>
          <a:xfrm>
            <a:off x="7112000" y="2413000"/>
            <a:ext cx="4241800" cy="14619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50">
                <a:solidFill>
                  <a:srgbClr val="15A86B"/>
                </a:solidFill>
                <a:latin typeface="맑은 고딕" panose="020B0503020000020004" pitchFamily="50" charset="-127"/>
              </a:rPr>
              <a:t>점유율 </a:t>
            </a:r>
            <a:r>
              <a:rPr lang="en-US" altLang="ko-KR" sz="950">
                <a:solidFill>
                  <a:srgbClr val="15A86B"/>
                </a:solidFill>
                <a:latin typeface="맑은 고딕" panose="020B0503020000020004" pitchFamily="50" charset="-127"/>
              </a:rPr>
              <a:t>62%   ·   </a:t>
            </a:r>
            <a:r>
              <a:rPr lang="ko-KR" altLang="en-US" sz="950">
                <a:solidFill>
                  <a:srgbClr val="15A86B"/>
                </a:solidFill>
                <a:latin typeface="맑은 고딕" panose="020B0503020000020004" pitchFamily="50" charset="-127"/>
              </a:rPr>
              <a:t>전년比 </a:t>
            </a:r>
            <a:r>
              <a:rPr lang="en-US" altLang="ko-KR" sz="950">
                <a:solidFill>
                  <a:srgbClr val="15A86B"/>
                </a:solidFill>
                <a:latin typeface="맑은 고딕" panose="020B0503020000020004" pitchFamily="50" charset="-127"/>
              </a:rPr>
              <a:t>+17%</a:t>
            </a:r>
            <a:endParaRPr lang="ko-KR" altLang="en-US" sz="950">
              <a:solidFill>
                <a:srgbClr val="15A8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17FADA5A-97A1-952E-0531-7901EEEE7D92}"/>
              </a:ext>
            </a:extLst>
          </p:cNvPr>
          <p:cNvSpPr/>
          <p:nvPr/>
        </p:nvSpPr>
        <p:spPr>
          <a:xfrm>
            <a:off x="7112000" y="2794000"/>
            <a:ext cx="42418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8772C93-BFFF-805E-50E2-EB1E93E253A0}"/>
              </a:ext>
            </a:extLst>
          </p:cNvPr>
          <p:cNvSpPr txBox="1"/>
          <p:nvPr/>
        </p:nvSpPr>
        <p:spPr>
          <a:xfrm>
            <a:off x="7112000" y="2895600"/>
            <a:ext cx="3098800" cy="20005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300" b="1">
                <a:solidFill>
                  <a:srgbClr val="10141C"/>
                </a:solidFill>
                <a:latin typeface="맑은 고딕" panose="020B0503020000020004" pitchFamily="50" charset="-127"/>
              </a:rPr>
              <a:t>유럽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F77760C-DCFE-F671-C9FE-84666FA34ACD}"/>
              </a:ext>
            </a:extLst>
          </p:cNvPr>
          <p:cNvSpPr txBox="1"/>
          <p:nvPr/>
        </p:nvSpPr>
        <p:spPr>
          <a:xfrm>
            <a:off x="7112000" y="2895600"/>
            <a:ext cx="4241800" cy="20005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300" b="1">
                <a:solidFill>
                  <a:srgbClr val="2540E8"/>
                </a:solidFill>
                <a:latin typeface="맑은 고딕" panose="020B0503020000020004" pitchFamily="50" charset="-127"/>
              </a:rPr>
              <a:t>4.3M</a:t>
            </a:r>
            <a:endParaRPr lang="ko-KR" altLang="en-US" sz="13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0E80F69-3736-B910-083A-AB5E07870ABA}"/>
              </a:ext>
            </a:extLst>
          </p:cNvPr>
          <p:cNvSpPr txBox="1"/>
          <p:nvPr/>
        </p:nvSpPr>
        <p:spPr>
          <a:xfrm>
            <a:off x="7112000" y="3225800"/>
            <a:ext cx="4241800" cy="14619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50">
                <a:solidFill>
                  <a:srgbClr val="15A86B"/>
                </a:solidFill>
                <a:latin typeface="맑은 고딕" panose="020B0503020000020004" pitchFamily="50" charset="-127"/>
              </a:rPr>
              <a:t>점유율 </a:t>
            </a:r>
            <a:r>
              <a:rPr lang="en-US" altLang="ko-KR" sz="950">
                <a:solidFill>
                  <a:srgbClr val="15A86B"/>
                </a:solidFill>
                <a:latin typeface="맑은 고딕" panose="020B0503020000020004" pitchFamily="50" charset="-127"/>
              </a:rPr>
              <a:t>21%   ·   </a:t>
            </a:r>
            <a:r>
              <a:rPr lang="ko-KR" altLang="en-US" sz="950">
                <a:solidFill>
                  <a:srgbClr val="15A86B"/>
                </a:solidFill>
                <a:latin typeface="맑은 고딕" panose="020B0503020000020004" pitchFamily="50" charset="-127"/>
              </a:rPr>
              <a:t>전년比 </a:t>
            </a:r>
            <a:r>
              <a:rPr lang="en-US" altLang="ko-KR" sz="950">
                <a:solidFill>
                  <a:srgbClr val="15A86B"/>
                </a:solidFill>
                <a:latin typeface="맑은 고딕" panose="020B0503020000020004" pitchFamily="50" charset="-127"/>
              </a:rPr>
              <a:t>+33%</a:t>
            </a:r>
            <a:endParaRPr lang="ko-KR" altLang="en-US" sz="950">
              <a:solidFill>
                <a:srgbClr val="15A8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BB437B0C-C4EF-1608-2E28-EF63B6F263A5}"/>
              </a:ext>
            </a:extLst>
          </p:cNvPr>
          <p:cNvSpPr/>
          <p:nvPr/>
        </p:nvSpPr>
        <p:spPr>
          <a:xfrm>
            <a:off x="7112000" y="3606800"/>
            <a:ext cx="42418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20627F-8578-4490-FD96-CCC6E621C6B8}"/>
              </a:ext>
            </a:extLst>
          </p:cNvPr>
          <p:cNvSpPr txBox="1"/>
          <p:nvPr/>
        </p:nvSpPr>
        <p:spPr>
          <a:xfrm>
            <a:off x="7112000" y="3708400"/>
            <a:ext cx="3098800" cy="20005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300" b="1">
                <a:solidFill>
                  <a:srgbClr val="10141C"/>
                </a:solidFill>
                <a:latin typeface="맑은 고딕" panose="020B0503020000020004" pitchFamily="50" charset="-127"/>
              </a:rPr>
              <a:t>북미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A87B484-24F1-87B0-E171-9BBB8D0F17AB}"/>
              </a:ext>
            </a:extLst>
          </p:cNvPr>
          <p:cNvSpPr txBox="1"/>
          <p:nvPr/>
        </p:nvSpPr>
        <p:spPr>
          <a:xfrm>
            <a:off x="7112000" y="3708400"/>
            <a:ext cx="4241800" cy="20005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300" b="1">
                <a:solidFill>
                  <a:srgbClr val="2540E8"/>
                </a:solidFill>
                <a:latin typeface="맑은 고딕" panose="020B0503020000020004" pitchFamily="50" charset="-127"/>
              </a:rPr>
              <a:t>1.8M</a:t>
            </a:r>
            <a:endParaRPr lang="ko-KR" altLang="en-US" sz="13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B760912-DB31-E081-68D0-41BB248113B8}"/>
              </a:ext>
            </a:extLst>
          </p:cNvPr>
          <p:cNvSpPr txBox="1"/>
          <p:nvPr/>
        </p:nvSpPr>
        <p:spPr>
          <a:xfrm>
            <a:off x="7112000" y="4038600"/>
            <a:ext cx="4241800" cy="14619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50">
                <a:solidFill>
                  <a:srgbClr val="E5484D"/>
                </a:solidFill>
                <a:latin typeface="맑은 고딕" panose="020B0503020000020004" pitchFamily="50" charset="-127"/>
              </a:rPr>
              <a:t>점유율 </a:t>
            </a:r>
            <a:r>
              <a:rPr lang="en-US" altLang="ko-KR" sz="950">
                <a:solidFill>
                  <a:srgbClr val="E5484D"/>
                </a:solidFill>
                <a:latin typeface="맑은 고딕" panose="020B0503020000020004" pitchFamily="50" charset="-127"/>
              </a:rPr>
              <a:t>9%   ·   </a:t>
            </a:r>
            <a:r>
              <a:rPr lang="ko-KR" altLang="en-US" sz="950">
                <a:solidFill>
                  <a:srgbClr val="E5484D"/>
                </a:solidFill>
                <a:latin typeface="맑은 고딕" panose="020B0503020000020004" pitchFamily="50" charset="-127"/>
              </a:rPr>
              <a:t>전년比 </a:t>
            </a:r>
            <a:r>
              <a:rPr lang="en-US" altLang="ko-KR" sz="950">
                <a:solidFill>
                  <a:srgbClr val="E5484D"/>
                </a:solidFill>
                <a:latin typeface="맑은 고딕" panose="020B0503020000020004" pitchFamily="50" charset="-127"/>
              </a:rPr>
              <a:t>-4%</a:t>
            </a:r>
            <a:endParaRPr lang="ko-KR" altLang="en-US" sz="950">
              <a:solidFill>
                <a:srgbClr val="E5484D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B9302744-B468-55CB-C9A1-ED8CE025F37F}"/>
              </a:ext>
            </a:extLst>
          </p:cNvPr>
          <p:cNvSpPr/>
          <p:nvPr/>
        </p:nvSpPr>
        <p:spPr>
          <a:xfrm>
            <a:off x="7112000" y="4419600"/>
            <a:ext cx="42418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AAA6BA4-E7E9-D7BC-3829-EA09692893ED}"/>
              </a:ext>
            </a:extLst>
          </p:cNvPr>
          <p:cNvSpPr txBox="1"/>
          <p:nvPr/>
        </p:nvSpPr>
        <p:spPr>
          <a:xfrm>
            <a:off x="7112000" y="4521200"/>
            <a:ext cx="3098800" cy="20005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300" b="1">
                <a:solidFill>
                  <a:srgbClr val="10141C"/>
                </a:solidFill>
                <a:latin typeface="맑은 고딕" panose="020B0503020000020004" pitchFamily="50" charset="-127"/>
              </a:rPr>
              <a:t>기타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2CA04E3-3444-F3D0-B583-6B819FDFA5A0}"/>
              </a:ext>
            </a:extLst>
          </p:cNvPr>
          <p:cNvSpPr txBox="1"/>
          <p:nvPr/>
        </p:nvSpPr>
        <p:spPr>
          <a:xfrm>
            <a:off x="7112000" y="4521200"/>
            <a:ext cx="4241800" cy="20005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300" b="1">
                <a:solidFill>
                  <a:srgbClr val="2540E8"/>
                </a:solidFill>
                <a:latin typeface="맑은 고딕" panose="020B0503020000020004" pitchFamily="50" charset="-127"/>
              </a:rPr>
              <a:t>1.7M</a:t>
            </a:r>
            <a:endParaRPr lang="ko-KR" altLang="en-US" sz="13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23A37FB-F97E-4F8C-4316-10CD44768B19}"/>
              </a:ext>
            </a:extLst>
          </p:cNvPr>
          <p:cNvSpPr txBox="1"/>
          <p:nvPr/>
        </p:nvSpPr>
        <p:spPr>
          <a:xfrm>
            <a:off x="7112000" y="4851400"/>
            <a:ext cx="4241800" cy="14619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50">
                <a:solidFill>
                  <a:srgbClr val="15A86B"/>
                </a:solidFill>
                <a:latin typeface="맑은 고딕" panose="020B0503020000020004" pitchFamily="50" charset="-127"/>
              </a:rPr>
              <a:t>점유율 </a:t>
            </a:r>
            <a:r>
              <a:rPr lang="en-US" altLang="ko-KR" sz="950">
                <a:solidFill>
                  <a:srgbClr val="15A86B"/>
                </a:solidFill>
                <a:latin typeface="맑은 고딕" panose="020B0503020000020004" pitchFamily="50" charset="-127"/>
              </a:rPr>
              <a:t>8%   ·   </a:t>
            </a:r>
            <a:r>
              <a:rPr lang="ko-KR" altLang="en-US" sz="950">
                <a:solidFill>
                  <a:srgbClr val="15A86B"/>
                </a:solidFill>
                <a:latin typeface="맑은 고딕" panose="020B0503020000020004" pitchFamily="50" charset="-127"/>
              </a:rPr>
              <a:t>전년比 </a:t>
            </a:r>
            <a:r>
              <a:rPr lang="en-US" altLang="ko-KR" sz="950">
                <a:solidFill>
                  <a:srgbClr val="15A86B"/>
                </a:solidFill>
                <a:latin typeface="맑은 고딕" panose="020B0503020000020004" pitchFamily="50" charset="-127"/>
              </a:rPr>
              <a:t>+48%</a:t>
            </a:r>
            <a:endParaRPr lang="ko-KR" altLang="en-US" sz="950">
              <a:solidFill>
                <a:srgbClr val="15A8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E1D36FE-69DA-C5D9-3211-E4EE2C526055}"/>
              </a:ext>
            </a:extLst>
          </p:cNvPr>
          <p:cNvSpPr txBox="1"/>
          <p:nvPr/>
        </p:nvSpPr>
        <p:spPr>
          <a:xfrm>
            <a:off x="838200" y="6121400"/>
            <a:ext cx="105156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* 네이티브 파이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슬라이스별 색 지정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). 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합계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20.7M 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대비 반올림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45AC7F6-EA64-6AA0-2542-B0C7C8D3BC93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EAC9B04-5BAB-F626-DB13-7E3E5B41A979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A010C5C-7C4F-C88F-1BC1-10D219E0F5EF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06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26" name="차트 25">
            <a:extLst>
              <a:ext uri="{FF2B5EF4-FFF2-40B4-BE49-F238E27FC236}">
                <a16:creationId xmlns:a16="http://schemas.microsoft.com/office/drawing/2014/main" id="{D003EC7C-982F-B462-EDF3-F0F08D6472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9988200"/>
              </p:ext>
            </p:extLst>
          </p:nvPr>
        </p:nvGraphicFramePr>
        <p:xfrm>
          <a:off x="711200" y="1854200"/>
          <a:ext cx="59690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5912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01D26F88-46E6-1060-CD88-88C5446F1681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BC6AC6-68F0-0DC7-5FCA-4FCB2DEBA5C1}"/>
              </a:ext>
            </a:extLst>
          </p:cNvPr>
          <p:cNvSpPr txBox="1"/>
          <p:nvPr/>
        </p:nvSpPr>
        <p:spPr>
          <a:xfrm>
            <a:off x="1066800" y="546100"/>
            <a:ext cx="727763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BY REGION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B948B8-B569-B766-6C38-BED276BC4CEB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중국 주도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유럽 반등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미국 후퇴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C7C05F09-5BEC-D5AF-E174-C99EBD53E55B}"/>
              </a:ext>
            </a:extLst>
          </p:cNvPr>
          <p:cNvSpPr/>
          <p:nvPr/>
        </p:nvSpPr>
        <p:spPr>
          <a:xfrm>
            <a:off x="838200" y="2133600"/>
            <a:ext cx="2476500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5E7D8624-F7F3-ECCE-53FB-76E3D67A6DCF}"/>
              </a:ext>
            </a:extLst>
          </p:cNvPr>
          <p:cNvSpPr/>
          <p:nvPr/>
        </p:nvSpPr>
        <p:spPr>
          <a:xfrm>
            <a:off x="838200" y="2133600"/>
            <a:ext cx="50800" cy="19050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E10FFB-0E87-5F46-B21D-F91CB6F468D3}"/>
              </a:ext>
            </a:extLst>
          </p:cNvPr>
          <p:cNvSpPr txBox="1"/>
          <p:nvPr/>
        </p:nvSpPr>
        <p:spPr>
          <a:xfrm>
            <a:off x="1066800" y="2336800"/>
            <a:ext cx="2070100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2540E8"/>
                </a:solidFill>
                <a:latin typeface="맑은 고딕" panose="020B0503020000020004" pitchFamily="50" charset="-127"/>
              </a:rPr>
              <a:t>12.9M</a:t>
            </a:r>
            <a:endParaRPr lang="ko-KR" altLang="en-US" sz="22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37D8FE-34A1-F4F0-1C20-203D3615102C}"/>
              </a:ext>
            </a:extLst>
          </p:cNvPr>
          <p:cNvSpPr txBox="1"/>
          <p:nvPr/>
        </p:nvSpPr>
        <p:spPr>
          <a:xfrm>
            <a:off x="1066800" y="2819400"/>
            <a:ext cx="20701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중국 </a:t>
            </a:r>
            <a:r>
              <a:rPr lang="en-US" altLang="ko-KR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· +17%</a:t>
            </a:r>
            <a:endParaRPr lang="ko-KR" altLang="en-US" sz="12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63531C-A75D-424D-21B5-1C2A362C19AB}"/>
              </a:ext>
            </a:extLst>
          </p:cNvPr>
          <p:cNvSpPr txBox="1"/>
          <p:nvPr/>
        </p:nvSpPr>
        <p:spPr>
          <a:xfrm>
            <a:off x="1066800" y="3124200"/>
            <a:ext cx="20701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신차 절반이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EV.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단일 시장으로 세계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62%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차지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CBABB44B-05EB-FEE4-002B-7FD5591DF3C8}"/>
              </a:ext>
            </a:extLst>
          </p:cNvPr>
          <p:cNvSpPr/>
          <p:nvPr/>
        </p:nvSpPr>
        <p:spPr>
          <a:xfrm>
            <a:off x="3517900" y="2133600"/>
            <a:ext cx="2476500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71CE4239-8F02-E499-ACC1-4870AF581020}"/>
              </a:ext>
            </a:extLst>
          </p:cNvPr>
          <p:cNvSpPr/>
          <p:nvPr/>
        </p:nvSpPr>
        <p:spPr>
          <a:xfrm>
            <a:off x="3517900" y="2133600"/>
            <a:ext cx="50800" cy="19050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F8BF194-40CA-0C5C-0B23-84269B3AA0DA}"/>
              </a:ext>
            </a:extLst>
          </p:cNvPr>
          <p:cNvSpPr txBox="1"/>
          <p:nvPr/>
        </p:nvSpPr>
        <p:spPr>
          <a:xfrm>
            <a:off x="3746500" y="2336800"/>
            <a:ext cx="2070100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2540E8"/>
                </a:solidFill>
                <a:latin typeface="맑은 고딕" panose="020B0503020000020004" pitchFamily="50" charset="-127"/>
              </a:rPr>
              <a:t>4.3M</a:t>
            </a:r>
            <a:endParaRPr lang="ko-KR" altLang="en-US" sz="22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CC665E6-4361-CE26-FD57-082FA0494627}"/>
              </a:ext>
            </a:extLst>
          </p:cNvPr>
          <p:cNvSpPr txBox="1"/>
          <p:nvPr/>
        </p:nvSpPr>
        <p:spPr>
          <a:xfrm>
            <a:off x="3746500" y="2819400"/>
            <a:ext cx="20701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유럽 </a:t>
            </a:r>
            <a:r>
              <a:rPr lang="en-US" altLang="ko-KR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· +33%</a:t>
            </a:r>
            <a:endParaRPr lang="ko-KR" altLang="en-US" sz="12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F68891-F7CD-C3BB-C27F-F08C4A1343F2}"/>
              </a:ext>
            </a:extLst>
          </p:cNvPr>
          <p:cNvSpPr txBox="1"/>
          <p:nvPr/>
        </p:nvSpPr>
        <p:spPr>
          <a:xfrm>
            <a:off x="3746500" y="3124200"/>
            <a:ext cx="20701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CO₂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규제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신모델로 강한 반등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가장 빠른 성장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EDA68945-F77A-2E3F-961B-71D698A22E45}"/>
              </a:ext>
            </a:extLst>
          </p:cNvPr>
          <p:cNvSpPr/>
          <p:nvPr/>
        </p:nvSpPr>
        <p:spPr>
          <a:xfrm>
            <a:off x="6197600" y="2133600"/>
            <a:ext cx="2476500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AB0D2702-39B1-6AD2-9F97-080C5B049B27}"/>
              </a:ext>
            </a:extLst>
          </p:cNvPr>
          <p:cNvSpPr/>
          <p:nvPr/>
        </p:nvSpPr>
        <p:spPr>
          <a:xfrm>
            <a:off x="6197600" y="2133600"/>
            <a:ext cx="50800" cy="19050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DF7942-D09E-8A1E-72F6-6E5F5C755C27}"/>
              </a:ext>
            </a:extLst>
          </p:cNvPr>
          <p:cNvSpPr txBox="1"/>
          <p:nvPr/>
        </p:nvSpPr>
        <p:spPr>
          <a:xfrm>
            <a:off x="6426200" y="2336800"/>
            <a:ext cx="2070100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2540E8"/>
                </a:solidFill>
                <a:latin typeface="맑은 고딕" panose="020B0503020000020004" pitchFamily="50" charset="-127"/>
              </a:rPr>
              <a:t>1.8M</a:t>
            </a:r>
            <a:endParaRPr lang="ko-KR" altLang="en-US" sz="22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78B391A-ABC5-ECFB-086D-974C544596E5}"/>
              </a:ext>
            </a:extLst>
          </p:cNvPr>
          <p:cNvSpPr txBox="1"/>
          <p:nvPr/>
        </p:nvSpPr>
        <p:spPr>
          <a:xfrm>
            <a:off x="6426200" y="2819400"/>
            <a:ext cx="20701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북미 </a:t>
            </a:r>
            <a:r>
              <a:rPr lang="en-US" altLang="ko-KR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· −4%</a:t>
            </a:r>
            <a:endParaRPr lang="ko-KR" altLang="en-US" sz="12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847ABC8-F768-A4AC-2363-32B78BE2FDFF}"/>
              </a:ext>
            </a:extLst>
          </p:cNvPr>
          <p:cNvSpPr txBox="1"/>
          <p:nvPr/>
        </p:nvSpPr>
        <p:spPr>
          <a:xfrm>
            <a:off x="6426200" y="3124200"/>
            <a:ext cx="20701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미국 연방 세액공제 만료로 유일하게 역성장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DB023ADA-24FD-BCAE-5191-7FFFFF9A606B}"/>
              </a:ext>
            </a:extLst>
          </p:cNvPr>
          <p:cNvSpPr/>
          <p:nvPr/>
        </p:nvSpPr>
        <p:spPr>
          <a:xfrm>
            <a:off x="8877300" y="2133600"/>
            <a:ext cx="2476500" cy="1905000"/>
          </a:xfrm>
          <a:prstGeom prst="rect">
            <a:avLst/>
          </a:prstGeom>
          <a:solidFill>
            <a:srgbClr val="EEF1F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D65F8998-9ED4-1EFE-F1C9-66A15BBF1EC0}"/>
              </a:ext>
            </a:extLst>
          </p:cNvPr>
          <p:cNvSpPr/>
          <p:nvPr/>
        </p:nvSpPr>
        <p:spPr>
          <a:xfrm>
            <a:off x="8877300" y="2133600"/>
            <a:ext cx="50800" cy="19050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873E0FE-E2F4-42CC-906A-31B45EC6A33A}"/>
              </a:ext>
            </a:extLst>
          </p:cNvPr>
          <p:cNvSpPr txBox="1"/>
          <p:nvPr/>
        </p:nvSpPr>
        <p:spPr>
          <a:xfrm>
            <a:off x="9105900" y="2336800"/>
            <a:ext cx="2070100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2540E8"/>
                </a:solidFill>
                <a:latin typeface="맑은 고딕" panose="020B0503020000020004" pitchFamily="50" charset="-127"/>
              </a:rPr>
              <a:t>1.7M</a:t>
            </a:r>
            <a:endParaRPr lang="ko-KR" altLang="en-US" sz="22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1A5D058-410F-AEDC-D266-EA5351F3686E}"/>
              </a:ext>
            </a:extLst>
          </p:cNvPr>
          <p:cNvSpPr txBox="1"/>
          <p:nvPr/>
        </p:nvSpPr>
        <p:spPr>
          <a:xfrm>
            <a:off x="9105900" y="2819400"/>
            <a:ext cx="20701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기타 </a:t>
            </a:r>
            <a:r>
              <a:rPr lang="en-US" altLang="ko-KR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· +48%</a:t>
            </a:r>
            <a:endParaRPr lang="ko-KR" altLang="en-US" sz="12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6FC3B51-CA51-7945-4224-1451F525E4FB}"/>
              </a:ext>
            </a:extLst>
          </p:cNvPr>
          <p:cNvSpPr txBox="1"/>
          <p:nvPr/>
        </p:nvSpPr>
        <p:spPr>
          <a:xfrm>
            <a:off x="9105900" y="3124200"/>
            <a:ext cx="20701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베트남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인니 등 신흥국 급성장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저가 모델 견인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ACE3237-05DD-9BBF-3066-2F9E1B34CE0E}"/>
              </a:ext>
            </a:extLst>
          </p:cNvPr>
          <p:cNvSpPr txBox="1"/>
          <p:nvPr/>
        </p:nvSpPr>
        <p:spPr>
          <a:xfrm>
            <a:off x="838200" y="4368800"/>
            <a:ext cx="105156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한 줄 요약 </a:t>
            </a:r>
            <a:r>
              <a:rPr lang="en-US" altLang="ko-KR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성장의 무게중심은 중국과 신흥시장</a:t>
            </a:r>
            <a:r>
              <a:rPr lang="en-US" altLang="ko-KR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선진국은 정책에 민감하게 반응한다</a:t>
            </a:r>
            <a:r>
              <a:rPr lang="en-US" altLang="ko-KR" sz="1200" b="1">
                <a:solidFill>
                  <a:srgbClr val="10141C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528E796A-F7E8-C251-7328-F62666A7EDBF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EBB82FB-1B19-89B5-DABD-497DA86E4379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F185139-1E86-C7BF-5201-3507A8241B7E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07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03629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9B564F36-4566-CBF2-1313-85192534304A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B8D85F-C857-8E82-4F92-071B37C14F4B}"/>
              </a:ext>
            </a:extLst>
          </p:cNvPr>
          <p:cNvSpPr txBox="1"/>
          <p:nvPr/>
        </p:nvSpPr>
        <p:spPr>
          <a:xfrm>
            <a:off x="1066800" y="546100"/>
            <a:ext cx="928139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PENETRATION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694ECE-0732-EE58-1E77-CBFB7ECE1C5B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침투율 격차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노르웨이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97% vs 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미국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10%</a:t>
            </a:r>
            <a:endParaRPr lang="ko-KR" altLang="en-US" sz="27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C8C0AD-347C-FF4C-4358-B939BC507C02}"/>
              </a:ext>
            </a:extLst>
          </p:cNvPr>
          <p:cNvSpPr txBox="1"/>
          <p:nvPr/>
        </p:nvSpPr>
        <p:spPr>
          <a:xfrm>
            <a:off x="838200" y="1498600"/>
            <a:ext cx="6858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신차 판매 중 </a:t>
            </a:r>
            <a:r>
              <a:rPr lang="en-US" altLang="ko-KR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EV </a:t>
            </a:r>
            <a:r>
              <a:rPr lang="ko-KR" altLang="en-US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비중 </a:t>
            </a:r>
            <a:r>
              <a:rPr lang="en-US" altLang="ko-KR" sz="1100" b="1">
                <a:solidFill>
                  <a:srgbClr val="10141C"/>
                </a:solidFill>
                <a:latin typeface="맑은 고딕" panose="020B0503020000020004" pitchFamily="50" charset="-127"/>
              </a:rPr>
              <a:t>(%)</a:t>
            </a:r>
            <a:endParaRPr lang="ko-KR" altLang="en-US" sz="11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8389FC9C-7E2D-4546-2EB8-50E9261540E3}"/>
              </a:ext>
            </a:extLst>
          </p:cNvPr>
          <p:cNvSpPr/>
          <p:nvPr/>
        </p:nvSpPr>
        <p:spPr>
          <a:xfrm>
            <a:off x="8382000" y="2006600"/>
            <a:ext cx="29718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082E38-C3CB-6FC5-1F43-8F755CA9765F}"/>
              </a:ext>
            </a:extLst>
          </p:cNvPr>
          <p:cNvSpPr txBox="1"/>
          <p:nvPr/>
        </p:nvSpPr>
        <p:spPr>
          <a:xfrm>
            <a:off x="8382000" y="2108200"/>
            <a:ext cx="29718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2540E8"/>
                </a:solidFill>
                <a:latin typeface="맑은 고딕" panose="020B0503020000020004" pitchFamily="50" charset="-127"/>
              </a:rPr>
              <a:t>25%</a:t>
            </a:r>
            <a:endParaRPr lang="ko-KR" altLang="en-US" sz="300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C8B93A-FD7B-A7B5-0FED-2AAF8CE6046F}"/>
              </a:ext>
            </a:extLst>
          </p:cNvPr>
          <p:cNvSpPr txBox="1"/>
          <p:nvPr/>
        </p:nvSpPr>
        <p:spPr>
          <a:xfrm>
            <a:off x="8382000" y="2667000"/>
            <a:ext cx="2971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글로벌 평균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3AC7344C-C9AE-6F34-7D09-9B8F60E1B6D9}"/>
              </a:ext>
            </a:extLst>
          </p:cNvPr>
          <p:cNvSpPr/>
          <p:nvPr/>
        </p:nvSpPr>
        <p:spPr>
          <a:xfrm>
            <a:off x="8382000" y="3073400"/>
            <a:ext cx="29718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00D8FA-525B-2750-6F4B-0750C185B1C5}"/>
              </a:ext>
            </a:extLst>
          </p:cNvPr>
          <p:cNvSpPr txBox="1"/>
          <p:nvPr/>
        </p:nvSpPr>
        <p:spPr>
          <a:xfrm>
            <a:off x="8382000" y="3175000"/>
            <a:ext cx="29718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00B8A6"/>
                </a:solidFill>
                <a:latin typeface="맑은 고딕" panose="020B0503020000020004" pitchFamily="50" charset="-127"/>
              </a:rPr>
              <a:t>50%+</a:t>
            </a:r>
            <a:endParaRPr lang="ko-KR" altLang="en-US" sz="3000" b="1">
              <a:solidFill>
                <a:srgbClr val="00B8A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7173096-8523-3621-33E6-DFDAA40554C0}"/>
              </a:ext>
            </a:extLst>
          </p:cNvPr>
          <p:cNvSpPr txBox="1"/>
          <p:nvPr/>
        </p:nvSpPr>
        <p:spPr>
          <a:xfrm>
            <a:off x="8382000" y="3733800"/>
            <a:ext cx="2971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중국 첫 과반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AB728F5-FEF0-2978-2D08-54F71AEB2D59}"/>
              </a:ext>
            </a:extLst>
          </p:cNvPr>
          <p:cNvSpPr/>
          <p:nvPr/>
        </p:nvSpPr>
        <p:spPr>
          <a:xfrm>
            <a:off x="8382000" y="4140200"/>
            <a:ext cx="29718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797EDA-D84E-7B71-2C04-755AD1518463}"/>
              </a:ext>
            </a:extLst>
          </p:cNvPr>
          <p:cNvSpPr txBox="1"/>
          <p:nvPr/>
        </p:nvSpPr>
        <p:spPr>
          <a:xfrm>
            <a:off x="8382000" y="4241800"/>
            <a:ext cx="29718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FF9D2E"/>
                </a:solidFill>
                <a:latin typeface="맑은 고딕" panose="020B0503020000020004" pitchFamily="50" charset="-127"/>
              </a:rPr>
              <a:t>10%</a:t>
            </a:r>
            <a:endParaRPr lang="ko-KR" altLang="en-US" sz="3000" b="1">
              <a:solidFill>
                <a:srgbClr val="FF9D2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07C49D1-0306-20F5-58AB-FA3882FBEECC}"/>
              </a:ext>
            </a:extLst>
          </p:cNvPr>
          <p:cNvSpPr txBox="1"/>
          <p:nvPr/>
        </p:nvSpPr>
        <p:spPr>
          <a:xfrm>
            <a:off x="8382000" y="4800600"/>
            <a:ext cx="2971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미국 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69727E"/>
                </a:solidFill>
                <a:latin typeface="맑은 고딕" panose="020B0503020000020004" pitchFamily="50" charset="-127"/>
              </a:rPr>
              <a:t>정책 역풍</a:t>
            </a:r>
            <a:r>
              <a:rPr lang="en-US" altLang="ko-KR" sz="1000">
                <a:solidFill>
                  <a:srgbClr val="69727E"/>
                </a:solidFill>
                <a:latin typeface="맑은 고딕" panose="020B0503020000020004" pitchFamily="50" charset="-127"/>
              </a:rPr>
              <a:t>)</a:t>
            </a:r>
            <a:endParaRPr lang="ko-KR" altLang="en-US" sz="10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401535-B21B-8E48-9184-06AE9A7FC9F2}"/>
              </a:ext>
            </a:extLst>
          </p:cNvPr>
          <p:cNvSpPr txBox="1"/>
          <p:nvPr/>
        </p:nvSpPr>
        <p:spPr>
          <a:xfrm>
            <a:off x="838200" y="6070600"/>
            <a:ext cx="10515600" cy="13080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850">
                <a:solidFill>
                  <a:srgbClr val="69727E"/>
                </a:solidFill>
                <a:latin typeface="맑은 고딕" panose="020B0503020000020004" pitchFamily="50" charset="-127"/>
              </a:rPr>
              <a:t>* Visual Capitalist·Pew·IEA. </a:t>
            </a:r>
            <a:r>
              <a:rPr lang="ko-KR" altLang="en-US" sz="850">
                <a:solidFill>
                  <a:srgbClr val="69727E"/>
                </a:solidFill>
                <a:latin typeface="맑은 고딕" panose="020B0503020000020004" pitchFamily="50" charset="-127"/>
              </a:rPr>
              <a:t>정의</a:t>
            </a:r>
            <a:r>
              <a:rPr lang="en-US" altLang="ko-KR" sz="850">
                <a:solidFill>
                  <a:srgbClr val="69727E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850">
                <a:solidFill>
                  <a:srgbClr val="69727E"/>
                </a:solidFill>
                <a:latin typeface="맑은 고딕" panose="020B0503020000020004" pitchFamily="50" charset="-127"/>
              </a:rPr>
              <a:t>시점</a:t>
            </a:r>
            <a:r>
              <a:rPr lang="en-US" altLang="ko-KR" sz="850">
                <a:solidFill>
                  <a:srgbClr val="69727E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850">
                <a:solidFill>
                  <a:srgbClr val="69727E"/>
                </a:solidFill>
                <a:latin typeface="맑은 고딕" panose="020B0503020000020004" pitchFamily="50" charset="-127"/>
              </a:rPr>
              <a:t>별 편차 가능</a:t>
            </a:r>
            <a:r>
              <a:rPr lang="en-US" altLang="ko-KR" sz="85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85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DA9D3C97-FCAF-D0CF-DE8A-D091DDCCAEC3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9076069-95EB-68AF-516D-D8CF8A87544E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B675029-F878-15E0-D9A3-F3EE75ACF746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08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19" name="차트 18">
            <a:extLst>
              <a:ext uri="{FF2B5EF4-FFF2-40B4-BE49-F238E27FC236}">
                <a16:creationId xmlns:a16="http://schemas.microsoft.com/office/drawing/2014/main" id="{A21AAA07-2467-1601-F3D4-817038AEF4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3704765"/>
              </p:ext>
            </p:extLst>
          </p:nvPr>
        </p:nvGraphicFramePr>
        <p:xfrm>
          <a:off x="762000" y="1905000"/>
          <a:ext cx="7112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7622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2CB77352-B8BA-7F68-AA8C-106D732B31CE}"/>
              </a:ext>
            </a:extLst>
          </p:cNvPr>
          <p:cNvSpPr/>
          <p:nvPr/>
        </p:nvSpPr>
        <p:spPr>
          <a:xfrm>
            <a:off x="838200" y="609600"/>
            <a:ext cx="114300" cy="1143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9E912A-96F5-E24D-8C44-A4CD4B241AC3}"/>
              </a:ext>
            </a:extLst>
          </p:cNvPr>
          <p:cNvSpPr txBox="1"/>
          <p:nvPr/>
        </p:nvSpPr>
        <p:spPr>
          <a:xfrm>
            <a:off x="1066800" y="546100"/>
            <a:ext cx="860813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2540E8"/>
                </a:solidFill>
                <a:latin typeface="맑은 고딕" panose="020B0503020000020004" pitchFamily="50" charset="-127"/>
              </a:rPr>
              <a:t>BEV VS PHEV</a:t>
            </a:r>
            <a:endParaRPr lang="ko-KR" altLang="en-US" sz="10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BEC68C-D14F-D88F-8DB2-95E505919D55}"/>
              </a:ext>
            </a:extLst>
          </p:cNvPr>
          <p:cNvSpPr txBox="1"/>
          <p:nvPr/>
        </p:nvSpPr>
        <p:spPr>
          <a:xfrm>
            <a:off x="838200" y="990600"/>
            <a:ext cx="105156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여전히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BEV</a:t>
            </a:r>
            <a:r>
              <a:rPr lang="ko-KR" altLang="en-US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가 약 </a:t>
            </a:r>
            <a:r>
              <a:rPr lang="en-US" altLang="ko-KR" sz="2700" b="1">
                <a:solidFill>
                  <a:srgbClr val="10141C"/>
                </a:solidFill>
                <a:latin typeface="맑은 고딕" panose="020B0503020000020004" pitchFamily="50" charset="-127"/>
              </a:rPr>
              <a:t>2/3</a:t>
            </a:r>
            <a:endParaRPr lang="ko-KR" altLang="en-US" sz="2700" b="1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19D281A-B4B1-A620-193B-2EFDD0DC50E8}"/>
              </a:ext>
            </a:extLst>
          </p:cNvPr>
          <p:cNvSpPr/>
          <p:nvPr/>
        </p:nvSpPr>
        <p:spPr>
          <a:xfrm>
            <a:off x="838200" y="2489200"/>
            <a:ext cx="6729984" cy="812800"/>
          </a:xfrm>
          <a:prstGeom prst="rect">
            <a:avLst/>
          </a:prstGeom>
          <a:solidFill>
            <a:srgbClr val="2540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CB62DC31-5F05-1645-4874-1DF7B310650F}"/>
              </a:ext>
            </a:extLst>
          </p:cNvPr>
          <p:cNvSpPr/>
          <p:nvPr/>
        </p:nvSpPr>
        <p:spPr>
          <a:xfrm>
            <a:off x="7568184" y="2489200"/>
            <a:ext cx="3785616" cy="812800"/>
          </a:xfrm>
          <a:prstGeom prst="rect">
            <a:avLst/>
          </a:prstGeom>
          <a:solidFill>
            <a:srgbClr val="00B8A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541ADA-03A1-27BB-2F26-F7A01DD2AD2D}"/>
              </a:ext>
            </a:extLst>
          </p:cNvPr>
          <p:cNvSpPr txBox="1"/>
          <p:nvPr/>
        </p:nvSpPr>
        <p:spPr>
          <a:xfrm>
            <a:off x="1092200" y="2489200"/>
            <a:ext cx="6348984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600" b="1">
                <a:solidFill>
                  <a:srgbClr val="FFFFFF"/>
                </a:solidFill>
                <a:latin typeface="맑은 고딕" panose="020B0503020000020004" pitchFamily="50" charset="-127"/>
              </a:rPr>
              <a:t>BEV  64%</a:t>
            </a:r>
            <a:endParaRPr lang="ko-KR" altLang="en-US" sz="16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5B021F-4B7A-75F1-7CDA-96CE5CA6E6D0}"/>
              </a:ext>
            </a:extLst>
          </p:cNvPr>
          <p:cNvSpPr txBox="1"/>
          <p:nvPr/>
        </p:nvSpPr>
        <p:spPr>
          <a:xfrm>
            <a:off x="7822184" y="2489200"/>
            <a:ext cx="3404616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600" b="1">
                <a:solidFill>
                  <a:srgbClr val="FFFFFF"/>
                </a:solidFill>
                <a:latin typeface="맑은 고딕" panose="020B0503020000020004" pitchFamily="50" charset="-127"/>
              </a:rPr>
              <a:t>PHEV  36%</a:t>
            </a:r>
            <a:endParaRPr lang="ko-KR" altLang="en-US" sz="16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1BB9EB-CC36-154D-0643-207C912CCD2E}"/>
              </a:ext>
            </a:extLst>
          </p:cNvPr>
          <p:cNvSpPr txBox="1"/>
          <p:nvPr/>
        </p:nvSpPr>
        <p:spPr>
          <a:xfrm>
            <a:off x="838200" y="3479800"/>
            <a:ext cx="5257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>
                <a:solidFill>
                  <a:srgbClr val="69727E"/>
                </a:solidFill>
                <a:latin typeface="맑은 고딕" panose="020B0503020000020004" pitchFamily="50" charset="-127"/>
              </a:rPr>
              <a:t>≈ 13.3M </a:t>
            </a:r>
            <a:r>
              <a:rPr lang="ko-KR" altLang="en-US" sz="1100">
                <a:solidFill>
                  <a:srgbClr val="69727E"/>
                </a:solidFill>
                <a:latin typeface="맑은 고딕" panose="020B0503020000020004" pitchFamily="50" charset="-127"/>
              </a:rPr>
              <a:t>순수전기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F5E1BC8-2497-34AE-6047-16571CC1CC0D}"/>
              </a:ext>
            </a:extLst>
          </p:cNvPr>
          <p:cNvSpPr txBox="1"/>
          <p:nvPr/>
        </p:nvSpPr>
        <p:spPr>
          <a:xfrm>
            <a:off x="6096000" y="3479800"/>
            <a:ext cx="5257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r"/>
            <a:r>
              <a:rPr lang="ko-KR" altLang="en-US" sz="1100">
                <a:solidFill>
                  <a:srgbClr val="69727E"/>
                </a:solidFill>
                <a:latin typeface="맑은 고딕" panose="020B0503020000020004" pitchFamily="50" charset="-127"/>
              </a:rPr>
              <a:t>≈ </a:t>
            </a:r>
            <a:r>
              <a:rPr lang="en-US" altLang="ko-KR" sz="1100">
                <a:solidFill>
                  <a:srgbClr val="69727E"/>
                </a:solidFill>
                <a:latin typeface="맑은 고딕" panose="020B0503020000020004" pitchFamily="50" charset="-127"/>
              </a:rPr>
              <a:t>7.4M </a:t>
            </a:r>
            <a:r>
              <a:rPr lang="ko-KR" altLang="en-US" sz="1100">
                <a:solidFill>
                  <a:srgbClr val="69727E"/>
                </a:solidFill>
                <a:latin typeface="맑은 고딕" panose="020B0503020000020004" pitchFamily="50" charset="-127"/>
              </a:rPr>
              <a:t>플러그인 하이브리드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AA4BF6-74BF-6FB3-FF54-973BAD1863F4}"/>
              </a:ext>
            </a:extLst>
          </p:cNvPr>
          <p:cNvSpPr txBox="1"/>
          <p:nvPr/>
        </p:nvSpPr>
        <p:spPr>
          <a:xfrm>
            <a:off x="838200" y="4191000"/>
            <a:ext cx="105156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BEV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가 빠르게 성장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(+33%)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하지만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중국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유럽에서 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PHEV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도 견조하다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00">
                <a:solidFill>
                  <a:srgbClr val="10141C"/>
                </a:solidFill>
                <a:latin typeface="맑은 고딕" panose="020B0503020000020004" pitchFamily="50" charset="-127"/>
              </a:rPr>
              <a:t>과도기 수요가 공존</a:t>
            </a:r>
            <a:r>
              <a:rPr lang="en-US" altLang="ko-KR" sz="1200">
                <a:solidFill>
                  <a:srgbClr val="10141C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10141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4306973-3E61-4342-A088-A68F2215468E}"/>
              </a:ext>
            </a:extLst>
          </p:cNvPr>
          <p:cNvSpPr txBox="1"/>
          <p:nvPr/>
        </p:nvSpPr>
        <p:spPr>
          <a:xfrm>
            <a:off x="838200" y="4978400"/>
            <a:ext cx="10515600" cy="13080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850">
                <a:solidFill>
                  <a:srgbClr val="69727E"/>
                </a:solidFill>
                <a:latin typeface="맑은 고딕" panose="020B0503020000020004" pitchFamily="50" charset="-127"/>
              </a:rPr>
              <a:t>* </a:t>
            </a:r>
            <a:r>
              <a:rPr lang="en-US" altLang="ko-KR" sz="850">
                <a:solidFill>
                  <a:srgbClr val="69727E"/>
                </a:solidFill>
                <a:latin typeface="맑은 고딕" panose="020B0503020000020004" pitchFamily="50" charset="-127"/>
              </a:rPr>
              <a:t>Autovista24/ICCT 2025 9</a:t>
            </a:r>
            <a:r>
              <a:rPr lang="ko-KR" altLang="en-US" sz="850">
                <a:solidFill>
                  <a:srgbClr val="69727E"/>
                </a:solidFill>
                <a:latin typeface="맑은 고딕" panose="020B0503020000020004" pitchFamily="50" charset="-127"/>
              </a:rPr>
              <a:t>개월 실측을 연간 환산</a:t>
            </a:r>
            <a:r>
              <a:rPr lang="en-US" altLang="ko-KR" sz="850">
                <a:solidFill>
                  <a:srgbClr val="69727E"/>
                </a:solidFill>
                <a:latin typeface="맑은 고딕" panose="020B0503020000020004" pitchFamily="50" charset="-127"/>
              </a:rPr>
              <a:t>.</a:t>
            </a:r>
            <a:endParaRPr lang="ko-KR" altLang="en-US" sz="85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7895F594-E1A6-5425-06E2-B4491052354F}"/>
              </a:ext>
            </a:extLst>
          </p:cNvPr>
          <p:cNvSpPr/>
          <p:nvPr/>
        </p:nvSpPr>
        <p:spPr>
          <a:xfrm>
            <a:off x="838200" y="6375400"/>
            <a:ext cx="10515600" cy="12700"/>
          </a:xfrm>
          <a:prstGeom prst="rect">
            <a:avLst/>
          </a:prstGeom>
          <a:solidFill>
            <a:srgbClr val="E3E8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00D880-022A-E50C-5069-2900E26AA660}"/>
              </a:ext>
            </a:extLst>
          </p:cNvPr>
          <p:cNvSpPr txBox="1"/>
          <p:nvPr/>
        </p:nvSpPr>
        <p:spPr>
          <a:xfrm>
            <a:off x="838200" y="6451600"/>
            <a:ext cx="9753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: Rho Motion · IEA Global EV Outlook · BloombergNEF · Visual Capitalist (</a:t>
            </a:r>
            <a:r>
              <a:rPr lang="ko-KR" altLang="en-US" sz="800">
                <a:solidFill>
                  <a:srgbClr val="69727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69727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69727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7A707A4-5F1C-F6A3-0377-268A7512AEDF}"/>
              </a:ext>
            </a:extLst>
          </p:cNvPr>
          <p:cNvSpPr txBox="1"/>
          <p:nvPr/>
        </p:nvSpPr>
        <p:spPr>
          <a:xfrm>
            <a:off x="10591800" y="6451600"/>
            <a:ext cx="762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2540E8"/>
                </a:solidFill>
                <a:latin typeface="맑은 고딕" panose="020B0503020000020004" pitchFamily="50" charset="-127"/>
              </a:rPr>
              <a:t>09 / 26</a:t>
            </a:r>
            <a:endParaRPr lang="ko-KR" altLang="en-US" sz="850" b="1">
              <a:solidFill>
                <a:srgbClr val="2540E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3614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2316</Words>
  <Application>Microsoft Office PowerPoint</Application>
  <PresentationFormat>와이드스크린</PresentationFormat>
  <Paragraphs>408</Paragraphs>
  <Slides>26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26</vt:i4>
      </vt:variant>
    </vt:vector>
  </HeadingPairs>
  <TitlesOfParts>
    <vt:vector size="29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Chinseok Lee</dc:creator>
  <cp:lastModifiedBy>Chinseok Lee</cp:lastModifiedBy>
  <cp:revision>55</cp:revision>
  <dcterms:created xsi:type="dcterms:W3CDTF">2026-06-15T03:01:06Z</dcterms:created>
  <dcterms:modified xsi:type="dcterms:W3CDTF">2026-06-15T03:02:37Z</dcterms:modified>
</cp:coreProperties>
</file>