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$B</c:v>
          </c:tx>
          <c:spPr>
            <a:solidFill>
              <a:srgbClr val="1C181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E3B2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E0E-471E-989C-C5249AFBC3D2}"/>
              </c:ext>
            </c:extLst>
          </c:dPt>
          <c:dPt>
            <c:idx val="1"/>
            <c:invertIfNegative val="0"/>
            <c:bubble3D val="0"/>
            <c:spPr>
              <a:solidFill>
                <a:srgbClr val="A9874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E0E-471E-989C-C5249AFBC3D2}"/>
              </c:ext>
            </c:extLst>
          </c:dPt>
          <c:dPt>
            <c:idx val="2"/>
            <c:invertIfNegative val="0"/>
            <c:bubble3D val="0"/>
            <c:spPr>
              <a:solidFill>
                <a:srgbClr val="A9874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E0E-471E-989C-C5249AFBC3D2}"/>
              </c:ext>
            </c:extLst>
          </c:dPt>
          <c:dPt>
            <c:idx val="3"/>
            <c:invertIfNegative val="0"/>
            <c:bubble3D val="0"/>
            <c:spPr>
              <a:solidFill>
                <a:srgbClr val="A9874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E0E-471E-989C-C5249AFBC3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4"/>
              <c:pt idx="0">
                <c:v>게임</c:v>
              </c:pt>
              <c:pt idx="1">
                <c:v>음악</c:v>
              </c:pt>
              <c:pt idx="2">
                <c:v>방송</c:v>
              </c:pt>
              <c:pt idx="3">
                <c:v>웹툰</c:v>
              </c:pt>
            </c:strLit>
          </c:cat>
          <c:val>
            <c:numLit>
              <c:formatCode>General</c:formatCode>
              <c:ptCount val="4"/>
              <c:pt idx="0">
                <c:v>8.39</c:v>
              </c:pt>
              <c:pt idx="1">
                <c:v>0.56000000000000005</c:v>
              </c:pt>
              <c:pt idx="2">
                <c:v>0.28999999999999998</c:v>
              </c:pt>
              <c:pt idx="3">
                <c:v>0.11</c:v>
              </c:pt>
            </c:numLit>
          </c:val>
          <c:extLst>
            <c:ext xmlns:c16="http://schemas.microsoft.com/office/drawing/2014/chart" uri="{C3380CC4-5D6E-409C-BE32-E72D297353CC}">
              <c16:uniqueId val="{00000000-9E0E-471E-989C-C5249AFBC3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41799615"/>
        <c:axId val="1541801535"/>
      </c:barChart>
      <c:catAx>
        <c:axId val="15417996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41801535"/>
        <c:crosses val="autoZero"/>
        <c:auto val="1"/>
        <c:lblAlgn val="ctr"/>
        <c:lblOffset val="100"/>
        <c:noMultiLvlLbl val="0"/>
      </c:catAx>
      <c:valAx>
        <c:axId val="1541801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41799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023C35-3DED-0A9B-CD33-7C4987005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369B2C1-4593-1A18-FA1E-77E748E63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73EACC-31A7-6478-ADE1-C90444904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F20212B-8D86-AD7E-7BA6-39CA2A76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26916F-8B22-ED49-17F1-21FE72A6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460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BD8DDF-A726-9F03-BA25-C2CDA3EA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0603E5A-9523-7475-B7D1-2BD749A0A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10F287-3E6B-57D3-50FD-AA95AB178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AB286D-0DDA-8601-36E5-3EB3B9AC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EDB3A6-A545-0B46-D794-1992A734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367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180669B-4C17-B5E7-35EE-AF7C6EBA3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3D6A84-2B6F-0413-B91D-842026BD0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C07FFD-9CD1-D48E-4433-5473F493A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C35797-376A-3E17-9509-E421E8750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CE0458F-5DA9-DB9D-64AE-74F78B849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39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A02E16-73D2-870F-BAE6-9E790B28B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7F1D32-5C0F-385B-B627-02E044EBD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E4233D-CD98-87AA-2DFD-50BFA8F2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36764B-2A26-8A05-6B1B-1CC8F6DA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50B9DE-43BC-B606-D8B5-FFC763F0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689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BA5D1B-7244-AA1B-BA66-EBFF89BD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A1C6ED-48B1-FE7A-19A0-3BAA9BA2A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36795DD-899D-71BA-4B38-69C55EAA1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1489DC-31B5-9CA7-5D80-D2645DEB6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CAF3A3-76A8-38A2-F537-B461942F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494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5EC196-0F1D-32FC-6474-17822A355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F3FCE1-5CA7-82CE-88D0-01D1C62EA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E0A50BD-DEAA-9B69-B922-D193D9343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A113FA-44D5-36EF-79A3-56C1D6D7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DF93203-6CA5-C65C-6546-B254BD59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229B57E-03F4-997B-01C1-79AECC60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918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5A0376-257E-4060-D446-9B98A8880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7ECBF4A-ACC5-E128-7D1B-FEB4193BB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657D4CD-E0E6-6ECF-1400-EE2A5B370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5747324-17B0-B25D-12FE-E0358B56E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9F11CE2-FDBF-3CB5-9585-8F2C7DA74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ED43B67-2ED0-F0CE-BE4B-CEA7B277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13824F0-BE0B-5B27-AF67-16C41FB7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5F7A12-0F58-5305-B4E0-5EE6FCE3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98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330DBD-01FC-AE4A-FC86-C288DD9D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C258E3B-3D2D-1CA1-4BA4-C5B467BC9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286B337-47D7-2E4F-ACA3-E2BFD2180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F81BAF5-1795-DE31-A981-2D81BB423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854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11BB261-F1F1-B654-67C7-734816BD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1FDF9BE-1438-1477-1406-D1DBED624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0D8DDBC-FDDD-DFF9-A362-3B879B58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129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2530C9-3539-A773-5DBB-93F3E9D57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6B007F-E077-3557-FDAD-91B99ED3E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96886EE-4DBC-EC7A-9E65-AA308178F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96C3D40-454E-9B23-D396-41231ED8C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F89CAD-A864-368E-704D-A25583337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0AA0882-E8CE-ADA7-C52F-22C70759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70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03B066-5761-EA47-45CA-861E66DF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FD5FF51-6D58-9ED1-90F4-F08B4102E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DDF2E49-85DE-B53C-FEC4-90FA6D6F9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8FEAC1C-5236-9331-AD70-3285D7CE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D793BE-2C2C-6F4F-1AE1-BB77B2B59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9C88813-DC0B-02CE-F745-B4BDC7BEF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555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892CB83-AF94-8D1A-EC8E-78E449F35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ED4DDD-4957-921D-A2C6-6294E7B82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65DB9E-BA58-F288-7617-D5CBCD3026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0A14C8-852B-4512-B2E9-E79033C1BB2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C5E460-5109-4531-1CC8-1C33E7EEB9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736B00-02EE-F3AF-A73C-EDB5A370CA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E77E43-CEB3-40E5-950A-4C4947310B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83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F863265-0AAE-53C8-A4D6-056272919D5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838200"/>
            <a:ext cx="4267200" cy="6019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2EA730-8A70-BE3E-9CFE-E2365331A93D}"/>
              </a:ext>
            </a:extLst>
          </p:cNvPr>
          <p:cNvSpPr txBox="1"/>
          <p:nvPr/>
        </p:nvSpPr>
        <p:spPr>
          <a:xfrm>
            <a:off x="711200" y="381000"/>
            <a:ext cx="1706108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200" b="1">
                <a:solidFill>
                  <a:srgbClr val="DE3B26"/>
                </a:solidFill>
                <a:latin typeface="맑은 고딕" panose="020B0503020000020004" pitchFamily="50" charset="-127"/>
              </a:rPr>
              <a:t>K-CONTENT REVIEW</a:t>
            </a:r>
            <a:endParaRPr lang="ko-KR" altLang="en-US" sz="120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7AE986-6B44-A74B-1E70-F088B0C86FB8}"/>
              </a:ext>
            </a:extLst>
          </p:cNvPr>
          <p:cNvSpPr txBox="1"/>
          <p:nvPr/>
        </p:nvSpPr>
        <p:spPr>
          <a:xfrm>
            <a:off x="9835799" y="381000"/>
            <a:ext cx="1645001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1000">
                <a:solidFill>
                  <a:srgbClr val="6F6253"/>
                </a:solidFill>
                <a:latin typeface="맑은 고딕" panose="020B0503020000020004" pitchFamily="50" charset="-127"/>
              </a:rPr>
              <a:t>ISSUE 2026 · </a:t>
            </a:r>
            <a:r>
              <a:rPr lang="ko-KR" altLang="en-US" sz="100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835BF17-F60D-FBC6-5801-B5FF2C691F3A}"/>
              </a:ext>
            </a:extLst>
          </p:cNvPr>
          <p:cNvSpPr/>
          <p:nvPr/>
        </p:nvSpPr>
        <p:spPr>
          <a:xfrm>
            <a:off x="711200" y="660400"/>
            <a:ext cx="10769600" cy="1905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AA943-65F0-E41E-86AD-BE7610E7D861}"/>
              </a:ext>
            </a:extLst>
          </p:cNvPr>
          <p:cNvSpPr txBox="1"/>
          <p:nvPr/>
        </p:nvSpPr>
        <p:spPr>
          <a:xfrm>
            <a:off x="711200" y="1219200"/>
            <a:ext cx="6858000" cy="243143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7600" b="1">
                <a:solidFill>
                  <a:srgbClr val="1C1815"/>
                </a:solidFill>
                <a:latin typeface="바탕" panose="02030600000101010101" pitchFamily="18" charset="-127"/>
              </a:rPr>
              <a:t>한류</a:t>
            </a:r>
            <a:r>
              <a:rPr lang="en-US" altLang="ko-KR" sz="7600" b="1">
                <a:solidFill>
                  <a:srgbClr val="1C1815"/>
                </a:solidFill>
                <a:latin typeface="바탕" panose="02030600000101010101" pitchFamily="18" charset="-127"/>
              </a:rPr>
              <a:t>, </a:t>
            </a:r>
            <a:r>
              <a:rPr lang="ko-KR" altLang="en-US" sz="7600" b="1">
                <a:solidFill>
                  <a:srgbClr val="1C1815"/>
                </a:solidFill>
                <a:latin typeface="바탕" panose="02030600000101010101" pitchFamily="18" charset="-127"/>
              </a:rPr>
              <a:t>숫자로 읽다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2E5F4DC-41E7-7446-D355-700AAD61CA7E}"/>
              </a:ext>
            </a:extLst>
          </p:cNvPr>
          <p:cNvSpPr/>
          <p:nvPr/>
        </p:nvSpPr>
        <p:spPr>
          <a:xfrm>
            <a:off x="711200" y="3810000"/>
            <a:ext cx="1524000" cy="50800"/>
          </a:xfrm>
          <a:prstGeom prst="rect">
            <a:avLst/>
          </a:prstGeom>
          <a:solidFill>
            <a:srgbClr val="DE3B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04B6C1-BB32-BAB9-9AED-005884180D6E}"/>
              </a:ext>
            </a:extLst>
          </p:cNvPr>
          <p:cNvSpPr txBox="1"/>
          <p:nvPr/>
        </p:nvSpPr>
        <p:spPr>
          <a:xfrm>
            <a:off x="711200" y="4064000"/>
            <a:ext cx="6858000" cy="5539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>
                <a:solidFill>
                  <a:srgbClr val="1C1815"/>
                </a:solidFill>
                <a:latin typeface="맑은 고딕" panose="020B0503020000020004" pitchFamily="50" charset="-127"/>
              </a:rPr>
              <a:t>게임이 </a:t>
            </a:r>
            <a:r>
              <a:rPr lang="en-US" altLang="ko-KR" sz="1500">
                <a:solidFill>
                  <a:srgbClr val="1C1815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1500">
                <a:solidFill>
                  <a:srgbClr val="1C1815"/>
                </a:solidFill>
                <a:latin typeface="맑은 고딕" panose="020B0503020000020004" pitchFamily="50" charset="-127"/>
              </a:rPr>
              <a:t>콘텐츠 수출의 압도적 주역이다</a:t>
            </a:r>
            <a:r>
              <a:rPr lang="en-US" altLang="ko-KR" sz="1500">
                <a:solidFill>
                  <a:srgbClr val="1C181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500">
                <a:solidFill>
                  <a:srgbClr val="1C1815"/>
                </a:solidFill>
                <a:latin typeface="맑은 고딕" panose="020B0503020000020004" pitchFamily="50" charset="-127"/>
              </a:rPr>
              <a:t>그러나 진짜 이야기는 음악</a:t>
            </a:r>
            <a:r>
              <a:rPr lang="en-US" altLang="ko-KR" sz="150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500">
                <a:solidFill>
                  <a:srgbClr val="1C1815"/>
                </a:solidFill>
                <a:latin typeface="맑은 고딕" panose="020B0503020000020004" pitchFamily="50" charset="-127"/>
              </a:rPr>
              <a:t>방송</a:t>
            </a:r>
            <a:r>
              <a:rPr lang="en-US" altLang="ko-KR" sz="150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500">
                <a:solidFill>
                  <a:srgbClr val="1C1815"/>
                </a:solidFill>
                <a:latin typeface="맑은 고딕" panose="020B0503020000020004" pitchFamily="50" charset="-127"/>
              </a:rPr>
              <a:t>웹툰의 폭발적 성장 </a:t>
            </a:r>
            <a:r>
              <a:rPr lang="en-US" altLang="ko-KR" sz="1500">
                <a:solidFill>
                  <a:srgbClr val="1C1815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500">
                <a:solidFill>
                  <a:srgbClr val="1C1815"/>
                </a:solidFill>
                <a:latin typeface="맑은 고딕" panose="020B0503020000020004" pitchFamily="50" charset="-127"/>
              </a:rPr>
              <a:t>한류는 한 장르의 현상이 아니라 산업이 되었다</a:t>
            </a:r>
            <a:r>
              <a:rPr lang="en-US" altLang="ko-KR" sz="150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50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BF49C1-69C6-4871-0C9D-5D2B67F2DADB}"/>
              </a:ext>
            </a:extLst>
          </p:cNvPr>
          <p:cNvSpPr txBox="1"/>
          <p:nvPr/>
        </p:nvSpPr>
        <p:spPr>
          <a:xfrm>
            <a:off x="711200" y="5969000"/>
            <a:ext cx="2327881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>
                <a:solidFill>
                  <a:srgbClr val="6F6253"/>
                </a:solidFill>
                <a:latin typeface="맑은 고딕" panose="020B0503020000020004" pitchFamily="50" charset="-127"/>
              </a:rPr>
              <a:t>2026-06-15 · ISSUE 2026 · </a:t>
            </a:r>
            <a:r>
              <a:rPr lang="ko-KR" altLang="en-US" sz="95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</p:spTree>
    <p:extLst>
      <p:ext uri="{BB962C8B-B14F-4D97-AF65-F5344CB8AC3E}">
        <p14:creationId xmlns:p14="http://schemas.microsoft.com/office/powerpoint/2010/main" val="710803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F63EBA3-CF39-8D50-0F4F-07C098688AF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0" y="3403600"/>
            <a:ext cx="3352800" cy="228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3CE36B-6641-94C3-E461-82319B48AE1A}"/>
              </a:ext>
            </a:extLst>
          </p:cNvPr>
          <p:cNvSpPr txBox="1"/>
          <p:nvPr/>
        </p:nvSpPr>
        <p:spPr>
          <a:xfrm>
            <a:off x="711200" y="355600"/>
            <a:ext cx="144943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DE3B26"/>
                </a:solidFill>
                <a:latin typeface="맑은 고딕" panose="020B0503020000020004" pitchFamily="50" charset="-127"/>
              </a:rPr>
              <a:t>K-CONTENT REVIEW</a:t>
            </a:r>
            <a:endParaRPr lang="ko-KR" altLang="en-US" sz="100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181661-7FFC-9AE2-C5FE-D8180F794BF0}"/>
              </a:ext>
            </a:extLst>
          </p:cNvPr>
          <p:cNvSpPr txBox="1"/>
          <p:nvPr/>
        </p:nvSpPr>
        <p:spPr>
          <a:xfrm>
            <a:off x="9904728" y="355600"/>
            <a:ext cx="157607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맑은 고딕" panose="020B0503020000020004" pitchFamily="50" charset="-127"/>
              </a:rPr>
              <a:t>ISSUE 2026 · </a:t>
            </a:r>
            <a:r>
              <a:rPr lang="ko-KR" altLang="en-US" sz="95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E39152B-481F-AA5B-A2B0-AD9B986B4E27}"/>
              </a:ext>
            </a:extLst>
          </p:cNvPr>
          <p:cNvSpPr/>
          <p:nvPr/>
        </p:nvSpPr>
        <p:spPr>
          <a:xfrm>
            <a:off x="711200" y="609600"/>
            <a:ext cx="107696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01C725-BD42-2888-38F4-6FEAAD276A7E}"/>
              </a:ext>
            </a:extLst>
          </p:cNvPr>
          <p:cNvSpPr txBox="1"/>
          <p:nvPr/>
        </p:nvSpPr>
        <p:spPr>
          <a:xfrm>
            <a:off x="10828057" y="6426200"/>
            <a:ext cx="65274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바탕" panose="02030600000101010101" pitchFamily="18" charset="-127"/>
              </a:rPr>
              <a:t>— 02 —</a:t>
            </a:r>
            <a:endParaRPr lang="ko-KR" altLang="en-US" sz="950">
              <a:solidFill>
                <a:srgbClr val="6F6253"/>
              </a:solidFill>
              <a:latin typeface="바탕" panose="0203060000010101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094AF4-7DB2-022C-33C5-C7603A34C48E}"/>
              </a:ext>
            </a:extLst>
          </p:cNvPr>
          <p:cNvSpPr txBox="1"/>
          <p:nvPr/>
        </p:nvSpPr>
        <p:spPr>
          <a:xfrm>
            <a:off x="711200" y="838200"/>
            <a:ext cx="96372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DE3B26"/>
                </a:solidFill>
                <a:latin typeface="맑은 고딕" panose="020B0503020000020004" pitchFamily="50" charset="-127"/>
              </a:rPr>
              <a:t>FEATURE 01</a:t>
            </a:r>
            <a:endParaRPr lang="ko-KR" altLang="en-US" sz="105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FB5819-510B-5EFD-E64C-9F3833109C07}"/>
              </a:ext>
            </a:extLst>
          </p:cNvPr>
          <p:cNvSpPr txBox="1"/>
          <p:nvPr/>
        </p:nvSpPr>
        <p:spPr>
          <a:xfrm>
            <a:off x="711200" y="990600"/>
            <a:ext cx="7112000" cy="70788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000" b="1">
                <a:solidFill>
                  <a:srgbClr val="1C1815"/>
                </a:solidFill>
                <a:latin typeface="바탕" panose="02030600000101010101" pitchFamily="18" charset="-127"/>
              </a:rPr>
              <a:t>게임 </a:t>
            </a:r>
            <a:r>
              <a:rPr lang="en-US" altLang="ko-KR" sz="4000" b="1">
                <a:solidFill>
                  <a:srgbClr val="1C1815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4000" b="1">
                <a:solidFill>
                  <a:srgbClr val="1C1815"/>
                </a:solidFill>
                <a:latin typeface="바탕" panose="02030600000101010101" pitchFamily="18" charset="-127"/>
              </a:rPr>
              <a:t>조용한 거인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50332E-3033-510D-0320-943CEF3F3835}"/>
              </a:ext>
            </a:extLst>
          </p:cNvPr>
          <p:cNvSpPr txBox="1"/>
          <p:nvPr/>
        </p:nvSpPr>
        <p:spPr>
          <a:xfrm>
            <a:off x="711200" y="1828800"/>
            <a:ext cx="928459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5800" b="1">
                <a:solidFill>
                  <a:srgbClr val="DE3B26"/>
                </a:solidFill>
                <a:latin typeface="바탕" panose="02030600000101010101" pitchFamily="18" charset="-127"/>
              </a:rPr>
              <a:t>게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D0A1CE-E48A-8B29-F247-B294593033C9}"/>
              </a:ext>
            </a:extLst>
          </p:cNvPr>
          <p:cNvSpPr txBox="1"/>
          <p:nvPr/>
        </p:nvSpPr>
        <p:spPr>
          <a:xfrm>
            <a:off x="1524000" y="2006600"/>
            <a:ext cx="2362200" cy="44627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수출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$8.4B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로 콘텐츠 산업 무역흑자를 홀로 떠받친다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438D19-AD66-4359-46F7-02EEDD28BAE2}"/>
              </a:ext>
            </a:extLst>
          </p:cNvPr>
          <p:cNvSpPr txBox="1"/>
          <p:nvPr/>
        </p:nvSpPr>
        <p:spPr>
          <a:xfrm>
            <a:off x="711200" y="2717800"/>
            <a:ext cx="3175000" cy="62324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6.5%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감소했지만 여전히 다른 모든 장르의 합을 압도한다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모바일이 국내 게임 매출의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59%.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9DA00F-6343-1F30-7D96-684DB69984C3}"/>
              </a:ext>
            </a:extLst>
          </p:cNvPr>
          <p:cNvSpPr txBox="1"/>
          <p:nvPr/>
        </p:nvSpPr>
        <p:spPr>
          <a:xfrm>
            <a:off x="4267200" y="1905000"/>
            <a:ext cx="3175000" cy="80021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수출은 전년比 줄었지만 점유율은 압도적이다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모바일 중심 구조가 한국 게임의 글로벌 경쟁력을 떠받치며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콘텐츠 산업 무역흑자의 대부분을 단일 장르가 책임진다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094EE2C-D1EE-6D0B-517F-32AA3C79D704}"/>
              </a:ext>
            </a:extLst>
          </p:cNvPr>
          <p:cNvSpPr/>
          <p:nvPr/>
        </p:nvSpPr>
        <p:spPr>
          <a:xfrm>
            <a:off x="8128000" y="1905000"/>
            <a:ext cx="3352800" cy="38100"/>
          </a:xfrm>
          <a:prstGeom prst="rect">
            <a:avLst/>
          </a:prstGeom>
          <a:solidFill>
            <a:srgbClr val="DE3B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A1FE67-2710-6D7C-6F32-16DC54667308}"/>
              </a:ext>
            </a:extLst>
          </p:cNvPr>
          <p:cNvSpPr txBox="1"/>
          <p:nvPr/>
        </p:nvSpPr>
        <p:spPr>
          <a:xfrm>
            <a:off x="8128000" y="2057400"/>
            <a:ext cx="2374368" cy="89255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200" b="1">
                <a:solidFill>
                  <a:srgbClr val="DE3B26"/>
                </a:solidFill>
                <a:latin typeface="바탕" panose="02030600000101010101" pitchFamily="18" charset="-127"/>
              </a:rPr>
              <a:t>$8.39B</a:t>
            </a:r>
            <a:endParaRPr lang="ko-KR" altLang="en-US" sz="52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7AC99C-F491-AEBE-1C81-2CAA3C350D4E}"/>
              </a:ext>
            </a:extLst>
          </p:cNvPr>
          <p:cNvSpPr txBox="1"/>
          <p:nvPr/>
        </p:nvSpPr>
        <p:spPr>
          <a:xfrm>
            <a:off x="8128000" y="2946400"/>
            <a:ext cx="33528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6F6253"/>
                </a:solidFill>
                <a:latin typeface="맑은 고딕" panose="020B0503020000020004" pitchFamily="50" charset="-127"/>
              </a:rPr>
              <a:t>게임 수출 </a:t>
            </a:r>
            <a:r>
              <a:rPr lang="en-US" altLang="ko-KR" sz="1100">
                <a:solidFill>
                  <a:srgbClr val="6F6253"/>
                </a:solidFill>
                <a:latin typeface="맑은 고딕" panose="020B0503020000020004" pitchFamily="50" charset="-127"/>
              </a:rPr>
              <a:t>(2023)</a:t>
            </a:r>
            <a:endParaRPr lang="ko-KR" altLang="en-US" sz="1100">
              <a:solidFill>
                <a:srgbClr val="6F6253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FE3CBE0-935C-A3DF-13C0-DF2CD024EB68}"/>
              </a:ext>
            </a:extLst>
          </p:cNvPr>
          <p:cNvSpPr/>
          <p:nvPr/>
        </p:nvSpPr>
        <p:spPr>
          <a:xfrm>
            <a:off x="711200" y="5029200"/>
            <a:ext cx="762000" cy="38100"/>
          </a:xfrm>
          <a:prstGeom prst="rect">
            <a:avLst/>
          </a:prstGeom>
          <a:solidFill>
            <a:srgbClr val="DE3B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B94EDD-AA1C-EA0F-A8E5-18BEBE6B9A08}"/>
              </a:ext>
            </a:extLst>
          </p:cNvPr>
          <p:cNvSpPr txBox="1"/>
          <p:nvPr/>
        </p:nvSpPr>
        <p:spPr>
          <a:xfrm>
            <a:off x="711200" y="5207000"/>
            <a:ext cx="7112000" cy="73866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100" i="1">
                <a:solidFill>
                  <a:srgbClr val="1C1815"/>
                </a:solidFill>
                <a:latin typeface="바탕" panose="02030600000101010101" pitchFamily="18" charset="-127"/>
              </a:rPr>
              <a:t>게임 하나가 콘텐츠 수출의 </a:t>
            </a:r>
            <a:r>
              <a:rPr lang="en-US" altLang="ko-KR" sz="2100" i="1">
                <a:solidFill>
                  <a:srgbClr val="1C1815"/>
                </a:solidFill>
                <a:latin typeface="바탕" panose="02030600000101010101" pitchFamily="18" charset="-127"/>
              </a:rPr>
              <a:t>70%</a:t>
            </a:r>
            <a:r>
              <a:rPr lang="ko-KR" altLang="en-US" sz="2100" i="1">
                <a:solidFill>
                  <a:srgbClr val="1C1815"/>
                </a:solidFill>
                <a:latin typeface="바탕" panose="02030600000101010101" pitchFamily="18" charset="-127"/>
              </a:rPr>
              <a:t>를 넘긴다 </a:t>
            </a:r>
            <a:r>
              <a:rPr lang="en-US" altLang="ko-KR" sz="2100" i="1">
                <a:solidFill>
                  <a:srgbClr val="1C1815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2100" i="1">
                <a:solidFill>
                  <a:srgbClr val="1C1815"/>
                </a:solidFill>
                <a:latin typeface="바탕" panose="02030600000101010101" pitchFamily="18" charset="-127"/>
              </a:rPr>
              <a:t>그러나 무게중심은 움직이고 있다</a:t>
            </a:r>
            <a:r>
              <a:rPr lang="en-US" altLang="ko-KR" sz="2100" i="1">
                <a:solidFill>
                  <a:srgbClr val="1C1815"/>
                </a:solidFill>
                <a:latin typeface="바탕" panose="02030600000101010101" pitchFamily="18" charset="-127"/>
              </a:rPr>
              <a:t>.</a:t>
            </a:r>
            <a:endParaRPr lang="ko-KR" altLang="en-US" sz="2100" i="1">
              <a:solidFill>
                <a:srgbClr val="1C1815"/>
              </a:solidFill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847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B536DD-88B0-B05F-424D-89087C94EC48}"/>
              </a:ext>
            </a:extLst>
          </p:cNvPr>
          <p:cNvSpPr txBox="1"/>
          <p:nvPr/>
        </p:nvSpPr>
        <p:spPr>
          <a:xfrm>
            <a:off x="711200" y="355600"/>
            <a:ext cx="144943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DE3B26"/>
                </a:solidFill>
                <a:latin typeface="맑은 고딕" panose="020B0503020000020004" pitchFamily="50" charset="-127"/>
              </a:rPr>
              <a:t>K-CONTENT REVIEW</a:t>
            </a:r>
            <a:endParaRPr lang="ko-KR" altLang="en-US" sz="100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3090C0-370E-6F59-BCCE-C66D5D6AC8D5}"/>
              </a:ext>
            </a:extLst>
          </p:cNvPr>
          <p:cNvSpPr txBox="1"/>
          <p:nvPr/>
        </p:nvSpPr>
        <p:spPr>
          <a:xfrm>
            <a:off x="9904728" y="355600"/>
            <a:ext cx="157607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맑은 고딕" panose="020B0503020000020004" pitchFamily="50" charset="-127"/>
              </a:rPr>
              <a:t>ISSUE 2026 · </a:t>
            </a:r>
            <a:r>
              <a:rPr lang="ko-KR" altLang="en-US" sz="95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CCD30F31-60E5-8F12-E1D4-838A338A9EA3}"/>
              </a:ext>
            </a:extLst>
          </p:cNvPr>
          <p:cNvSpPr/>
          <p:nvPr/>
        </p:nvSpPr>
        <p:spPr>
          <a:xfrm>
            <a:off x="711200" y="609600"/>
            <a:ext cx="107696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E4FCEF-8B13-9F86-C26D-8B00AD253448}"/>
              </a:ext>
            </a:extLst>
          </p:cNvPr>
          <p:cNvSpPr txBox="1"/>
          <p:nvPr/>
        </p:nvSpPr>
        <p:spPr>
          <a:xfrm>
            <a:off x="10828057" y="6426200"/>
            <a:ext cx="65274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바탕" panose="02030600000101010101" pitchFamily="18" charset="-127"/>
              </a:rPr>
              <a:t>— 03 —</a:t>
            </a:r>
            <a:endParaRPr lang="ko-KR" altLang="en-US" sz="950">
              <a:solidFill>
                <a:srgbClr val="6F6253"/>
              </a:solidFill>
              <a:latin typeface="바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F27FEE-75FF-E74F-2A34-5B500905654E}"/>
              </a:ext>
            </a:extLst>
          </p:cNvPr>
          <p:cNvSpPr txBox="1"/>
          <p:nvPr/>
        </p:nvSpPr>
        <p:spPr>
          <a:xfrm>
            <a:off x="711200" y="838200"/>
            <a:ext cx="1146468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DE3B26"/>
                </a:solidFill>
                <a:latin typeface="맑은 고딕" panose="020B0503020000020004" pitchFamily="50" charset="-127"/>
              </a:rPr>
              <a:t>THE NUMBERS</a:t>
            </a:r>
            <a:endParaRPr lang="ko-KR" altLang="en-US" sz="105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2667CA-304C-60FF-2655-2CB04AB0D90D}"/>
              </a:ext>
            </a:extLst>
          </p:cNvPr>
          <p:cNvSpPr txBox="1"/>
          <p:nvPr/>
        </p:nvSpPr>
        <p:spPr>
          <a:xfrm>
            <a:off x="711200" y="990600"/>
            <a:ext cx="10769600" cy="5539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000" b="1">
                <a:solidFill>
                  <a:srgbClr val="1C1815"/>
                </a:solidFill>
                <a:latin typeface="바탕" panose="02030600000101010101" pitchFamily="18" charset="-127"/>
              </a:rPr>
              <a:t>게임이 압도한다 </a:t>
            </a:r>
            <a:r>
              <a:rPr lang="en-US" altLang="ko-KR" sz="3000" b="1">
                <a:solidFill>
                  <a:srgbClr val="1C1815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3000" b="1">
                <a:solidFill>
                  <a:srgbClr val="1C1815"/>
                </a:solidFill>
                <a:latin typeface="바탕" panose="02030600000101010101" pitchFamily="18" charset="-127"/>
              </a:rPr>
              <a:t>그러나 성장은 바깥에서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58CD6F-D226-82DC-C93A-BD3117606223}"/>
              </a:ext>
            </a:extLst>
          </p:cNvPr>
          <p:cNvSpPr txBox="1"/>
          <p:nvPr/>
        </p:nvSpPr>
        <p:spPr>
          <a:xfrm>
            <a:off x="711200" y="1574800"/>
            <a:ext cx="6858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장르별 수출액 </a:t>
            </a:r>
            <a:r>
              <a:rPr lang="en-US" altLang="ko-KR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십억 달러</a:t>
            </a:r>
            <a:r>
              <a:rPr lang="en-US" altLang="ko-KR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 b="1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F5D1414-A769-1893-DAA7-E958F083D231}"/>
              </a:ext>
            </a:extLst>
          </p:cNvPr>
          <p:cNvSpPr/>
          <p:nvPr/>
        </p:nvSpPr>
        <p:spPr>
          <a:xfrm>
            <a:off x="7924800" y="1905000"/>
            <a:ext cx="35560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806A0D-8117-03C4-3E8C-ED83D009165D}"/>
              </a:ext>
            </a:extLst>
          </p:cNvPr>
          <p:cNvSpPr txBox="1"/>
          <p:nvPr/>
        </p:nvSpPr>
        <p:spPr>
          <a:xfrm>
            <a:off x="7924800" y="2006600"/>
            <a:ext cx="3556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성장률 </a:t>
            </a:r>
            <a:r>
              <a:rPr lang="en-US" altLang="ko-KR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전년比</a:t>
            </a:r>
            <a:r>
              <a:rPr lang="en-US" altLang="ko-KR" sz="1100" b="1">
                <a:solidFill>
                  <a:srgbClr val="1C1815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 b="1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754244-9C17-DD85-BB2A-8108BD71A9F7}"/>
              </a:ext>
            </a:extLst>
          </p:cNvPr>
          <p:cNvSpPr txBox="1"/>
          <p:nvPr/>
        </p:nvSpPr>
        <p:spPr>
          <a:xfrm>
            <a:off x="7924800" y="2387600"/>
            <a:ext cx="26670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1C1815"/>
                </a:solidFill>
                <a:latin typeface="맑은 고딕" panose="020B0503020000020004" pitchFamily="50" charset="-127"/>
              </a:rPr>
              <a:t>게임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904C4A-EF90-B523-26C9-62FD1EECA321}"/>
              </a:ext>
            </a:extLst>
          </p:cNvPr>
          <p:cNvSpPr txBox="1"/>
          <p:nvPr/>
        </p:nvSpPr>
        <p:spPr>
          <a:xfrm>
            <a:off x="10771953" y="2387600"/>
            <a:ext cx="708847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6F6253"/>
                </a:solidFill>
                <a:latin typeface="바탕" panose="02030600000101010101" pitchFamily="18" charset="-127"/>
              </a:rPr>
              <a:t>-6.5%</a:t>
            </a:r>
            <a:endParaRPr lang="ko-KR" altLang="en-US" sz="1400" b="1">
              <a:solidFill>
                <a:srgbClr val="6F6253"/>
              </a:solidFill>
              <a:latin typeface="바탕" panose="02030600000101010101" pitchFamily="18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D5A3FD-C09F-282A-E65C-EB9459DACCD9}"/>
              </a:ext>
            </a:extLst>
          </p:cNvPr>
          <p:cNvSpPr txBox="1"/>
          <p:nvPr/>
        </p:nvSpPr>
        <p:spPr>
          <a:xfrm>
            <a:off x="7924800" y="2895600"/>
            <a:ext cx="26670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1C1815"/>
                </a:solidFill>
                <a:latin typeface="맑은 고딕" panose="020B0503020000020004" pitchFamily="50" charset="-127"/>
              </a:rPr>
              <a:t>음악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D9139E-48FC-1E8E-B359-34F739981406}"/>
              </a:ext>
            </a:extLst>
          </p:cNvPr>
          <p:cNvSpPr txBox="1"/>
          <p:nvPr/>
        </p:nvSpPr>
        <p:spPr>
          <a:xfrm>
            <a:off x="10629285" y="2895600"/>
            <a:ext cx="851515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DE3B26"/>
                </a:solidFill>
                <a:latin typeface="바탕" panose="02030600000101010101" pitchFamily="18" charset="-127"/>
              </a:rPr>
              <a:t>+73.9%</a:t>
            </a:r>
            <a:endParaRPr lang="ko-KR" altLang="en-US" sz="14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EE2C0F-7D1A-21E9-3212-A3D933EC00E0}"/>
              </a:ext>
            </a:extLst>
          </p:cNvPr>
          <p:cNvSpPr txBox="1"/>
          <p:nvPr/>
        </p:nvSpPr>
        <p:spPr>
          <a:xfrm>
            <a:off x="7924800" y="3403600"/>
            <a:ext cx="26670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1C1815"/>
                </a:solidFill>
                <a:latin typeface="맑은 고딕" panose="020B0503020000020004" pitchFamily="50" charset="-127"/>
              </a:rPr>
              <a:t>방송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EAA40E-E2A5-BC9F-0BD2-FC44CB6F2E3F}"/>
              </a:ext>
            </a:extLst>
          </p:cNvPr>
          <p:cNvSpPr txBox="1"/>
          <p:nvPr/>
        </p:nvSpPr>
        <p:spPr>
          <a:xfrm>
            <a:off x="10680581" y="3403600"/>
            <a:ext cx="800219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DE3B26"/>
                </a:solidFill>
                <a:latin typeface="바탕" panose="02030600000101010101" pitchFamily="18" charset="-127"/>
              </a:rPr>
              <a:t>+159%</a:t>
            </a:r>
            <a:endParaRPr lang="ko-KR" altLang="en-US" sz="14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CBDDD5-E5EC-CFD4-B681-3692A26A519A}"/>
              </a:ext>
            </a:extLst>
          </p:cNvPr>
          <p:cNvSpPr txBox="1"/>
          <p:nvPr/>
        </p:nvSpPr>
        <p:spPr>
          <a:xfrm>
            <a:off x="7924800" y="3911600"/>
            <a:ext cx="2667000" cy="29238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300" b="1">
                <a:solidFill>
                  <a:srgbClr val="1C1815"/>
                </a:solidFill>
                <a:latin typeface="맑은 고딕" panose="020B0503020000020004" pitchFamily="50" charset="-127"/>
              </a:rPr>
              <a:t>웹툰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550AD8-1C64-FF1B-B8AC-B3800EBE0BC4}"/>
              </a:ext>
            </a:extLst>
          </p:cNvPr>
          <p:cNvSpPr txBox="1"/>
          <p:nvPr/>
        </p:nvSpPr>
        <p:spPr>
          <a:xfrm>
            <a:off x="10629285" y="3911600"/>
            <a:ext cx="851515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400" b="1">
                <a:solidFill>
                  <a:srgbClr val="DE3B26"/>
                </a:solidFill>
                <a:latin typeface="바탕" panose="02030600000101010101" pitchFamily="18" charset="-127"/>
              </a:rPr>
              <a:t>+31.3%</a:t>
            </a:r>
            <a:endParaRPr lang="ko-KR" altLang="en-US" sz="14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066580-40DF-24E8-3E71-B579616991AD}"/>
              </a:ext>
            </a:extLst>
          </p:cNvPr>
          <p:cNvSpPr txBox="1"/>
          <p:nvPr/>
        </p:nvSpPr>
        <p:spPr>
          <a:xfrm>
            <a:off x="7924800" y="4495800"/>
            <a:ext cx="3556000" cy="4154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6F6253"/>
                </a:solidFill>
                <a:latin typeface="맑은 고딕" panose="020B0503020000020004" pitchFamily="50" charset="-127"/>
              </a:rPr>
              <a:t>게임은 줄고</a:t>
            </a:r>
            <a:r>
              <a:rPr lang="en-US" altLang="ko-KR" sz="1050">
                <a:solidFill>
                  <a:srgbClr val="6F6253"/>
                </a:solidFill>
                <a:latin typeface="맑은 고딕" panose="020B0503020000020004" pitchFamily="50" charset="-127"/>
              </a:rPr>
              <a:t>(−6.5%) </a:t>
            </a:r>
            <a:r>
              <a:rPr lang="ko-KR" altLang="en-US" sz="1050">
                <a:solidFill>
                  <a:srgbClr val="6F6253"/>
                </a:solidFill>
                <a:latin typeface="맑은 고딕" panose="020B0503020000020004" pitchFamily="50" charset="-127"/>
              </a:rPr>
              <a:t>음악</a:t>
            </a:r>
            <a:r>
              <a:rPr lang="en-US" altLang="ko-KR" sz="1050">
                <a:solidFill>
                  <a:srgbClr val="6F625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F6253"/>
                </a:solidFill>
                <a:latin typeface="맑은 고딕" panose="020B0503020000020004" pitchFamily="50" charset="-127"/>
              </a:rPr>
              <a:t>방송</a:t>
            </a:r>
            <a:r>
              <a:rPr lang="en-US" altLang="ko-KR" sz="1050">
                <a:solidFill>
                  <a:srgbClr val="6F625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6F6253"/>
                </a:solidFill>
                <a:latin typeface="맑은 고딕" panose="020B0503020000020004" pitchFamily="50" charset="-127"/>
              </a:rPr>
              <a:t>웹툰은 두 자릿수</a:t>
            </a:r>
            <a:r>
              <a:rPr lang="en-US" altLang="ko-KR" sz="1050">
                <a:solidFill>
                  <a:srgbClr val="6F6253"/>
                </a:solidFill>
                <a:latin typeface="맑은 고딕" panose="020B0503020000020004" pitchFamily="50" charset="-127"/>
              </a:rPr>
              <a:t>~</a:t>
            </a:r>
            <a:r>
              <a:rPr lang="ko-KR" altLang="en-US" sz="1050">
                <a:solidFill>
                  <a:srgbClr val="6F6253"/>
                </a:solidFill>
                <a:latin typeface="맑은 고딕" panose="020B0503020000020004" pitchFamily="50" charset="-127"/>
              </a:rPr>
              <a:t>세 자릿수로 폭증 </a:t>
            </a:r>
            <a:r>
              <a:rPr lang="en-US" altLang="ko-KR" sz="1050">
                <a:solidFill>
                  <a:srgbClr val="6F6253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050">
                <a:solidFill>
                  <a:srgbClr val="6F6253"/>
                </a:solidFill>
                <a:latin typeface="맑은 고딕" panose="020B0503020000020004" pitchFamily="50" charset="-127"/>
              </a:rPr>
              <a:t>한류의 무게중심 이동</a:t>
            </a:r>
            <a:r>
              <a:rPr lang="en-US" altLang="ko-KR" sz="1050">
                <a:solidFill>
                  <a:srgbClr val="6F6253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6F6253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20" name="차트 19">
            <a:extLst>
              <a:ext uri="{FF2B5EF4-FFF2-40B4-BE49-F238E27FC236}">
                <a16:creationId xmlns:a16="http://schemas.microsoft.com/office/drawing/2014/main" id="{AAD42216-5D13-F5DD-4436-046E790F5E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9081252"/>
              </p:ext>
            </p:extLst>
          </p:nvPr>
        </p:nvGraphicFramePr>
        <p:xfrm>
          <a:off x="635000" y="1905000"/>
          <a:ext cx="6858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990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2405E788-940D-0CDD-AC3C-DBEA3045753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0" y="3378200"/>
            <a:ext cx="3352800" cy="228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B9D958-EAC3-6CDC-E3AB-1A59805809C9}"/>
              </a:ext>
            </a:extLst>
          </p:cNvPr>
          <p:cNvSpPr txBox="1"/>
          <p:nvPr/>
        </p:nvSpPr>
        <p:spPr>
          <a:xfrm>
            <a:off x="711200" y="355600"/>
            <a:ext cx="144943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DE3B26"/>
                </a:solidFill>
                <a:latin typeface="맑은 고딕" panose="020B0503020000020004" pitchFamily="50" charset="-127"/>
              </a:rPr>
              <a:t>K-CONTENT REVIEW</a:t>
            </a:r>
            <a:endParaRPr lang="ko-KR" altLang="en-US" sz="100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30A63E-6005-3D42-CFA3-9C9C11B79B39}"/>
              </a:ext>
            </a:extLst>
          </p:cNvPr>
          <p:cNvSpPr txBox="1"/>
          <p:nvPr/>
        </p:nvSpPr>
        <p:spPr>
          <a:xfrm>
            <a:off x="9904728" y="355600"/>
            <a:ext cx="157607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맑은 고딕" panose="020B0503020000020004" pitchFamily="50" charset="-127"/>
              </a:rPr>
              <a:t>ISSUE 2026 · </a:t>
            </a:r>
            <a:r>
              <a:rPr lang="ko-KR" altLang="en-US" sz="95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126BE5F-EF76-9FBA-1FBD-7E424133F227}"/>
              </a:ext>
            </a:extLst>
          </p:cNvPr>
          <p:cNvSpPr/>
          <p:nvPr/>
        </p:nvSpPr>
        <p:spPr>
          <a:xfrm>
            <a:off x="711200" y="609600"/>
            <a:ext cx="107696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051A2D-49F6-15C5-2189-5DA147C670FB}"/>
              </a:ext>
            </a:extLst>
          </p:cNvPr>
          <p:cNvSpPr txBox="1"/>
          <p:nvPr/>
        </p:nvSpPr>
        <p:spPr>
          <a:xfrm>
            <a:off x="10828057" y="6426200"/>
            <a:ext cx="65274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바탕" panose="02030600000101010101" pitchFamily="18" charset="-127"/>
              </a:rPr>
              <a:t>— 04 —</a:t>
            </a:r>
            <a:endParaRPr lang="ko-KR" altLang="en-US" sz="950">
              <a:solidFill>
                <a:srgbClr val="6F6253"/>
              </a:solidFill>
              <a:latin typeface="바탕" panose="0203060000010101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365B44-4448-6E37-BA88-C8613D157B71}"/>
              </a:ext>
            </a:extLst>
          </p:cNvPr>
          <p:cNvSpPr txBox="1"/>
          <p:nvPr/>
        </p:nvSpPr>
        <p:spPr>
          <a:xfrm>
            <a:off x="711200" y="838200"/>
            <a:ext cx="963725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DE3B26"/>
                </a:solidFill>
                <a:latin typeface="맑은 고딕" panose="020B0503020000020004" pitchFamily="50" charset="-127"/>
              </a:rPr>
              <a:t>FEATURE 02</a:t>
            </a:r>
            <a:endParaRPr lang="ko-KR" altLang="en-US" sz="105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FAB79F-8D8B-1468-081D-AC0FB99F2CD8}"/>
              </a:ext>
            </a:extLst>
          </p:cNvPr>
          <p:cNvSpPr txBox="1"/>
          <p:nvPr/>
        </p:nvSpPr>
        <p:spPr>
          <a:xfrm>
            <a:off x="711200" y="990600"/>
            <a:ext cx="7112000" cy="70788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000" b="1">
                <a:solidFill>
                  <a:srgbClr val="1C1815"/>
                </a:solidFill>
                <a:latin typeface="바탕" panose="02030600000101010101" pitchFamily="18" charset="-127"/>
              </a:rPr>
              <a:t>음악 </a:t>
            </a:r>
            <a:r>
              <a:rPr lang="en-US" altLang="ko-KR" sz="4000" b="1">
                <a:solidFill>
                  <a:srgbClr val="1C1815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4000" b="1">
                <a:solidFill>
                  <a:srgbClr val="1C1815"/>
                </a:solidFill>
                <a:latin typeface="바탕" panose="02030600000101010101" pitchFamily="18" charset="-127"/>
              </a:rPr>
              <a:t>가장 빠른 가속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0039844-B31C-43FA-2121-8657AFAAED6A}"/>
              </a:ext>
            </a:extLst>
          </p:cNvPr>
          <p:cNvSpPr/>
          <p:nvPr/>
        </p:nvSpPr>
        <p:spPr>
          <a:xfrm>
            <a:off x="711200" y="1905000"/>
            <a:ext cx="762000" cy="38100"/>
          </a:xfrm>
          <a:prstGeom prst="rect">
            <a:avLst/>
          </a:prstGeom>
          <a:solidFill>
            <a:srgbClr val="DE3B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271A3B-14DF-5017-D433-B98AB30628A2}"/>
              </a:ext>
            </a:extLst>
          </p:cNvPr>
          <p:cNvSpPr txBox="1"/>
          <p:nvPr/>
        </p:nvSpPr>
        <p:spPr>
          <a:xfrm>
            <a:off x="711200" y="2082800"/>
            <a:ext cx="6858000" cy="73866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100" i="1">
                <a:solidFill>
                  <a:srgbClr val="1C1815"/>
                </a:solidFill>
                <a:latin typeface="바탕" panose="02030600000101010101" pitchFamily="18" charset="-127"/>
              </a:rPr>
              <a:t>음악 </a:t>
            </a:r>
            <a:r>
              <a:rPr lang="en-US" altLang="ko-KR" sz="2100" i="1">
                <a:solidFill>
                  <a:srgbClr val="1C1815"/>
                </a:solidFill>
                <a:latin typeface="바탕" panose="02030600000101010101" pitchFamily="18" charset="-127"/>
              </a:rPr>
              <a:t>+73.9%, </a:t>
            </a:r>
            <a:r>
              <a:rPr lang="ko-KR" altLang="en-US" sz="2100" i="1">
                <a:solidFill>
                  <a:srgbClr val="1C1815"/>
                </a:solidFill>
                <a:latin typeface="바탕" panose="02030600000101010101" pitchFamily="18" charset="-127"/>
              </a:rPr>
              <a:t>방송 </a:t>
            </a:r>
            <a:r>
              <a:rPr lang="en-US" altLang="ko-KR" sz="2100" i="1">
                <a:solidFill>
                  <a:srgbClr val="1C1815"/>
                </a:solidFill>
                <a:latin typeface="바탕" panose="02030600000101010101" pitchFamily="18" charset="-127"/>
              </a:rPr>
              <a:t>+159% — </a:t>
            </a:r>
            <a:r>
              <a:rPr lang="ko-KR" altLang="en-US" sz="2100" i="1">
                <a:solidFill>
                  <a:srgbClr val="1C1815"/>
                </a:solidFill>
                <a:latin typeface="바탕" panose="02030600000101010101" pitchFamily="18" charset="-127"/>
              </a:rPr>
              <a:t>한류의 다음 장은 게임 밖에서 쓰인다</a:t>
            </a:r>
            <a:r>
              <a:rPr lang="en-US" altLang="ko-KR" sz="2100" i="1">
                <a:solidFill>
                  <a:srgbClr val="1C1815"/>
                </a:solidFill>
                <a:latin typeface="바탕" panose="02030600000101010101" pitchFamily="18" charset="-127"/>
              </a:rPr>
              <a:t>.</a:t>
            </a:r>
            <a:endParaRPr lang="ko-KR" altLang="en-US" sz="2100" i="1">
              <a:solidFill>
                <a:srgbClr val="1C1815"/>
              </a:solidFill>
              <a:latin typeface="바탕" panose="0203060000010101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575E0-D1AA-E253-6894-874377FE08F2}"/>
              </a:ext>
            </a:extLst>
          </p:cNvPr>
          <p:cNvSpPr txBox="1"/>
          <p:nvPr/>
        </p:nvSpPr>
        <p:spPr>
          <a:xfrm>
            <a:off x="711200" y="3632200"/>
            <a:ext cx="3175000" cy="62324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팝 해외 매출이 전년比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73.9%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증가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절대 규모는 게임의 일부지만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팬덤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투어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·MD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가 결합한 성장 곡선이 가장 가파르다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C56ED3-5995-1ED2-BE5F-450229C7A2F5}"/>
              </a:ext>
            </a:extLst>
          </p:cNvPr>
          <p:cNvSpPr txBox="1"/>
          <p:nvPr/>
        </p:nvSpPr>
        <p:spPr>
          <a:xfrm>
            <a:off x="4267200" y="3632200"/>
            <a:ext cx="3175000" cy="62324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절대 규모는 게임의 일부지만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팬덤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월드투어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·MD·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플랫폼이 결합한 성장 곡선이 가장 가파르다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 K-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팝은 음원을 넘어 경험 산업이 되었다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1DAC830-2A9E-CF3A-8422-8964A4F2467B}"/>
              </a:ext>
            </a:extLst>
          </p:cNvPr>
          <p:cNvSpPr/>
          <p:nvPr/>
        </p:nvSpPr>
        <p:spPr>
          <a:xfrm>
            <a:off x="8128000" y="1905000"/>
            <a:ext cx="3352800" cy="38100"/>
          </a:xfrm>
          <a:prstGeom prst="rect">
            <a:avLst/>
          </a:prstGeom>
          <a:solidFill>
            <a:srgbClr val="DE3B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936EAF-BBEB-E755-1DCB-5DE8D9534225}"/>
              </a:ext>
            </a:extLst>
          </p:cNvPr>
          <p:cNvSpPr txBox="1"/>
          <p:nvPr/>
        </p:nvSpPr>
        <p:spPr>
          <a:xfrm>
            <a:off x="8128000" y="2057400"/>
            <a:ext cx="2366353" cy="80021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600" b="1">
                <a:solidFill>
                  <a:srgbClr val="DE3B26"/>
                </a:solidFill>
                <a:latin typeface="바탕" panose="02030600000101010101" pitchFamily="18" charset="-127"/>
              </a:rPr>
              <a:t>+73.9%</a:t>
            </a:r>
            <a:endParaRPr lang="ko-KR" altLang="en-US" sz="46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5F1DBA-B286-7692-410B-3CC05C82B5FA}"/>
              </a:ext>
            </a:extLst>
          </p:cNvPr>
          <p:cNvSpPr txBox="1"/>
          <p:nvPr/>
        </p:nvSpPr>
        <p:spPr>
          <a:xfrm>
            <a:off x="8128000" y="2921000"/>
            <a:ext cx="33528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>
                <a:solidFill>
                  <a:srgbClr val="6F6253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1100">
                <a:solidFill>
                  <a:srgbClr val="6F6253"/>
                </a:solidFill>
                <a:latin typeface="맑은 고딕" panose="020B0503020000020004" pitchFamily="50" charset="-127"/>
              </a:rPr>
              <a:t>팝 해외 매출 증가율</a:t>
            </a:r>
          </a:p>
        </p:txBody>
      </p:sp>
    </p:spTree>
    <p:extLst>
      <p:ext uri="{BB962C8B-B14F-4D97-AF65-F5344CB8AC3E}">
        <p14:creationId xmlns:p14="http://schemas.microsoft.com/office/powerpoint/2010/main" val="44478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EC1FE8-AC26-2069-3D19-383163D99969}"/>
              </a:ext>
            </a:extLst>
          </p:cNvPr>
          <p:cNvSpPr txBox="1"/>
          <p:nvPr/>
        </p:nvSpPr>
        <p:spPr>
          <a:xfrm>
            <a:off x="711200" y="355600"/>
            <a:ext cx="144943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DE3B26"/>
                </a:solidFill>
                <a:latin typeface="맑은 고딕" panose="020B0503020000020004" pitchFamily="50" charset="-127"/>
              </a:rPr>
              <a:t>K-CONTENT REVIEW</a:t>
            </a:r>
            <a:endParaRPr lang="ko-KR" altLang="en-US" sz="100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49AD04-D133-6727-D689-DDBA256E6CE1}"/>
              </a:ext>
            </a:extLst>
          </p:cNvPr>
          <p:cNvSpPr txBox="1"/>
          <p:nvPr/>
        </p:nvSpPr>
        <p:spPr>
          <a:xfrm>
            <a:off x="9904728" y="355600"/>
            <a:ext cx="157607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맑은 고딕" panose="020B0503020000020004" pitchFamily="50" charset="-127"/>
              </a:rPr>
              <a:t>ISSUE 2026 · </a:t>
            </a:r>
            <a:r>
              <a:rPr lang="ko-KR" altLang="en-US" sz="95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87FC901-4C9D-90FB-5DC0-F5666ECA5FF1}"/>
              </a:ext>
            </a:extLst>
          </p:cNvPr>
          <p:cNvSpPr/>
          <p:nvPr/>
        </p:nvSpPr>
        <p:spPr>
          <a:xfrm>
            <a:off x="711200" y="609600"/>
            <a:ext cx="107696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714ED7-4D4A-C28E-28ED-0DCD26C1FB34}"/>
              </a:ext>
            </a:extLst>
          </p:cNvPr>
          <p:cNvSpPr txBox="1"/>
          <p:nvPr/>
        </p:nvSpPr>
        <p:spPr>
          <a:xfrm>
            <a:off x="10828057" y="6426200"/>
            <a:ext cx="65274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바탕" panose="02030600000101010101" pitchFamily="18" charset="-127"/>
              </a:rPr>
              <a:t>— 05 —</a:t>
            </a:r>
            <a:endParaRPr lang="ko-KR" altLang="en-US" sz="950">
              <a:solidFill>
                <a:srgbClr val="6F6253"/>
              </a:solidFill>
              <a:latin typeface="바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1F4BE3-7932-4BDB-FFE1-049D587D42F9}"/>
              </a:ext>
            </a:extLst>
          </p:cNvPr>
          <p:cNvSpPr txBox="1"/>
          <p:nvPr/>
        </p:nvSpPr>
        <p:spPr>
          <a:xfrm>
            <a:off x="711200" y="838200"/>
            <a:ext cx="1252266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DE3B26"/>
                </a:solidFill>
                <a:latin typeface="맑은 고딕" panose="020B0503020000020004" pitchFamily="50" charset="-127"/>
              </a:rPr>
              <a:t>FEATURE 03 · 04</a:t>
            </a:r>
            <a:endParaRPr lang="ko-KR" altLang="en-US" sz="105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8E571-FA9D-C013-1B36-9F7DF4C7EA27}"/>
              </a:ext>
            </a:extLst>
          </p:cNvPr>
          <p:cNvSpPr txBox="1"/>
          <p:nvPr/>
        </p:nvSpPr>
        <p:spPr>
          <a:xfrm>
            <a:off x="711200" y="990600"/>
            <a:ext cx="107696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400" b="1">
                <a:solidFill>
                  <a:srgbClr val="1C1815"/>
                </a:solidFill>
                <a:latin typeface="바탕" panose="02030600000101010101" pitchFamily="18" charset="-127"/>
              </a:rPr>
              <a:t>방송과 웹툰 </a:t>
            </a:r>
            <a:r>
              <a:rPr lang="en-US" altLang="ko-KR" sz="3400" b="1">
                <a:solidFill>
                  <a:srgbClr val="1C1815"/>
                </a:solidFill>
                <a:latin typeface="바탕" panose="02030600000101010101" pitchFamily="18" charset="-127"/>
              </a:rPr>
              <a:t>— </a:t>
            </a:r>
            <a:r>
              <a:rPr lang="ko-KR" altLang="en-US" sz="3400" b="1">
                <a:solidFill>
                  <a:srgbClr val="1C1815"/>
                </a:solidFill>
                <a:latin typeface="바탕" panose="02030600000101010101" pitchFamily="18" charset="-127"/>
              </a:rPr>
              <a:t>다음 장의 주역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2F2ECF9-F902-8341-6480-98904FD02966}"/>
              </a:ext>
            </a:extLst>
          </p:cNvPr>
          <p:cNvSpPr/>
          <p:nvPr/>
        </p:nvSpPr>
        <p:spPr>
          <a:xfrm>
            <a:off x="711200" y="1803400"/>
            <a:ext cx="5130800" cy="38100"/>
          </a:xfrm>
          <a:prstGeom prst="rect">
            <a:avLst/>
          </a:prstGeom>
          <a:solidFill>
            <a:srgbClr val="DE3B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16AB61-A519-FB41-F613-F37BC3C9ED86}"/>
              </a:ext>
            </a:extLst>
          </p:cNvPr>
          <p:cNvSpPr txBox="1"/>
          <p:nvPr/>
        </p:nvSpPr>
        <p:spPr>
          <a:xfrm>
            <a:off x="711200" y="1930400"/>
            <a:ext cx="51308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1C1815"/>
                </a:solidFill>
                <a:latin typeface="맑은 고딕" panose="020B0503020000020004" pitchFamily="50" charset="-127"/>
              </a:rPr>
              <a:t>방송 </a:t>
            </a:r>
            <a:r>
              <a:rPr lang="en-US" altLang="ko-KR" sz="1500" b="1">
                <a:solidFill>
                  <a:srgbClr val="1C1815"/>
                </a:solidFill>
                <a:latin typeface="맑은 고딕" panose="020B0503020000020004" pitchFamily="50" charset="-127"/>
              </a:rPr>
              <a:t>· BROADCAST</a:t>
            </a:r>
            <a:endParaRPr lang="ko-KR" altLang="en-US" sz="1500" b="1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4E0706-C9F6-73EE-39C3-8E9BBA79F2E9}"/>
              </a:ext>
            </a:extLst>
          </p:cNvPr>
          <p:cNvSpPr txBox="1"/>
          <p:nvPr/>
        </p:nvSpPr>
        <p:spPr>
          <a:xfrm>
            <a:off x="711200" y="2336800"/>
            <a:ext cx="1935145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DE3B26"/>
                </a:solidFill>
                <a:latin typeface="바탕" panose="02030600000101010101" pitchFamily="18" charset="-127"/>
              </a:rPr>
              <a:t>+159%</a:t>
            </a:r>
            <a:endParaRPr lang="ko-KR" altLang="en-US" sz="40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741B33-8609-6796-07CA-5AB1AB2AB27D}"/>
              </a:ext>
            </a:extLst>
          </p:cNvPr>
          <p:cNvSpPr txBox="1"/>
          <p:nvPr/>
        </p:nvSpPr>
        <p:spPr>
          <a:xfrm>
            <a:off x="711200" y="3124200"/>
            <a:ext cx="5130800" cy="44627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드라마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예능 해외 판매가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159%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폭증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글로벌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OTT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편성이 유통 병목을 걷어내며 방송 콘텐츠를 세계 시청자에게 직접 연결했다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6337482-6BA3-59C7-8BE4-8B4916EEABB0}"/>
              </a:ext>
            </a:extLst>
          </p:cNvPr>
          <p:cNvSpPr/>
          <p:nvPr/>
        </p:nvSpPr>
        <p:spPr>
          <a:xfrm>
            <a:off x="6350000" y="1803400"/>
            <a:ext cx="5130800" cy="38100"/>
          </a:xfrm>
          <a:prstGeom prst="rect">
            <a:avLst/>
          </a:prstGeom>
          <a:solidFill>
            <a:srgbClr val="A9874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6CFC5A-413D-B878-8EAD-2287588D75BF}"/>
              </a:ext>
            </a:extLst>
          </p:cNvPr>
          <p:cNvSpPr txBox="1"/>
          <p:nvPr/>
        </p:nvSpPr>
        <p:spPr>
          <a:xfrm>
            <a:off x="6350000" y="1930400"/>
            <a:ext cx="51308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1C1815"/>
                </a:solidFill>
                <a:latin typeface="맑은 고딕" panose="020B0503020000020004" pitchFamily="50" charset="-127"/>
              </a:rPr>
              <a:t>웹툰 </a:t>
            </a:r>
            <a:r>
              <a:rPr lang="en-US" altLang="ko-KR" sz="1500" b="1">
                <a:solidFill>
                  <a:srgbClr val="1C1815"/>
                </a:solidFill>
                <a:latin typeface="맑은 고딕" panose="020B0503020000020004" pitchFamily="50" charset="-127"/>
              </a:rPr>
              <a:t>· WEBTOON</a:t>
            </a:r>
            <a:endParaRPr lang="ko-KR" altLang="en-US" sz="1500" b="1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605C88-7011-BCB7-564C-45CA48F462CF}"/>
              </a:ext>
            </a:extLst>
          </p:cNvPr>
          <p:cNvSpPr txBox="1"/>
          <p:nvPr/>
        </p:nvSpPr>
        <p:spPr>
          <a:xfrm>
            <a:off x="6350000" y="2336800"/>
            <a:ext cx="2082621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A98742"/>
                </a:solidFill>
                <a:latin typeface="바탕" panose="02030600000101010101" pitchFamily="18" charset="-127"/>
              </a:rPr>
              <a:t>+31.3%</a:t>
            </a:r>
            <a:endParaRPr lang="ko-KR" altLang="en-US" sz="4000" b="1">
              <a:solidFill>
                <a:srgbClr val="A98742"/>
              </a:solidFill>
              <a:latin typeface="바탕" panose="02030600000101010101" pitchFamily="18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6C42E8-78E3-DBD4-2AAB-BEFF6F528AB6}"/>
              </a:ext>
            </a:extLst>
          </p:cNvPr>
          <p:cNvSpPr txBox="1"/>
          <p:nvPr/>
        </p:nvSpPr>
        <p:spPr>
          <a:xfrm>
            <a:off x="6350000" y="3124200"/>
            <a:ext cx="5130800" cy="44627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수출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+31.3%.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규모는 작지만 드라마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게임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영화 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IP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의 원천으로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50">
                <a:solidFill>
                  <a:srgbClr val="1C1815"/>
                </a:solidFill>
                <a:latin typeface="맑은 고딕" panose="020B0503020000020004" pitchFamily="50" charset="-127"/>
              </a:rPr>
              <a:t>한류 가치사슬의 상류를 차지한다</a:t>
            </a:r>
            <a:r>
              <a:rPr lang="en-US" altLang="ko-KR" sz="115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15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0A7E4FB-A277-2B6F-A796-6511104ECE14}"/>
              </a:ext>
            </a:extLst>
          </p:cNvPr>
          <p:cNvSpPr/>
          <p:nvPr/>
        </p:nvSpPr>
        <p:spPr>
          <a:xfrm>
            <a:off x="6070600" y="1905000"/>
            <a:ext cx="15240" cy="3429000"/>
          </a:xfrm>
          <a:prstGeom prst="rect">
            <a:avLst/>
          </a:prstGeom>
          <a:solidFill>
            <a:srgbClr val="D6CCB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44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E510BC-F808-C8A7-6DC0-C1A627A3E45A}"/>
              </a:ext>
            </a:extLst>
          </p:cNvPr>
          <p:cNvSpPr txBox="1"/>
          <p:nvPr/>
        </p:nvSpPr>
        <p:spPr>
          <a:xfrm>
            <a:off x="711200" y="355600"/>
            <a:ext cx="144943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DE3B26"/>
                </a:solidFill>
                <a:latin typeface="맑은 고딕" panose="020B0503020000020004" pitchFamily="50" charset="-127"/>
              </a:rPr>
              <a:t>K-CONTENT REVIEW</a:t>
            </a:r>
            <a:endParaRPr lang="ko-KR" altLang="en-US" sz="100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910994-D1B6-90D1-1231-FF66F69F5F53}"/>
              </a:ext>
            </a:extLst>
          </p:cNvPr>
          <p:cNvSpPr txBox="1"/>
          <p:nvPr/>
        </p:nvSpPr>
        <p:spPr>
          <a:xfrm>
            <a:off x="9904728" y="355600"/>
            <a:ext cx="157607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맑은 고딕" panose="020B0503020000020004" pitchFamily="50" charset="-127"/>
              </a:rPr>
              <a:t>ISSUE 2026 · </a:t>
            </a:r>
            <a:r>
              <a:rPr lang="ko-KR" altLang="en-US" sz="950">
                <a:solidFill>
                  <a:srgbClr val="6F6253"/>
                </a:solidFill>
                <a:latin typeface="맑은 고딕" panose="020B0503020000020004" pitchFamily="50" charset="-127"/>
              </a:rPr>
              <a:t>데이터 특집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7F68FD6-9E02-23E6-6279-D9A4D09CBA1A}"/>
              </a:ext>
            </a:extLst>
          </p:cNvPr>
          <p:cNvSpPr/>
          <p:nvPr/>
        </p:nvSpPr>
        <p:spPr>
          <a:xfrm>
            <a:off x="711200" y="609600"/>
            <a:ext cx="107696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EFDBB2-C0AA-8753-D560-E30C24C9D4CB}"/>
              </a:ext>
            </a:extLst>
          </p:cNvPr>
          <p:cNvSpPr txBox="1"/>
          <p:nvPr/>
        </p:nvSpPr>
        <p:spPr>
          <a:xfrm>
            <a:off x="10828057" y="6426200"/>
            <a:ext cx="65274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6F6253"/>
                </a:solidFill>
                <a:latin typeface="바탕" panose="02030600000101010101" pitchFamily="18" charset="-127"/>
              </a:rPr>
              <a:t>— 06 —</a:t>
            </a:r>
            <a:endParaRPr lang="ko-KR" altLang="en-US" sz="950">
              <a:solidFill>
                <a:srgbClr val="6F6253"/>
              </a:solidFill>
              <a:latin typeface="바탕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2D0A1A-617D-0D86-7AC8-FCBDA28BA438}"/>
              </a:ext>
            </a:extLst>
          </p:cNvPr>
          <p:cNvSpPr txBox="1"/>
          <p:nvPr/>
        </p:nvSpPr>
        <p:spPr>
          <a:xfrm>
            <a:off x="711200" y="838200"/>
            <a:ext cx="570990" cy="25391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50" b="1">
                <a:solidFill>
                  <a:srgbClr val="DE3B26"/>
                </a:solidFill>
                <a:latin typeface="맑은 고딕" panose="020B0503020000020004" pitchFamily="50" charset="-127"/>
              </a:rPr>
              <a:t>CODA</a:t>
            </a:r>
            <a:endParaRPr lang="ko-KR" altLang="en-US" sz="1050" b="1">
              <a:solidFill>
                <a:srgbClr val="DE3B26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E1E4DB-6875-0581-BC72-4EA67F454B1E}"/>
              </a:ext>
            </a:extLst>
          </p:cNvPr>
          <p:cNvSpPr txBox="1"/>
          <p:nvPr/>
        </p:nvSpPr>
        <p:spPr>
          <a:xfrm>
            <a:off x="711200" y="1016000"/>
            <a:ext cx="10769600" cy="70788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000" b="1">
                <a:solidFill>
                  <a:srgbClr val="1C1815"/>
                </a:solidFill>
                <a:latin typeface="바탕" panose="02030600000101010101" pitchFamily="18" charset="-127"/>
              </a:rPr>
              <a:t>한류는 산업이 되었다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984585-7DB6-AE76-AB74-B4D8FB54CD7B}"/>
              </a:ext>
            </a:extLst>
          </p:cNvPr>
          <p:cNvSpPr txBox="1"/>
          <p:nvPr/>
        </p:nvSpPr>
        <p:spPr>
          <a:xfrm>
            <a:off x="711200" y="2133600"/>
            <a:ext cx="7112000" cy="73866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400">
                <a:solidFill>
                  <a:srgbClr val="1C1815"/>
                </a:solidFill>
                <a:latin typeface="맑은 고딕" panose="020B0503020000020004" pitchFamily="50" charset="-127"/>
              </a:rPr>
              <a:t>게임이라는 거인이 수출을 떠받치는 동안</a:t>
            </a:r>
            <a:r>
              <a:rPr lang="en-US" altLang="ko-KR" sz="1400">
                <a:solidFill>
                  <a:srgbClr val="1C181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00">
                <a:solidFill>
                  <a:srgbClr val="1C1815"/>
                </a:solidFill>
                <a:latin typeface="맑은 고딕" panose="020B0503020000020004" pitchFamily="50" charset="-127"/>
              </a:rPr>
              <a:t>음악</a:t>
            </a:r>
            <a:r>
              <a:rPr lang="en-US" altLang="ko-KR" sz="140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00">
                <a:solidFill>
                  <a:srgbClr val="1C1815"/>
                </a:solidFill>
                <a:latin typeface="맑은 고딕" panose="020B0503020000020004" pitchFamily="50" charset="-127"/>
              </a:rPr>
              <a:t>방송</a:t>
            </a:r>
            <a:r>
              <a:rPr lang="en-US" altLang="ko-KR" sz="1400">
                <a:solidFill>
                  <a:srgbClr val="1C181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00">
                <a:solidFill>
                  <a:srgbClr val="1C1815"/>
                </a:solidFill>
                <a:latin typeface="맑은 고딕" panose="020B0503020000020004" pitchFamily="50" charset="-127"/>
              </a:rPr>
              <a:t>웹툰이 폭발적으로 성장하며 한류의 저변을 넓혔다</a:t>
            </a:r>
            <a:r>
              <a:rPr lang="en-US" altLang="ko-KR" sz="1400">
                <a:solidFill>
                  <a:srgbClr val="1C181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400">
                <a:solidFill>
                  <a:srgbClr val="1C1815"/>
                </a:solidFill>
                <a:latin typeface="맑은 고딕" panose="020B0503020000020004" pitchFamily="50" charset="-127"/>
              </a:rPr>
              <a:t>한류는 더 이상 한 장르의 현상이 아니라</a:t>
            </a:r>
            <a:r>
              <a:rPr lang="en-US" altLang="ko-KR" sz="1400">
                <a:solidFill>
                  <a:srgbClr val="1C181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00">
                <a:solidFill>
                  <a:srgbClr val="1C1815"/>
                </a:solidFill>
                <a:latin typeface="맑은 고딕" panose="020B0503020000020004" pitchFamily="50" charset="-127"/>
              </a:rPr>
              <a:t>서로 다른 속도로 달리는 여러 산업의 합창이다</a:t>
            </a:r>
            <a:r>
              <a:rPr lang="en-US" altLang="ko-KR" sz="1400">
                <a:solidFill>
                  <a:srgbClr val="1C1815"/>
                </a:solidFill>
                <a:latin typeface="맑은 고딕" panose="020B0503020000020004" pitchFamily="50" charset="-127"/>
              </a:rPr>
              <a:t>.</a:t>
            </a:r>
            <a:endParaRPr lang="ko-KR" altLang="en-US" sz="1400">
              <a:solidFill>
                <a:srgbClr val="1C181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13CAE71-B63E-6A9D-8BEF-655E13BFECF5}"/>
              </a:ext>
            </a:extLst>
          </p:cNvPr>
          <p:cNvSpPr/>
          <p:nvPr/>
        </p:nvSpPr>
        <p:spPr>
          <a:xfrm>
            <a:off x="711200" y="4572000"/>
            <a:ext cx="10769600" cy="15240"/>
          </a:xfrm>
          <a:prstGeom prst="rect">
            <a:avLst/>
          </a:prstGeom>
          <a:solidFill>
            <a:srgbClr val="1C181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E61E8A-66AE-84DD-4BEB-2A6D601382B4}"/>
              </a:ext>
            </a:extLst>
          </p:cNvPr>
          <p:cNvSpPr txBox="1"/>
          <p:nvPr/>
        </p:nvSpPr>
        <p:spPr>
          <a:xfrm>
            <a:off x="711200" y="4724400"/>
            <a:ext cx="2310248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1C1815"/>
                </a:solidFill>
                <a:latin typeface="바탕" panose="02030600000101010101" pitchFamily="18" charset="-127"/>
              </a:rPr>
              <a:t>콘텐츠 시장 </a:t>
            </a:r>
            <a:r>
              <a:rPr lang="en-US" altLang="ko-KR" sz="1200" b="1">
                <a:solidFill>
                  <a:srgbClr val="1C1815"/>
                </a:solidFill>
                <a:latin typeface="바탕" panose="02030600000101010101" pitchFamily="18" charset="-127"/>
              </a:rPr>
              <a:t>$79.1B · </a:t>
            </a:r>
            <a:r>
              <a:rPr lang="ko-KR" altLang="en-US" sz="1200" b="1">
                <a:solidFill>
                  <a:srgbClr val="1C1815"/>
                </a:solidFill>
                <a:latin typeface="바탕" panose="02030600000101010101" pitchFamily="18" charset="-127"/>
              </a:rPr>
              <a:t>세계 </a:t>
            </a:r>
            <a:r>
              <a:rPr lang="en-US" altLang="ko-KR" sz="1200" b="1">
                <a:solidFill>
                  <a:srgbClr val="1C1815"/>
                </a:solidFill>
                <a:latin typeface="바탕" panose="02030600000101010101" pitchFamily="18" charset="-127"/>
              </a:rPr>
              <a:t>7</a:t>
            </a:r>
            <a:r>
              <a:rPr lang="ko-KR" altLang="en-US" sz="1200" b="1">
                <a:solidFill>
                  <a:srgbClr val="1C1815"/>
                </a:solidFill>
                <a:latin typeface="바탕" panose="02030600000101010101" pitchFamily="18" charset="-127"/>
              </a:rPr>
              <a:t>위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50D95-A77F-1F39-53D5-80F17427C387}"/>
              </a:ext>
            </a:extLst>
          </p:cNvPr>
          <p:cNvSpPr txBox="1"/>
          <p:nvPr/>
        </p:nvSpPr>
        <p:spPr>
          <a:xfrm>
            <a:off x="711200" y="5054600"/>
            <a:ext cx="1957587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DE3B26"/>
                </a:solidFill>
                <a:latin typeface="바탕" panose="02030600000101010101" pitchFamily="18" charset="-127"/>
              </a:rPr>
              <a:t>콘텐츠 무역흑자 </a:t>
            </a:r>
            <a:r>
              <a:rPr lang="en-US" altLang="ko-KR" sz="1200" b="1">
                <a:solidFill>
                  <a:srgbClr val="DE3B26"/>
                </a:solidFill>
                <a:latin typeface="바탕" panose="02030600000101010101" pitchFamily="18" charset="-127"/>
              </a:rPr>
              <a:t>$11.25B</a:t>
            </a:r>
            <a:endParaRPr lang="ko-KR" altLang="en-US" sz="1200" b="1">
              <a:solidFill>
                <a:srgbClr val="DE3B26"/>
              </a:solidFill>
              <a:latin typeface="바탕" panose="0203060000010101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E3CDCB-92BD-D704-4F3B-EB8235F8FCCB}"/>
              </a:ext>
            </a:extLst>
          </p:cNvPr>
          <p:cNvSpPr txBox="1"/>
          <p:nvPr/>
        </p:nvSpPr>
        <p:spPr>
          <a:xfrm>
            <a:off x="5638800" y="4724400"/>
            <a:ext cx="58420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: KOCCA 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콘텐츠산업 동향 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· The Korea Herald · Korea Times · Statista (2+ 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출처 교차 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보고 시점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집계 범위 상이 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플래그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6F6253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315ADE-148A-4861-A978-9A6D03B319CF}"/>
              </a:ext>
            </a:extLst>
          </p:cNvPr>
          <p:cNvSpPr txBox="1"/>
          <p:nvPr/>
        </p:nvSpPr>
        <p:spPr>
          <a:xfrm>
            <a:off x="5638800" y="5588000"/>
            <a:ext cx="2943434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K-CONTENT REVIEW · 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공개정보 분석 </a:t>
            </a:r>
            <a:r>
              <a:rPr lang="en-US" altLang="ko-KR" sz="900">
                <a:solidFill>
                  <a:srgbClr val="6F6253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00">
                <a:solidFill>
                  <a:srgbClr val="6F6253"/>
                </a:solidFill>
                <a:latin typeface="맑은 고딕" panose="020B0503020000020004" pitchFamily="50" charset="-127"/>
              </a:rPr>
              <a:t>투자권유 아님</a:t>
            </a:r>
          </a:p>
        </p:txBody>
      </p:sp>
    </p:spTree>
    <p:extLst>
      <p:ext uri="{BB962C8B-B14F-4D97-AF65-F5344CB8AC3E}">
        <p14:creationId xmlns:p14="http://schemas.microsoft.com/office/powerpoint/2010/main" val="199574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</Words>
  <Application>Microsoft Office PowerPoint</Application>
  <PresentationFormat>와이드스크린</PresentationFormat>
  <Paragraphs>64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23</cp:revision>
  <dcterms:created xsi:type="dcterms:W3CDTF">2026-06-15T08:59:04Z</dcterms:created>
  <dcterms:modified xsi:type="dcterms:W3CDTF">2026-06-15T08:59:17Z</dcterms:modified>
</cp:coreProperties>
</file>