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TWh</c:v>
          </c:tx>
          <c:spPr>
            <a:solidFill>
              <a:srgbClr val="0A0A0A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E8FF2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592-42B4-9467-1BFAF33DEF2F}"/>
              </c:ext>
            </c:extLst>
          </c:dPt>
          <c:dPt>
            <c:idx val="2"/>
            <c:invertIfNegative val="0"/>
            <c:bubble3D val="0"/>
            <c:spPr>
              <a:solidFill>
                <a:srgbClr val="9A9A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592-42B4-9467-1BFAF33DEF2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2024</c:v>
              </c:pt>
              <c:pt idx="1">
                <c:v>2030</c:v>
              </c:pt>
              <c:pt idx="2">
                <c:v>2035</c:v>
              </c:pt>
            </c:strLit>
          </c:cat>
          <c:val>
            <c:numLit>
              <c:formatCode>General</c:formatCode>
              <c:ptCount val="3"/>
              <c:pt idx="0">
                <c:v>415</c:v>
              </c:pt>
              <c:pt idx="1">
                <c:v>945</c:v>
              </c:pt>
              <c:pt idx="2">
                <c:v>1193</c:v>
              </c:pt>
            </c:numLit>
          </c:val>
          <c:extLst>
            <c:ext xmlns:c16="http://schemas.microsoft.com/office/drawing/2014/chart" uri="{C3380CC4-5D6E-409C-BE32-E72D297353CC}">
              <c16:uniqueId val="{00000000-2592-42B4-9467-1BFAF33DEF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9246512"/>
        <c:axId val="949272912"/>
      </c:barChart>
      <c:catAx>
        <c:axId val="94924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49272912"/>
        <c:crosses val="autoZero"/>
        <c:auto val="1"/>
        <c:lblAlgn val="ctr"/>
        <c:lblOffset val="100"/>
        <c:noMultiLvlLbl val="0"/>
      </c:catAx>
      <c:valAx>
        <c:axId val="9492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49246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공급원</c:v>
          </c:tx>
          <c:dPt>
            <c:idx val="0"/>
            <c:bubble3D val="0"/>
            <c:spPr>
              <a:solidFill>
                <a:srgbClr val="0A0A0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2A-47AF-91E3-48E9C2D1CCEC}"/>
              </c:ext>
            </c:extLst>
          </c:dPt>
          <c:dPt>
            <c:idx val="1"/>
            <c:bubble3D val="0"/>
            <c:spPr>
              <a:solidFill>
                <a:srgbClr val="E8FF2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C2A-47AF-91E3-48E9C2D1CCEC}"/>
              </c:ext>
            </c:extLst>
          </c:dPt>
          <c:dPt>
            <c:idx val="2"/>
            <c:bubble3D val="0"/>
            <c:spPr>
              <a:solidFill>
                <a:srgbClr val="7A7A7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2A-47AF-91E3-48E9C2D1CCEC}"/>
              </c:ext>
            </c:extLst>
          </c:dPt>
          <c:dPt>
            <c:idx val="3"/>
            <c:bubble3D val="0"/>
            <c:spPr>
              <a:solidFill>
                <a:srgbClr val="B9B9B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C2A-47AF-91E3-48E9C2D1CCE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Lit>
              <c:ptCount val="4"/>
              <c:pt idx="0">
                <c:v>천연가스</c:v>
              </c:pt>
              <c:pt idx="1">
                <c:v>재생에너지</c:v>
              </c:pt>
              <c:pt idx="2">
                <c:v>원자력</c:v>
              </c:pt>
              <c:pt idx="3">
                <c:v>석탄</c:v>
              </c:pt>
            </c:strLit>
          </c:cat>
          <c:val>
            <c:numLit>
              <c:formatCode>General</c:formatCode>
              <c:ptCount val="4"/>
              <c:pt idx="0">
                <c:v>40</c:v>
              </c:pt>
              <c:pt idx="1">
                <c:v>24</c:v>
              </c:pt>
              <c:pt idx="2">
                <c:v>20</c:v>
              </c:pt>
              <c:pt idx="3">
                <c:v>15</c:v>
              </c:pt>
            </c:numLit>
          </c:val>
          <c:extLst>
            <c:ext xmlns:c16="http://schemas.microsoft.com/office/drawing/2014/chart" uri="{C3380CC4-5D6E-409C-BE32-E72D297353CC}">
              <c16:uniqueId val="{00000000-CC2A-47AF-91E3-48E9C2D1C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비중</c:v>
          </c:tx>
          <c:spPr>
            <a:solidFill>
              <a:srgbClr val="0A0A0A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8FF2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3B-4F9E-A5D6-E3A907828F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버지니아</c:v>
              </c:pt>
              <c:pt idx="1">
                <c:v>노스다코타</c:v>
              </c:pt>
              <c:pt idx="2">
                <c:v>네브래스카</c:v>
              </c:pt>
              <c:pt idx="3">
                <c:v>아이오와</c:v>
              </c:pt>
              <c:pt idx="4">
                <c:v>오리건</c:v>
              </c:pt>
            </c:strLit>
          </c:cat>
          <c:val>
            <c:numLit>
              <c:formatCode>General</c:formatCode>
              <c:ptCount val="5"/>
              <c:pt idx="0">
                <c:v>26</c:v>
              </c:pt>
              <c:pt idx="1">
                <c:v>15</c:v>
              </c:pt>
              <c:pt idx="2">
                <c:v>12</c:v>
              </c:pt>
              <c:pt idx="3">
                <c:v>11</c:v>
              </c:pt>
              <c:pt idx="4">
                <c:v>11</c:v>
              </c:pt>
            </c:numLit>
          </c:val>
          <c:extLst>
            <c:ext xmlns:c16="http://schemas.microsoft.com/office/drawing/2014/chart" uri="{C3380CC4-5D6E-409C-BE32-E72D297353CC}">
              <c16:uniqueId val="{00000000-653B-4F9E-A5D6-E3A907828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49251312"/>
        <c:axId val="949254672"/>
      </c:barChart>
      <c:catAx>
        <c:axId val="949251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49254672"/>
        <c:crosses val="autoZero"/>
        <c:auto val="1"/>
        <c:lblAlgn val="ctr"/>
        <c:lblOffset val="100"/>
        <c:noMultiLvlLbl val="0"/>
      </c:catAx>
      <c:valAx>
        <c:axId val="94925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49251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C41EF3-12A7-D938-C1F8-A3E1E7912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F6B3E1F-9AE1-FB1C-D0FB-0DFACB4CD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112874-642C-AD97-A928-0456EB3B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C21A88-36E8-E7F4-FEDF-97CA62CA1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447E1A-78E7-0569-FB57-3E3C97026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939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6FACB2-3913-7860-A3AC-72A54A4B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4D3567C-2AB8-710F-962B-022C18A19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7DEEF4-3D92-D5DB-4DE9-1AEAB783C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D278AF-E075-2433-0C5F-316EA6E4A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6C1062-AF6C-0863-1500-89D36517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40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47B1D66-B580-032A-A494-A76E05A20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D673BDD-292E-4D4B-9348-BCFEA8D16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E81464-29CE-205A-D9BF-6686FA57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741819C-4F5D-E791-C90B-7AAE6BA4E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C97AA8-71D7-3BF1-86F1-AD0D8315F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82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8FCA54-222D-29AA-3D7E-B594E6632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D95885-5924-4E8A-EDF1-9D750B152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AD06905-B9F3-A68F-9BFA-193293B72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8E0B48-F5B0-C62E-ED10-52D955339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ED3008-E8EE-A51F-FB3C-95DA5FDF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41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89B359-0EC5-EFDA-5E4C-F18413293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58B95F6-71C3-C550-2463-00D532D40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A20FB7-C864-C312-EC68-D2D299981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944191-D002-8DE4-973D-89A859F87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9BB62D-D5DC-B782-EA1E-4006C5F3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26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113F97-398A-01E9-B9B7-F351C9BBC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571915-004B-334B-04F2-BE6C1CFFC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99BFF6D-B8EE-20B1-CBFA-9FE3EEBF2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E3206E4-AEDF-034A-73BA-5136A59E3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F2F5657-B45F-48AA-4A9F-A106952AC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E35D970-B90B-1C92-4D8E-7590F77C4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23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A9820-3E4F-E05E-978F-3875497B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08C2949-7811-3481-3EB8-91C2C54C9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61A9EE-FAF1-5BC9-352F-F210B27F4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7A1BD21-D44F-2DF8-3E9E-7200DA6FB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5531E0F-1286-A451-BA5D-721DCC7202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7DED9BA-4593-FBD1-F0EB-C1DF701AE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5F3D1F7-536C-4353-267E-A26171573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A4FCFA3-EC8B-E58F-2ABE-15B3F6EC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097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DB390C-2B7D-8C15-D25F-5CE3925DA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3F06D92-EF2A-2794-60AA-EA210F6F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D165F6E-FB39-C611-80EE-A91B36E3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892234C-4A00-DE6A-604C-BF1F8C70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62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F9A6201-7D67-B9B8-3545-6068F9DE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019131D-755A-7C3A-8F99-BF07A5A3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93C230-2BA0-5B97-E195-B74EDC2A0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05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CAF000-96AE-6EAD-0561-826AE7092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E712EF-EA36-E202-161A-92B8F27FA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8319395-1836-ECED-7407-660F2E685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D00CD4-16B9-3557-5CD7-16210382B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8D35117-643B-DEC5-C8AA-B8B73BA8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1A25ADA-170A-C9A5-1499-CDFDA4C5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46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8191E8-F72D-5643-FBFF-445009FA1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5F2E8EA-7093-3BC9-3B5C-B6052B6C4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78513F1-CF3E-12CA-36F8-88DDD5F64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3B2FD66-368A-0460-A040-3D30FEC5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5F16F7-935A-68C6-7585-433A1A0C6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8E276EC-B6A1-2E54-3BF0-22BB326B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32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75958BB-02B0-D491-4EC0-3B8A0771B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E796C0-7B8B-97AD-0F86-F890B1589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5B1346-84AE-B6FF-335D-50DAA63C8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9818C3-5654-4D4D-88E0-E16CD295A5F8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2014F4-2AE9-5BF0-F55B-A434D807B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68966A-3542-8042-E4F5-E2D99CA5B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B0A6C0-E05D-47B0-97E9-AEAB3BA06A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850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C61AAF4-1FDA-1242-A109-B8D4BB9A2227}"/>
              </a:ext>
            </a:extLst>
          </p:cNvPr>
          <p:cNvSpPr/>
          <p:nvPr/>
        </p:nvSpPr>
        <p:spPr>
          <a:xfrm>
            <a:off x="0" y="0"/>
            <a:ext cx="12192000" cy="1778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1DE622E-5B22-7F1E-7FC4-29D5A2EC51E8}"/>
              </a:ext>
            </a:extLst>
          </p:cNvPr>
          <p:cNvSpPr/>
          <p:nvPr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203246B-92CD-26B2-73DD-0641A84232D4}"/>
              </a:ext>
            </a:extLst>
          </p:cNvPr>
          <p:cNvSpPr/>
          <p:nvPr/>
        </p:nvSpPr>
        <p:spPr>
          <a:xfrm>
            <a:off x="762000" y="889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2E49C4-3229-0A9C-C4A1-A4016BE6F4E5}"/>
              </a:ext>
            </a:extLst>
          </p:cNvPr>
          <p:cNvSpPr txBox="1"/>
          <p:nvPr/>
        </p:nvSpPr>
        <p:spPr>
          <a:xfrm>
            <a:off x="889000" y="889000"/>
            <a:ext cx="201850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AI · POWER BRIEFING · 2026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F2F841-D403-255B-6A4B-D63E41D8B0A9}"/>
              </a:ext>
            </a:extLst>
          </p:cNvPr>
          <p:cNvSpPr txBox="1"/>
          <p:nvPr/>
        </p:nvSpPr>
        <p:spPr>
          <a:xfrm>
            <a:off x="762000" y="1524000"/>
            <a:ext cx="9144000" cy="129266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7800" b="1">
                <a:solidFill>
                  <a:srgbClr val="0A0A0A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7800" b="1">
                <a:solidFill>
                  <a:srgbClr val="0A0A0A"/>
                </a:solidFill>
                <a:latin typeface="맑은 고딕" panose="020B0503020000020004" pitchFamily="50" charset="-127"/>
              </a:rPr>
              <a:t>의 전력 청구서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D40EBAE-E917-BD0C-FB60-04160FEBC1C1}"/>
              </a:ext>
            </a:extLst>
          </p:cNvPr>
          <p:cNvSpPr/>
          <p:nvPr/>
        </p:nvSpPr>
        <p:spPr>
          <a:xfrm>
            <a:off x="762000" y="3175000"/>
            <a:ext cx="4572000" cy="12192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7C9CB8-22A3-3D2A-57AF-33D435E00DA8}"/>
              </a:ext>
            </a:extLst>
          </p:cNvPr>
          <p:cNvSpPr txBox="1"/>
          <p:nvPr/>
        </p:nvSpPr>
        <p:spPr>
          <a:xfrm>
            <a:off x="990600" y="3251200"/>
            <a:ext cx="2361544" cy="76944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4400" b="1">
                <a:solidFill>
                  <a:srgbClr val="0A0A0A"/>
                </a:solidFill>
                <a:latin typeface="Consolas" panose="020B0609020204030204" pitchFamily="49" charset="0"/>
              </a:rPr>
              <a:t>945 TWh</a:t>
            </a:r>
            <a:endParaRPr lang="ko-KR" altLang="en-US" sz="44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76AF73-C18C-8ACB-4921-3795E4E898AD}"/>
              </a:ext>
            </a:extLst>
          </p:cNvPr>
          <p:cNvSpPr txBox="1"/>
          <p:nvPr/>
        </p:nvSpPr>
        <p:spPr>
          <a:xfrm>
            <a:off x="990600" y="3962400"/>
            <a:ext cx="4191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>
                <a:solidFill>
                  <a:srgbClr val="0A0A0A"/>
                </a:solidFill>
                <a:latin typeface="Consolas" panose="020B0609020204030204" pitchFamily="49" charset="0"/>
              </a:rPr>
              <a:t>2030 </a:t>
            </a:r>
            <a:r>
              <a:rPr lang="ko-KR" altLang="en-US" sz="1100">
                <a:solidFill>
                  <a:srgbClr val="0A0A0A"/>
                </a:solidFill>
                <a:latin typeface="Consolas" panose="020B0609020204030204" pitchFamily="49" charset="0"/>
              </a:rPr>
              <a:t>데이터센터 전력 </a:t>
            </a:r>
            <a:r>
              <a:rPr lang="en-US" altLang="ko-KR" sz="1100">
                <a:solidFill>
                  <a:srgbClr val="0A0A0A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1100">
                <a:solidFill>
                  <a:srgbClr val="0A0A0A"/>
                </a:solidFill>
                <a:latin typeface="Consolas" panose="020B0609020204030204" pitchFamily="49" charset="0"/>
              </a:rPr>
              <a:t>전망</a:t>
            </a:r>
            <a:r>
              <a:rPr lang="en-US" altLang="ko-KR" sz="1100">
                <a:solidFill>
                  <a:srgbClr val="0A0A0A"/>
                </a:solidFill>
                <a:latin typeface="Consolas" panose="020B0609020204030204" pitchFamily="49" charset="0"/>
              </a:rPr>
              <a:t>)</a:t>
            </a:r>
            <a:endParaRPr lang="ko-KR" altLang="en-US" sz="1100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05BF31-18C1-D885-0FA5-3D7E4CE3D4E4}"/>
              </a:ext>
            </a:extLst>
          </p:cNvPr>
          <p:cNvSpPr txBox="1"/>
          <p:nvPr/>
        </p:nvSpPr>
        <p:spPr>
          <a:xfrm>
            <a:off x="762000" y="4699000"/>
            <a:ext cx="96520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>
                <a:solidFill>
                  <a:srgbClr val="5E5E5A"/>
                </a:solidFill>
                <a:latin typeface="맑은 고딕" panose="020B0503020000020004" pitchFamily="50" charset="-127"/>
              </a:rPr>
              <a:t>데이터센터 전력 수요 </a:t>
            </a:r>
            <a:r>
              <a:rPr lang="en-US" altLang="ko-KR" sz="1500">
                <a:solidFill>
                  <a:srgbClr val="5E5E5A"/>
                </a:solidFill>
                <a:latin typeface="맑은 고딕" panose="020B0503020000020004" pitchFamily="50" charset="-127"/>
              </a:rPr>
              <a:t>— 2030</a:t>
            </a:r>
            <a:r>
              <a:rPr lang="ko-KR" altLang="en-US" sz="1500">
                <a:solidFill>
                  <a:srgbClr val="5E5E5A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500">
                <a:solidFill>
                  <a:srgbClr val="5E5E5A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500">
                <a:solidFill>
                  <a:srgbClr val="5E5E5A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500">
                <a:solidFill>
                  <a:srgbClr val="5E5E5A"/>
                </a:solidFill>
                <a:latin typeface="맑은 고딕" panose="020B0503020000020004" pitchFamily="50" charset="-127"/>
              </a:rPr>
              <a:t>, AI</a:t>
            </a:r>
            <a:r>
              <a:rPr lang="ko-KR" altLang="en-US" sz="1500">
                <a:solidFill>
                  <a:srgbClr val="5E5E5A"/>
                </a:solidFill>
                <a:latin typeface="맑은 고딕" panose="020B0503020000020004" pitchFamily="50" charset="-127"/>
              </a:rPr>
              <a:t>가 그 엔진이다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85A9EA-4D14-984D-6EFF-9FC7C3AB50F5}"/>
              </a:ext>
            </a:extLst>
          </p:cNvPr>
          <p:cNvSpPr txBox="1"/>
          <p:nvPr/>
        </p:nvSpPr>
        <p:spPr>
          <a:xfrm>
            <a:off x="762000" y="5664200"/>
            <a:ext cx="96520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5E5E5A"/>
                </a:solidFill>
                <a:latin typeface="Consolas" panose="020B0609020204030204" pitchFamily="49" charset="0"/>
              </a:rPr>
              <a:t>글로벌 데이터센터</a:t>
            </a:r>
            <a:r>
              <a:rPr lang="en-US" altLang="ko-KR" sz="950">
                <a:solidFill>
                  <a:srgbClr val="5E5E5A"/>
                </a:solidFill>
                <a:latin typeface="Consolas" panose="020B0609020204030204" pitchFamily="49" charset="0"/>
              </a:rPr>
              <a:t>·AI </a:t>
            </a:r>
            <a:r>
              <a:rPr lang="ko-KR" altLang="en-US" sz="950">
                <a:solidFill>
                  <a:srgbClr val="5E5E5A"/>
                </a:solidFill>
                <a:latin typeface="Consolas" panose="020B0609020204030204" pitchFamily="49" charset="0"/>
              </a:rPr>
              <a:t>전력 브리핑 </a:t>
            </a:r>
            <a:r>
              <a:rPr lang="en-US" altLang="ko-KR" sz="950">
                <a:solidFill>
                  <a:srgbClr val="5E5E5A"/>
                </a:solidFill>
                <a:latin typeface="Consolas" panose="020B0609020204030204" pitchFamily="49" charset="0"/>
              </a:rPr>
              <a:t>· 2024 </a:t>
            </a:r>
            <a:r>
              <a:rPr lang="ko-KR" altLang="en-US" sz="950">
                <a:solidFill>
                  <a:srgbClr val="5E5E5A"/>
                </a:solidFill>
                <a:latin typeface="Consolas" panose="020B0609020204030204" pitchFamily="49" charset="0"/>
              </a:rPr>
              <a:t>실적 </a:t>
            </a:r>
            <a:r>
              <a:rPr lang="en-US" altLang="ko-KR" sz="950">
                <a:solidFill>
                  <a:srgbClr val="5E5E5A"/>
                </a:solidFill>
                <a:latin typeface="Consolas" panose="020B0609020204030204" pitchFamily="49" charset="0"/>
              </a:rPr>
              <a:t>+ 2030/2035 </a:t>
            </a:r>
            <a:r>
              <a:rPr lang="ko-KR" altLang="en-US" sz="950">
                <a:solidFill>
                  <a:srgbClr val="5E5E5A"/>
                </a:solidFill>
                <a:latin typeface="Consolas" panose="020B0609020204030204" pitchFamily="49" charset="0"/>
              </a:rPr>
              <a:t>전망   </a:t>
            </a:r>
            <a:r>
              <a:rPr lang="en-US" altLang="ko-KR" sz="950">
                <a:solidFill>
                  <a:srgbClr val="5E5E5A"/>
                </a:solidFill>
                <a:latin typeface="Consolas" panose="020B0609020204030204" pitchFamily="49" charset="0"/>
              </a:rPr>
              <a:t>·   2026-06-15</a:t>
            </a:r>
            <a:endParaRPr lang="ko-KR" altLang="en-US" sz="95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413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709F30E-99F7-19C7-366C-1CDA3312EF5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9E94414-C22E-40A8-4A26-04E66F599100}"/>
              </a:ext>
            </a:extLst>
          </p:cNvPr>
          <p:cNvSpPr/>
          <p:nvPr/>
        </p:nvSpPr>
        <p:spPr>
          <a:xfrm>
            <a:off x="0" y="0"/>
            <a:ext cx="12192000" cy="1778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3441396-2837-92F2-9579-CA472F554552}"/>
              </a:ext>
            </a:extLst>
          </p:cNvPr>
          <p:cNvSpPr/>
          <p:nvPr/>
        </p:nvSpPr>
        <p:spPr>
          <a:xfrm>
            <a:off x="762000" y="1016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6C3907-3587-4838-9EBD-8287D34FF5CE}"/>
              </a:ext>
            </a:extLst>
          </p:cNvPr>
          <p:cNvSpPr txBox="1"/>
          <p:nvPr/>
        </p:nvSpPr>
        <p:spPr>
          <a:xfrm>
            <a:off x="889000" y="1016000"/>
            <a:ext cx="67839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CLOSING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102DF-524E-103B-392B-804181289DFF}"/>
              </a:ext>
            </a:extLst>
          </p:cNvPr>
          <p:cNvSpPr txBox="1"/>
          <p:nvPr/>
        </p:nvSpPr>
        <p:spPr>
          <a:xfrm>
            <a:off x="762000" y="1905000"/>
            <a:ext cx="10668000" cy="113877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3400" b="1">
                <a:solidFill>
                  <a:srgbClr val="FAFAF7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3400" b="1">
                <a:solidFill>
                  <a:srgbClr val="FAFAF7"/>
                </a:solidFill>
                <a:latin typeface="맑은 고딕" panose="020B0503020000020004" pitchFamily="50" charset="-127"/>
              </a:rPr>
              <a:t>의 한계는 모델이 아니라 전력이다 </a:t>
            </a:r>
            <a:r>
              <a:rPr lang="en-US" altLang="ko-KR" sz="3400" b="1">
                <a:solidFill>
                  <a:srgbClr val="FAFAF7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400" b="1">
                <a:solidFill>
                  <a:srgbClr val="FAFAF7"/>
                </a:solidFill>
                <a:latin typeface="맑은 고딕" panose="020B0503020000020004" pitchFamily="50" charset="-127"/>
              </a:rPr>
              <a:t>다음 병목은 칩이 아니라 그리드</a:t>
            </a:r>
            <a:r>
              <a:rPr lang="en-US" altLang="ko-KR" sz="3400" b="1">
                <a:solidFill>
                  <a:srgbClr val="FAFAF7"/>
                </a:solidFill>
                <a:latin typeface="맑은 고딕" panose="020B0503020000020004" pitchFamily="50" charset="-127"/>
              </a:rPr>
              <a:t>.</a:t>
            </a:r>
            <a:endParaRPr lang="ko-KR" altLang="en-US" sz="3400" b="1">
              <a:solidFill>
                <a:srgbClr val="FAFAF7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883DF55-69DE-8B54-4E69-DE779436E892}"/>
              </a:ext>
            </a:extLst>
          </p:cNvPr>
          <p:cNvSpPr/>
          <p:nvPr/>
        </p:nvSpPr>
        <p:spPr>
          <a:xfrm>
            <a:off x="762000" y="4445000"/>
            <a:ext cx="4572000" cy="8890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EB78A8-D83A-0A82-E743-6593C9343188}"/>
              </a:ext>
            </a:extLst>
          </p:cNvPr>
          <p:cNvSpPr txBox="1"/>
          <p:nvPr/>
        </p:nvSpPr>
        <p:spPr>
          <a:xfrm>
            <a:off x="990600" y="4445000"/>
            <a:ext cx="3358612" cy="553998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3000" b="1">
                <a:solidFill>
                  <a:srgbClr val="0A0A0A"/>
                </a:solidFill>
                <a:latin typeface="Consolas" panose="020B0609020204030204" pitchFamily="49" charset="0"/>
              </a:rPr>
              <a:t>945 TWh by 2030</a:t>
            </a:r>
            <a:endParaRPr lang="ko-KR" altLang="en-US" sz="30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CDDE70-7AD4-4DB3-A6A4-3641348FCC53}"/>
              </a:ext>
            </a:extLst>
          </p:cNvPr>
          <p:cNvSpPr txBox="1"/>
          <p:nvPr/>
        </p:nvSpPr>
        <p:spPr>
          <a:xfrm>
            <a:off x="762000" y="5689600"/>
            <a:ext cx="33528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E8FF2A"/>
                </a:solidFill>
                <a:latin typeface="Consolas" panose="020B0609020204030204" pitchFamily="49" charset="0"/>
              </a:rPr>
              <a:t>기준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B24DB-1957-8A6B-F943-5133062FF872}"/>
              </a:ext>
            </a:extLst>
          </p:cNvPr>
          <p:cNvSpPr txBox="1"/>
          <p:nvPr/>
        </p:nvSpPr>
        <p:spPr>
          <a:xfrm>
            <a:off x="762000" y="5918200"/>
            <a:ext cx="3352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C9C9C4"/>
                </a:solidFill>
                <a:latin typeface="맑은 고딕" panose="020B0503020000020004" pitchFamily="50" charset="-127"/>
              </a:rPr>
              <a:t>2026-06-15 · 2024 </a:t>
            </a:r>
            <a:r>
              <a:rPr lang="ko-KR" altLang="en-US" sz="1000">
                <a:solidFill>
                  <a:srgbClr val="C9C9C4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1000">
                <a:solidFill>
                  <a:srgbClr val="C9C9C4"/>
                </a:solidFill>
                <a:latin typeface="맑은 고딕" panose="020B0503020000020004" pitchFamily="50" charset="-127"/>
              </a:rPr>
              <a:t>+</a:t>
            </a:r>
            <a:r>
              <a:rPr lang="ko-KR" altLang="en-US" sz="1000">
                <a:solidFill>
                  <a:srgbClr val="C9C9C4"/>
                </a:solidFill>
                <a:latin typeface="맑은 고딕" panose="020B0503020000020004" pitchFamily="50" charset="-127"/>
              </a:rPr>
              <a:t>전망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5492A9-D9D0-6D7E-E65E-099B1BF12B1A}"/>
              </a:ext>
            </a:extLst>
          </p:cNvPr>
          <p:cNvSpPr txBox="1"/>
          <p:nvPr/>
        </p:nvSpPr>
        <p:spPr>
          <a:xfrm>
            <a:off x="4318000" y="5689600"/>
            <a:ext cx="33528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E8FF2A"/>
                </a:solidFill>
                <a:latin typeface="Consolas" panose="020B0609020204030204" pitchFamily="49" charset="0"/>
              </a:rPr>
              <a:t>자료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C9C58E-17D0-48D1-2785-F626187D24A3}"/>
              </a:ext>
            </a:extLst>
          </p:cNvPr>
          <p:cNvSpPr txBox="1"/>
          <p:nvPr/>
        </p:nvSpPr>
        <p:spPr>
          <a:xfrm>
            <a:off x="4318000" y="5918200"/>
            <a:ext cx="3352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C9C9C4"/>
                </a:solidFill>
                <a:latin typeface="맑은 고딕" panose="020B0503020000020004" pitchFamily="50" charset="-127"/>
              </a:rPr>
              <a:t>IEA · S&amp;P · Pew · WRI</a:t>
            </a:r>
            <a:endParaRPr lang="ko-KR" altLang="en-US" sz="1000">
              <a:solidFill>
                <a:srgbClr val="C9C9C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DC9DBA-403D-C364-A2FC-B40DE54F6CE4}"/>
              </a:ext>
            </a:extLst>
          </p:cNvPr>
          <p:cNvSpPr txBox="1"/>
          <p:nvPr/>
        </p:nvSpPr>
        <p:spPr>
          <a:xfrm>
            <a:off x="7874000" y="5689600"/>
            <a:ext cx="33528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E8FF2A"/>
                </a:solidFill>
                <a:latin typeface="Consolas" panose="020B0609020204030204" pitchFamily="49" charset="0"/>
              </a:rPr>
              <a:t>면책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C12C7C-7566-E6F9-8404-758B4F6E39B7}"/>
              </a:ext>
            </a:extLst>
          </p:cNvPr>
          <p:cNvSpPr txBox="1"/>
          <p:nvPr/>
        </p:nvSpPr>
        <p:spPr>
          <a:xfrm>
            <a:off x="7874000" y="5918200"/>
            <a:ext cx="33528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C9C9C4"/>
                </a:solidFill>
                <a:latin typeface="맑은 고딕" panose="020B0503020000020004" pitchFamily="50" charset="-127"/>
              </a:rPr>
              <a:t>공개정보 분석 </a:t>
            </a:r>
            <a:r>
              <a:rPr lang="en-US" altLang="ko-KR" sz="1000">
                <a:solidFill>
                  <a:srgbClr val="C9C9C4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C9C9C4"/>
                </a:solidFill>
                <a:latin typeface="맑은 고딕" panose="020B0503020000020004" pitchFamily="50" charset="-127"/>
              </a:rPr>
              <a:t>투자권유 아님</a:t>
            </a:r>
          </a:p>
        </p:txBody>
      </p:sp>
    </p:spTree>
    <p:extLst>
      <p:ext uri="{BB962C8B-B14F-4D97-AF65-F5344CB8AC3E}">
        <p14:creationId xmlns:p14="http://schemas.microsoft.com/office/powerpoint/2010/main" val="90927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3A450ED-8FCB-01F8-BB29-E6D3ACF5ACE3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48214EF-D8AA-EADF-86F3-4120EC959F6B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E40F6E-B6EA-EC28-B682-6CBCE97EC7CB}"/>
              </a:ext>
            </a:extLst>
          </p:cNvPr>
          <p:cNvSpPr txBox="1"/>
          <p:nvPr/>
        </p:nvSpPr>
        <p:spPr>
          <a:xfrm>
            <a:off x="889000" y="508000"/>
            <a:ext cx="1383712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EXECUTIVE SUMMARY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3AC491-A4EA-5DA9-9E35-A74550EF1E1A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세 가지 사실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9A84D0C-CAB5-BCDC-ABFE-7801BE78F587}"/>
              </a:ext>
            </a:extLst>
          </p:cNvPr>
          <p:cNvSpPr/>
          <p:nvPr/>
        </p:nvSpPr>
        <p:spPr>
          <a:xfrm>
            <a:off x="762000" y="1981200"/>
            <a:ext cx="10668000" cy="11430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9006A1C-DF6C-A92A-C414-2D9B68D24896}"/>
              </a:ext>
            </a:extLst>
          </p:cNvPr>
          <p:cNvSpPr/>
          <p:nvPr/>
        </p:nvSpPr>
        <p:spPr>
          <a:xfrm>
            <a:off x="762000" y="1981200"/>
            <a:ext cx="812800" cy="11430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625D07-333C-0D15-5100-93839D4F6654}"/>
              </a:ext>
            </a:extLst>
          </p:cNvPr>
          <p:cNvSpPr txBox="1"/>
          <p:nvPr/>
        </p:nvSpPr>
        <p:spPr>
          <a:xfrm>
            <a:off x="762000" y="1981200"/>
            <a:ext cx="812800" cy="61555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ko-KR" sz="3400" b="1">
                <a:solidFill>
                  <a:srgbClr val="0A0A0A"/>
                </a:solidFill>
                <a:latin typeface="Consolas" panose="020B0609020204030204" pitchFamily="49" charset="0"/>
              </a:rPr>
              <a:t>01</a:t>
            </a:r>
            <a:endParaRPr lang="ko-KR" altLang="en-US" sz="34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850A31-DB7A-890B-7B7F-42B3614EEE8B}"/>
              </a:ext>
            </a:extLst>
          </p:cNvPr>
          <p:cNvSpPr txBox="1"/>
          <p:nvPr/>
        </p:nvSpPr>
        <p:spPr>
          <a:xfrm>
            <a:off x="1828800" y="2184400"/>
            <a:ext cx="70612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2030</a:t>
            </a:r>
            <a:r>
              <a:rPr lang="ko-KR" altLang="en-US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945 TWh — 2</a:t>
            </a:r>
            <a:r>
              <a:rPr lang="ko-KR" altLang="en-US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배 이상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2E6806-B4B4-198B-C905-16FC02B5D381}"/>
              </a:ext>
            </a:extLst>
          </p:cNvPr>
          <p:cNvSpPr txBox="1"/>
          <p:nvPr/>
        </p:nvSpPr>
        <p:spPr>
          <a:xfrm>
            <a:off x="1828800" y="2590800"/>
            <a:ext cx="70612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2024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415 TWh(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전세계 전력의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1.5%)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2030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945 TWh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로 급증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일본 전체 소비량 수준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A1173B-3D48-61D8-673C-9C7CF196D331}"/>
              </a:ext>
            </a:extLst>
          </p:cNvPr>
          <p:cNvSpPr txBox="1"/>
          <p:nvPr/>
        </p:nvSpPr>
        <p:spPr>
          <a:xfrm>
            <a:off x="9757633" y="2159000"/>
            <a:ext cx="1519967" cy="50783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0A0A0A"/>
                </a:solidFill>
                <a:latin typeface="Consolas" panose="020B0609020204030204" pitchFamily="49" charset="0"/>
              </a:rPr>
              <a:t>945 TWh</a:t>
            </a:r>
            <a:endParaRPr lang="ko-KR" altLang="en-US" sz="27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B237E93-09D1-78E3-9BD1-59C903EFBBEF}"/>
              </a:ext>
            </a:extLst>
          </p:cNvPr>
          <p:cNvSpPr/>
          <p:nvPr/>
        </p:nvSpPr>
        <p:spPr>
          <a:xfrm>
            <a:off x="762000" y="3302000"/>
            <a:ext cx="10668000" cy="11430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B99DDAB-1C61-CD7C-8333-07F46A3D2864}"/>
              </a:ext>
            </a:extLst>
          </p:cNvPr>
          <p:cNvSpPr/>
          <p:nvPr/>
        </p:nvSpPr>
        <p:spPr>
          <a:xfrm>
            <a:off x="762000" y="3302000"/>
            <a:ext cx="812800" cy="11430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A3CFF2-A40E-8551-0A80-F77DDCFC07D0}"/>
              </a:ext>
            </a:extLst>
          </p:cNvPr>
          <p:cNvSpPr txBox="1"/>
          <p:nvPr/>
        </p:nvSpPr>
        <p:spPr>
          <a:xfrm>
            <a:off x="762000" y="3302000"/>
            <a:ext cx="812800" cy="61555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ko-KR" sz="3400" b="1">
                <a:solidFill>
                  <a:srgbClr val="0A0A0A"/>
                </a:solidFill>
                <a:latin typeface="Consolas" panose="020B0609020204030204" pitchFamily="49" charset="0"/>
              </a:rPr>
              <a:t>02</a:t>
            </a:r>
            <a:endParaRPr lang="ko-KR" altLang="en-US" sz="34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4961E0-2CCC-B134-63B4-F9C077BE8C3B}"/>
              </a:ext>
            </a:extLst>
          </p:cNvPr>
          <p:cNvSpPr txBox="1"/>
          <p:nvPr/>
        </p:nvSpPr>
        <p:spPr>
          <a:xfrm>
            <a:off x="1828800" y="3505200"/>
            <a:ext cx="70612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가 증가의 엔진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93F655-0CA4-529E-1F2C-05B8B78E648B}"/>
              </a:ext>
            </a:extLst>
          </p:cNvPr>
          <p:cNvSpPr txBox="1"/>
          <p:nvPr/>
        </p:nvSpPr>
        <p:spPr>
          <a:xfrm>
            <a:off x="1828800" y="3911600"/>
            <a:ext cx="70612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가속 서버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(AI) 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전력은 연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30% 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성장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, 2030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까지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배 이상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일반 서버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(9%)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를 압도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47E089-DFBA-6CE7-6EF7-0DFE5AA681DC}"/>
              </a:ext>
            </a:extLst>
          </p:cNvPr>
          <p:cNvSpPr txBox="1"/>
          <p:nvPr/>
        </p:nvSpPr>
        <p:spPr>
          <a:xfrm>
            <a:off x="9792899" y="3479800"/>
            <a:ext cx="1484701" cy="50783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0A0A0A"/>
                </a:solidFill>
                <a:latin typeface="Consolas" panose="020B0609020204030204" pitchFamily="49" charset="0"/>
              </a:rPr>
              <a:t>+30%/</a:t>
            </a:r>
            <a:r>
              <a:rPr lang="ko-KR" altLang="en-US" sz="2700" b="1">
                <a:solidFill>
                  <a:srgbClr val="0A0A0A"/>
                </a:solidFill>
                <a:latin typeface="Consolas" panose="020B0609020204030204" pitchFamily="49" charset="0"/>
              </a:rPr>
              <a:t>년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520304C2-2BE4-9492-E981-3E77B2CB7E5B}"/>
              </a:ext>
            </a:extLst>
          </p:cNvPr>
          <p:cNvSpPr/>
          <p:nvPr/>
        </p:nvSpPr>
        <p:spPr>
          <a:xfrm>
            <a:off x="762000" y="4622800"/>
            <a:ext cx="10668000" cy="11430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0982B49-F164-B7D6-F3EC-673608A3DBF3}"/>
              </a:ext>
            </a:extLst>
          </p:cNvPr>
          <p:cNvSpPr/>
          <p:nvPr/>
        </p:nvSpPr>
        <p:spPr>
          <a:xfrm>
            <a:off x="762000" y="4622800"/>
            <a:ext cx="812800" cy="11430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35AE05-060A-E676-2781-6FEC5DD3E1A9}"/>
              </a:ext>
            </a:extLst>
          </p:cNvPr>
          <p:cNvSpPr txBox="1"/>
          <p:nvPr/>
        </p:nvSpPr>
        <p:spPr>
          <a:xfrm>
            <a:off x="762000" y="4622800"/>
            <a:ext cx="812800" cy="61555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ko-KR" sz="3400" b="1">
                <a:solidFill>
                  <a:srgbClr val="0A0A0A"/>
                </a:solidFill>
                <a:latin typeface="Consolas" panose="020B0609020204030204" pitchFamily="49" charset="0"/>
              </a:rPr>
              <a:t>03</a:t>
            </a:r>
            <a:endParaRPr lang="ko-KR" altLang="en-US" sz="34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771F19-790B-C4A2-C3CB-F6A6FB8D3B14}"/>
              </a:ext>
            </a:extLst>
          </p:cNvPr>
          <p:cNvSpPr txBox="1"/>
          <p:nvPr/>
        </p:nvSpPr>
        <p:spPr>
          <a:xfrm>
            <a:off x="1828800" y="4826000"/>
            <a:ext cx="70612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0A0A0A"/>
                </a:solidFill>
                <a:latin typeface="맑은 고딕" panose="020B0503020000020004" pitchFamily="50" charset="-127"/>
              </a:rPr>
              <a:t>미국이 진앙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68DE43-D430-7628-FA8F-ECE6AFC4007F}"/>
              </a:ext>
            </a:extLst>
          </p:cNvPr>
          <p:cNvSpPr txBox="1"/>
          <p:nvPr/>
        </p:nvSpPr>
        <p:spPr>
          <a:xfrm>
            <a:off x="1828800" y="5232400"/>
            <a:ext cx="70612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미국 데이터센터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183→426 TWh(+133%). 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증가분 세계 최대 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5E5E5A"/>
                </a:solidFill>
                <a:latin typeface="맑은 고딕" panose="020B0503020000020004" pitchFamily="50" charset="-127"/>
              </a:rPr>
              <a:t>그리드가 병목</a:t>
            </a:r>
            <a:r>
              <a:rPr lang="en-US" altLang="ko-KR" sz="1050">
                <a:solidFill>
                  <a:srgbClr val="5E5E5A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DE5250-7A31-BAEC-204D-B10AE51AEFA4}"/>
              </a:ext>
            </a:extLst>
          </p:cNvPr>
          <p:cNvSpPr txBox="1"/>
          <p:nvPr/>
        </p:nvSpPr>
        <p:spPr>
          <a:xfrm>
            <a:off x="9255893" y="4800600"/>
            <a:ext cx="2021707" cy="50783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ko-KR" altLang="en-US" sz="2700" b="1">
                <a:solidFill>
                  <a:srgbClr val="0A0A0A"/>
                </a:solidFill>
                <a:latin typeface="Consolas" panose="020B0609020204030204" pitchFamily="49" charset="0"/>
              </a:rPr>
              <a:t>미국 </a:t>
            </a:r>
            <a:r>
              <a:rPr lang="en-US" altLang="ko-KR" sz="2700" b="1">
                <a:solidFill>
                  <a:srgbClr val="0A0A0A"/>
                </a:solidFill>
                <a:latin typeface="Consolas" panose="020B0609020204030204" pitchFamily="49" charset="0"/>
              </a:rPr>
              <a:t>+133%</a:t>
            </a:r>
            <a:endParaRPr lang="ko-KR" altLang="en-US" sz="27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2BAB0A48-4DFB-D354-209C-E7D546934A5D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0024AB1-1B05-76AD-BC9A-245215442FAB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9A2B30C-E35F-0507-5418-C86213450DD6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02/10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34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0F8B2E18-F397-849C-A164-C898212610A4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21B5C586-9436-2934-C999-6FD15F31BA59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AB1DD6-E795-871E-B555-C329815FC176}"/>
              </a:ext>
            </a:extLst>
          </p:cNvPr>
          <p:cNvSpPr txBox="1"/>
          <p:nvPr/>
        </p:nvSpPr>
        <p:spPr>
          <a:xfrm>
            <a:off x="889000" y="508000"/>
            <a:ext cx="1383712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GLOBAL TRAJECTORY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D9883-BAF2-5413-75C4-20909A5154E2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2030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945 TWh — 2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배 이상으로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0B1865-9D81-896C-69CA-25EB177A2059}"/>
              </a:ext>
            </a:extLst>
          </p:cNvPr>
          <p:cNvSpPr txBox="1"/>
          <p:nvPr/>
        </p:nvSpPr>
        <p:spPr>
          <a:xfrm>
            <a:off x="762000" y="1549400"/>
            <a:ext cx="6858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0A0A0A"/>
                </a:solidFill>
                <a:latin typeface="Consolas" panose="020B0609020204030204" pitchFamily="49" charset="0"/>
              </a:rPr>
              <a:t>글로벌 데이터센터 전력 수요 </a:t>
            </a:r>
            <a:r>
              <a:rPr lang="en-US" altLang="ko-KR" sz="1100" b="1">
                <a:solidFill>
                  <a:srgbClr val="0A0A0A"/>
                </a:solidFill>
                <a:latin typeface="Consolas" panose="020B0609020204030204" pitchFamily="49" charset="0"/>
              </a:rPr>
              <a:t>(TWh)</a:t>
            </a:r>
            <a:endParaRPr lang="ko-KR" altLang="en-US" sz="11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F37AE3-8F5A-E9AC-983F-DBEFD487119E}"/>
              </a:ext>
            </a:extLst>
          </p:cNvPr>
          <p:cNvSpPr txBox="1"/>
          <p:nvPr/>
        </p:nvSpPr>
        <p:spPr>
          <a:xfrm>
            <a:off x="8382000" y="2057400"/>
            <a:ext cx="1580882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0A0A0A"/>
                </a:solidFill>
                <a:latin typeface="Consolas" panose="020B0609020204030204" pitchFamily="49" charset="0"/>
              </a:rPr>
              <a:t>2.3×</a:t>
            </a:r>
            <a:endParaRPr lang="ko-KR" altLang="en-US" sz="46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D8335E-72F5-77EF-12C4-BB0BEF7D3164}"/>
              </a:ext>
            </a:extLst>
          </p:cNvPr>
          <p:cNvSpPr txBox="1"/>
          <p:nvPr/>
        </p:nvSpPr>
        <p:spPr>
          <a:xfrm>
            <a:off x="8382000" y="2717800"/>
            <a:ext cx="3048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2024→2030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증가배수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3A2E3A-A554-29AF-9258-8F33C6E57969}"/>
              </a:ext>
            </a:extLst>
          </p:cNvPr>
          <p:cNvSpPr txBox="1"/>
          <p:nvPr/>
        </p:nvSpPr>
        <p:spPr>
          <a:xfrm>
            <a:off x="8382000" y="3429000"/>
            <a:ext cx="1313180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0A0A0A"/>
                </a:solidFill>
                <a:latin typeface="Consolas" panose="020B0609020204030204" pitchFamily="49" charset="0"/>
              </a:rPr>
              <a:t>&gt;20%</a:t>
            </a:r>
            <a:endParaRPr lang="ko-KR" altLang="en-US" sz="40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584B28-66E6-0E26-250A-E8611AAFE3FE}"/>
              </a:ext>
            </a:extLst>
          </p:cNvPr>
          <p:cNvSpPr txBox="1"/>
          <p:nvPr/>
        </p:nvSpPr>
        <p:spPr>
          <a:xfrm>
            <a:off x="8382000" y="4013200"/>
            <a:ext cx="3048000" cy="4154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2030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까지 글로벌 전력수요 증가분 중 데이터센터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FD08A3-327C-D6BB-870A-BA753304E51C}"/>
              </a:ext>
            </a:extLst>
          </p:cNvPr>
          <p:cNvSpPr txBox="1"/>
          <p:nvPr/>
        </p:nvSpPr>
        <p:spPr>
          <a:xfrm>
            <a:off x="762000" y="6070600"/>
            <a:ext cx="106680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Consolas" panose="020B0609020204030204" pitchFamily="49" charset="0"/>
              </a:rPr>
              <a:t>* </a:t>
            </a:r>
            <a:r>
              <a:rPr lang="en-US" altLang="ko-KR" sz="800">
                <a:solidFill>
                  <a:srgbClr val="5E5E5A"/>
                </a:solidFill>
                <a:latin typeface="Consolas" panose="020B0609020204030204" pitchFamily="49" charset="0"/>
              </a:rPr>
              <a:t>2030·2035 </a:t>
            </a:r>
            <a:r>
              <a:rPr lang="ko-KR" altLang="en-US" sz="800">
                <a:solidFill>
                  <a:srgbClr val="5E5E5A"/>
                </a:solidFill>
                <a:latin typeface="Consolas" panose="020B0609020204030204" pitchFamily="49" charset="0"/>
              </a:rPr>
              <a:t>전망</a:t>
            </a:r>
            <a:r>
              <a:rPr lang="en-US" altLang="ko-KR" sz="800">
                <a:solidFill>
                  <a:srgbClr val="5E5E5A"/>
                </a:solidFill>
                <a:latin typeface="Consolas" panose="020B0609020204030204" pitchFamily="49" charset="0"/>
              </a:rPr>
              <a:t>(IEA Base Case). 2024 415 TWh = </a:t>
            </a:r>
            <a:r>
              <a:rPr lang="ko-KR" altLang="en-US" sz="800">
                <a:solidFill>
                  <a:srgbClr val="5E5E5A"/>
                </a:solidFill>
                <a:latin typeface="Consolas" panose="020B0609020204030204" pitchFamily="49" charset="0"/>
              </a:rPr>
              <a:t>전세계 전력의 </a:t>
            </a:r>
            <a:r>
              <a:rPr lang="en-US" altLang="ko-KR" sz="800">
                <a:solidFill>
                  <a:srgbClr val="5E5E5A"/>
                </a:solidFill>
                <a:latin typeface="Consolas" panose="020B0609020204030204" pitchFamily="49" charset="0"/>
              </a:rPr>
              <a:t>1.5%.</a:t>
            </a:r>
            <a:endParaRPr lang="ko-KR" altLang="en-US" sz="8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45F0C39-591C-3D18-F8F9-63F829B90BD7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85BDAA-8FE6-D0E1-DF8E-0F5FB0637FF9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2412AF-5A4C-8F92-BC21-EFB3775C6A00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03/10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15" name="차트 14">
            <a:extLst>
              <a:ext uri="{FF2B5EF4-FFF2-40B4-BE49-F238E27FC236}">
                <a16:creationId xmlns:a16="http://schemas.microsoft.com/office/drawing/2014/main" id="{679A1436-B90D-1C3E-B96F-3248A7A93B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1722655"/>
              </p:ext>
            </p:extLst>
          </p:nvPr>
        </p:nvGraphicFramePr>
        <p:xfrm>
          <a:off x="685800" y="1930400"/>
          <a:ext cx="7112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3291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40708E9-2DE8-ECBD-CBD1-A71CDDC804C6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D95357C5-BD5C-EAEF-F7CF-2F31D017D0BD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315143-3B05-DA77-457E-E09D85BC48FD}"/>
              </a:ext>
            </a:extLst>
          </p:cNvPr>
          <p:cNvSpPr txBox="1"/>
          <p:nvPr/>
        </p:nvSpPr>
        <p:spPr>
          <a:xfrm>
            <a:off x="889000" y="508000"/>
            <a:ext cx="1242648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THE POWER CHAIN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E218B0-915A-6400-9600-856275AEC44D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전력은 어디서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로 흐르는가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BE01957-A113-0835-D265-198A1C92312E}"/>
              </a:ext>
            </a:extLst>
          </p:cNvPr>
          <p:cNvSpPr/>
          <p:nvPr/>
        </p:nvSpPr>
        <p:spPr>
          <a:xfrm>
            <a:off x="762000" y="1981200"/>
            <a:ext cx="2489200" cy="1168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630F38-A25B-94DB-E9CA-2ACD92F7FEF9}"/>
              </a:ext>
            </a:extLst>
          </p:cNvPr>
          <p:cNvSpPr txBox="1"/>
          <p:nvPr/>
        </p:nvSpPr>
        <p:spPr>
          <a:xfrm>
            <a:off x="939800" y="2133600"/>
            <a:ext cx="21844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발전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D05B22-3A97-8EF5-B737-6E0E768F0A00}"/>
              </a:ext>
            </a:extLst>
          </p:cNvPr>
          <p:cNvSpPr txBox="1"/>
          <p:nvPr/>
        </p:nvSpPr>
        <p:spPr>
          <a:xfrm>
            <a:off x="939800" y="2489200"/>
            <a:ext cx="21844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5E5E5A"/>
                </a:solidFill>
                <a:latin typeface="Consolas" panose="020B0609020204030204" pitchFamily="49" charset="0"/>
              </a:rPr>
              <a:t>GENERATION</a:t>
            </a:r>
            <a:endParaRPr lang="ko-KR" altLang="en-US" sz="9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478733-8A8A-749C-3E97-5C7C35513D9A}"/>
              </a:ext>
            </a:extLst>
          </p:cNvPr>
          <p:cNvSpPr txBox="1"/>
          <p:nvPr/>
        </p:nvSpPr>
        <p:spPr>
          <a:xfrm>
            <a:off x="939800" y="2717800"/>
            <a:ext cx="2184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가스</a:t>
            </a:r>
            <a:r>
              <a:rPr lang="en-US" altLang="ko-KR" sz="1000">
                <a:solidFill>
                  <a:srgbClr val="5E5E5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재생</a:t>
            </a:r>
            <a:r>
              <a:rPr lang="en-US" altLang="ko-KR" sz="1000">
                <a:solidFill>
                  <a:srgbClr val="5E5E5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원자력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5950623-8B7A-D573-A776-FABCE510DA4C}"/>
              </a:ext>
            </a:extLst>
          </p:cNvPr>
          <p:cNvSpPr/>
          <p:nvPr/>
        </p:nvSpPr>
        <p:spPr>
          <a:xfrm>
            <a:off x="3632200" y="2870200"/>
            <a:ext cx="2489200" cy="1168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4DA580-CF6D-6700-0496-D83D5957208A}"/>
              </a:ext>
            </a:extLst>
          </p:cNvPr>
          <p:cNvSpPr txBox="1"/>
          <p:nvPr/>
        </p:nvSpPr>
        <p:spPr>
          <a:xfrm>
            <a:off x="3810000" y="3022600"/>
            <a:ext cx="21844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송전망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FF53FA-DB9F-CE8C-D58E-2F77A16BD531}"/>
              </a:ext>
            </a:extLst>
          </p:cNvPr>
          <p:cNvSpPr txBox="1"/>
          <p:nvPr/>
        </p:nvSpPr>
        <p:spPr>
          <a:xfrm>
            <a:off x="3810000" y="3378200"/>
            <a:ext cx="21844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5E5E5A"/>
                </a:solidFill>
                <a:latin typeface="Consolas" panose="020B0609020204030204" pitchFamily="49" charset="0"/>
              </a:rPr>
              <a:t>GRID</a:t>
            </a:r>
            <a:endParaRPr lang="ko-KR" altLang="en-US" sz="9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370C58-DACD-639B-9404-11156172C5B4}"/>
              </a:ext>
            </a:extLst>
          </p:cNvPr>
          <p:cNvSpPr txBox="1"/>
          <p:nvPr/>
        </p:nvSpPr>
        <p:spPr>
          <a:xfrm>
            <a:off x="3810000" y="3606800"/>
            <a:ext cx="2184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송배전 병목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5632689-FBC3-B539-1451-72A213FB140E}"/>
              </a:ext>
            </a:extLst>
          </p:cNvPr>
          <p:cNvSpPr/>
          <p:nvPr/>
        </p:nvSpPr>
        <p:spPr>
          <a:xfrm>
            <a:off x="6502400" y="3759200"/>
            <a:ext cx="2489200" cy="1168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E64619-EFB7-460B-A817-E1D179572581}"/>
              </a:ext>
            </a:extLst>
          </p:cNvPr>
          <p:cNvSpPr txBox="1"/>
          <p:nvPr/>
        </p:nvSpPr>
        <p:spPr>
          <a:xfrm>
            <a:off x="6680200" y="3911600"/>
            <a:ext cx="21844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데이터센터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F03E0C-293B-0BB6-03FD-06CD7E87E5F5}"/>
              </a:ext>
            </a:extLst>
          </p:cNvPr>
          <p:cNvSpPr txBox="1"/>
          <p:nvPr/>
        </p:nvSpPr>
        <p:spPr>
          <a:xfrm>
            <a:off x="6680200" y="4267200"/>
            <a:ext cx="21844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5E5E5A"/>
                </a:solidFill>
                <a:latin typeface="Consolas" panose="020B0609020204030204" pitchFamily="49" charset="0"/>
              </a:rPr>
              <a:t>DATA CENTER</a:t>
            </a:r>
            <a:endParaRPr lang="ko-KR" altLang="en-US" sz="9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0F8463-8685-38FD-5DB5-52D1A1935BC2}"/>
              </a:ext>
            </a:extLst>
          </p:cNvPr>
          <p:cNvSpPr txBox="1"/>
          <p:nvPr/>
        </p:nvSpPr>
        <p:spPr>
          <a:xfrm>
            <a:off x="6680200" y="4495800"/>
            <a:ext cx="2184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냉각</a:t>
            </a:r>
            <a:r>
              <a:rPr lang="en-US" altLang="ko-KR" sz="1000">
                <a:solidFill>
                  <a:srgbClr val="5E5E5A"/>
                </a:solidFill>
                <a:latin typeface="맑은 고딕" panose="020B0503020000020004" pitchFamily="50" charset="-127"/>
              </a:rPr>
              <a:t>+</a:t>
            </a:r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컴퓨트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55F5E77A-D368-F2EC-D639-D75C5F5D5F5C}"/>
              </a:ext>
            </a:extLst>
          </p:cNvPr>
          <p:cNvSpPr/>
          <p:nvPr/>
        </p:nvSpPr>
        <p:spPr>
          <a:xfrm>
            <a:off x="9245600" y="4572000"/>
            <a:ext cx="2489200" cy="1168400"/>
          </a:xfrm>
          <a:prstGeom prst="rect">
            <a:avLst/>
          </a:prstGeom>
          <a:solidFill>
            <a:srgbClr val="E8FF2A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6F88FE-4C59-B0B1-67FC-981B3E079742}"/>
              </a:ext>
            </a:extLst>
          </p:cNvPr>
          <p:cNvSpPr txBox="1"/>
          <p:nvPr/>
        </p:nvSpPr>
        <p:spPr>
          <a:xfrm>
            <a:off x="9423400" y="4724400"/>
            <a:ext cx="21844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워크로드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4B0777-A0CB-7C0C-DCD4-DF1A15403275}"/>
              </a:ext>
            </a:extLst>
          </p:cNvPr>
          <p:cNvSpPr txBox="1"/>
          <p:nvPr/>
        </p:nvSpPr>
        <p:spPr>
          <a:xfrm>
            <a:off x="9423400" y="5080000"/>
            <a:ext cx="21844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5E5E5A"/>
                </a:solidFill>
                <a:latin typeface="Consolas" panose="020B0609020204030204" pitchFamily="49" charset="0"/>
              </a:rPr>
              <a:t>AI WORKLOAD</a:t>
            </a:r>
            <a:endParaRPr lang="ko-KR" altLang="en-US" sz="9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6CCFEB8-BB77-1A61-F425-3AF2FFD4B4CF}"/>
              </a:ext>
            </a:extLst>
          </p:cNvPr>
          <p:cNvSpPr txBox="1"/>
          <p:nvPr/>
        </p:nvSpPr>
        <p:spPr>
          <a:xfrm>
            <a:off x="9423400" y="5308600"/>
            <a:ext cx="2184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학습</a:t>
            </a:r>
            <a:r>
              <a:rPr lang="en-US" altLang="ko-KR" sz="1000">
                <a:solidFill>
                  <a:srgbClr val="5E5E5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5E5E5A"/>
                </a:solidFill>
                <a:latin typeface="맑은 고딕" panose="020B0503020000020004" pitchFamily="50" charset="-127"/>
              </a:rPr>
              <a:t>추론</a:t>
            </a:r>
          </a:p>
        </p:txBody>
      </p:sp>
      <p:cxnSp>
        <p:nvCxnSpPr>
          <p:cNvPr id="22" name="연결선: 꺾임 21">
            <a:extLst>
              <a:ext uri="{FF2B5EF4-FFF2-40B4-BE49-F238E27FC236}">
                <a16:creationId xmlns:a16="http://schemas.microsoft.com/office/drawing/2014/main" id="{C61A0531-12D7-B192-CE01-1F12569E93A2}"/>
              </a:ext>
            </a:extLst>
          </p:cNvPr>
          <p:cNvCxnSpPr/>
          <p:nvPr/>
        </p:nvCxnSpPr>
        <p:spPr>
          <a:xfrm>
            <a:off x="3251200" y="2997200"/>
            <a:ext cx="482600" cy="25400"/>
          </a:xfrm>
          <a:prstGeom prst="bentConnector3">
            <a:avLst/>
          </a:prstGeom>
          <a:ln w="38100">
            <a:solidFill>
              <a:srgbClr val="0A0A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연결선: 꺾임 22">
            <a:extLst>
              <a:ext uri="{FF2B5EF4-FFF2-40B4-BE49-F238E27FC236}">
                <a16:creationId xmlns:a16="http://schemas.microsoft.com/office/drawing/2014/main" id="{7C6F42AD-C28B-83FA-A3EA-CA8444C8A181}"/>
              </a:ext>
            </a:extLst>
          </p:cNvPr>
          <p:cNvCxnSpPr/>
          <p:nvPr/>
        </p:nvCxnSpPr>
        <p:spPr>
          <a:xfrm>
            <a:off x="6121400" y="3886200"/>
            <a:ext cx="482600" cy="25400"/>
          </a:xfrm>
          <a:prstGeom prst="bentConnector3">
            <a:avLst/>
          </a:prstGeom>
          <a:ln w="38100">
            <a:solidFill>
              <a:srgbClr val="0A0A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연결선: 꺾임 23">
            <a:extLst>
              <a:ext uri="{FF2B5EF4-FFF2-40B4-BE49-F238E27FC236}">
                <a16:creationId xmlns:a16="http://schemas.microsoft.com/office/drawing/2014/main" id="{CBF35AEC-E9E9-83BF-8592-1D85BD7A14D3}"/>
              </a:ext>
            </a:extLst>
          </p:cNvPr>
          <p:cNvCxnSpPr/>
          <p:nvPr/>
        </p:nvCxnSpPr>
        <p:spPr>
          <a:xfrm flipV="1">
            <a:off x="8991600" y="4724400"/>
            <a:ext cx="355600" cy="50800"/>
          </a:xfrm>
          <a:prstGeom prst="bentConnector3">
            <a:avLst/>
          </a:prstGeom>
          <a:ln w="38100">
            <a:solidFill>
              <a:srgbClr val="0A0A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44027EB-8767-183B-D005-088076C33941}"/>
              </a:ext>
            </a:extLst>
          </p:cNvPr>
          <p:cNvSpPr txBox="1"/>
          <p:nvPr/>
        </p:nvSpPr>
        <p:spPr>
          <a:xfrm>
            <a:off x="762000" y="5918200"/>
            <a:ext cx="10668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병목은 송전망 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발전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데이터센터를 잇는 그리드 증설 속도가 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확장의 한계선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 b="1">
              <a:solidFill>
                <a:srgbClr val="0A0A0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B88B76E-73B8-BC65-EEB3-4955425AFE88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6DC1A2-5AF4-D9AA-7BB9-2DFB29272538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DCA33D-13AC-E91D-102C-974F15DD0ED3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04/10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520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B3641EC-2A37-B8EE-CFA3-8A3DB71A92DB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39ACF44-7018-4F80-EDE8-C0AED8A0A279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C71DEA-3F25-2065-2D33-4E7B6ADBBD70}"/>
              </a:ext>
            </a:extLst>
          </p:cNvPr>
          <p:cNvSpPr txBox="1"/>
          <p:nvPr/>
        </p:nvSpPr>
        <p:spPr>
          <a:xfrm>
            <a:off x="889000" y="508000"/>
            <a:ext cx="1454244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AI VS CONVENTIONAL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BC1E60-E454-5FD5-026C-D1169BF796D0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서버가 증가의 엔진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연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30%</a:t>
            </a:r>
            <a:endParaRPr lang="ko-KR" altLang="en-US" sz="3400" b="1">
              <a:solidFill>
                <a:srgbClr val="0A0A0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A5743ED-D33A-0C40-C033-15FBD62EB7E8}"/>
              </a:ext>
            </a:extLst>
          </p:cNvPr>
          <p:cNvSpPr/>
          <p:nvPr/>
        </p:nvSpPr>
        <p:spPr>
          <a:xfrm>
            <a:off x="762000" y="2032000"/>
            <a:ext cx="5181600" cy="31750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867B012-1CCD-29B2-A5AC-D4C04B279A08}"/>
              </a:ext>
            </a:extLst>
          </p:cNvPr>
          <p:cNvSpPr/>
          <p:nvPr/>
        </p:nvSpPr>
        <p:spPr>
          <a:xfrm>
            <a:off x="762000" y="2032000"/>
            <a:ext cx="5181600" cy="7112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870780-E8A5-533C-DD2D-B3B458072933}"/>
              </a:ext>
            </a:extLst>
          </p:cNvPr>
          <p:cNvSpPr txBox="1"/>
          <p:nvPr/>
        </p:nvSpPr>
        <p:spPr>
          <a:xfrm>
            <a:off x="990600" y="2032000"/>
            <a:ext cx="472440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가속 서버</a:t>
            </a:r>
            <a:r>
              <a:rPr lang="en-US" altLang="ko-KR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(AI)</a:t>
            </a:r>
            <a:endParaRPr lang="ko-KR" altLang="en-US" sz="1600" b="1">
              <a:solidFill>
                <a:srgbClr val="0A0A0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530108-D969-711C-1129-232132A90291}"/>
              </a:ext>
            </a:extLst>
          </p:cNvPr>
          <p:cNvSpPr txBox="1"/>
          <p:nvPr/>
        </p:nvSpPr>
        <p:spPr>
          <a:xfrm>
            <a:off x="990600" y="2997200"/>
            <a:ext cx="1819729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800" b="1">
                <a:solidFill>
                  <a:srgbClr val="0A0A0A"/>
                </a:solidFill>
                <a:latin typeface="Consolas" panose="020B0609020204030204" pitchFamily="49" charset="0"/>
              </a:rPr>
              <a:t>+30%</a:t>
            </a:r>
            <a:endParaRPr lang="ko-KR" altLang="en-US" sz="58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0D9CEA-143A-1164-252C-A01C90A80C65}"/>
              </a:ext>
            </a:extLst>
          </p:cNvPr>
          <p:cNvSpPr txBox="1"/>
          <p:nvPr/>
        </p:nvSpPr>
        <p:spPr>
          <a:xfrm>
            <a:off x="990600" y="3962400"/>
            <a:ext cx="4724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5E5E5A"/>
                </a:solidFill>
                <a:latin typeface="Consolas" panose="020B0609020204030204" pitchFamily="49" charset="0"/>
              </a:rPr>
              <a:t>연평균 성장률</a:t>
            </a:r>
            <a:r>
              <a:rPr lang="en-US" altLang="ko-KR" sz="1000">
                <a:solidFill>
                  <a:srgbClr val="5E5E5A"/>
                </a:solidFill>
                <a:latin typeface="Consolas" panose="020B0609020204030204" pitchFamily="49" charset="0"/>
              </a:rPr>
              <a:t>(CAGR)</a:t>
            </a:r>
            <a:endParaRPr lang="ko-KR" altLang="en-US" sz="10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52D7EA-D63D-83FE-24E8-961C2FA6F7C9}"/>
              </a:ext>
            </a:extLst>
          </p:cNvPr>
          <p:cNvSpPr txBox="1"/>
          <p:nvPr/>
        </p:nvSpPr>
        <p:spPr>
          <a:xfrm>
            <a:off x="990600" y="4368800"/>
            <a:ext cx="47244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>
                <a:solidFill>
                  <a:srgbClr val="5E5E5A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1100">
                <a:solidFill>
                  <a:srgbClr val="5E5E5A"/>
                </a:solidFill>
                <a:latin typeface="맑은 고딕" panose="020B0503020000020004" pitchFamily="50" charset="-127"/>
              </a:rPr>
              <a:t>가 주도 </a:t>
            </a:r>
            <a:r>
              <a:rPr lang="en-US" altLang="ko-KR" sz="1100">
                <a:solidFill>
                  <a:srgbClr val="5E5E5A"/>
                </a:solidFill>
                <a:latin typeface="맑은 고딕" panose="020B0503020000020004" pitchFamily="50" charset="-127"/>
              </a:rPr>
              <a:t>— 2030</a:t>
            </a:r>
            <a:r>
              <a:rPr lang="ko-KR" altLang="en-US" sz="1100">
                <a:solidFill>
                  <a:srgbClr val="5E5E5A"/>
                </a:solidFill>
                <a:latin typeface="맑은 고딕" panose="020B0503020000020004" pitchFamily="50" charset="-127"/>
              </a:rPr>
              <a:t>까지 </a:t>
            </a:r>
            <a:r>
              <a:rPr lang="en-US" altLang="ko-KR" sz="1100">
                <a:solidFill>
                  <a:srgbClr val="5E5E5A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100">
                <a:solidFill>
                  <a:srgbClr val="5E5E5A"/>
                </a:solidFill>
                <a:latin typeface="맑은 고딕" panose="020B0503020000020004" pitchFamily="50" charset="-127"/>
              </a:rPr>
              <a:t>배 이상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180E7CA-7364-2D11-D773-DF4533490043}"/>
              </a:ext>
            </a:extLst>
          </p:cNvPr>
          <p:cNvSpPr/>
          <p:nvPr/>
        </p:nvSpPr>
        <p:spPr>
          <a:xfrm>
            <a:off x="6248400" y="2032000"/>
            <a:ext cx="5181600" cy="3175000"/>
          </a:xfrm>
          <a:prstGeom prst="rect">
            <a:avLst/>
          </a:prstGeom>
          <a:solidFill>
            <a:srgbClr val="FFFFFF"/>
          </a:solidFill>
          <a:ln w="31750">
            <a:solidFill>
              <a:srgbClr val="0A0A0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46FB7097-09CF-A0B0-4B68-69097DE49CAC}"/>
              </a:ext>
            </a:extLst>
          </p:cNvPr>
          <p:cNvSpPr/>
          <p:nvPr/>
        </p:nvSpPr>
        <p:spPr>
          <a:xfrm>
            <a:off x="6248400" y="2032000"/>
            <a:ext cx="5181600" cy="711200"/>
          </a:xfrm>
          <a:prstGeom prst="rect">
            <a:avLst/>
          </a:prstGeom>
          <a:solidFill>
            <a:srgbClr val="E7E7E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85B328-6FFC-7C05-11E3-19DBB2E5E882}"/>
              </a:ext>
            </a:extLst>
          </p:cNvPr>
          <p:cNvSpPr txBox="1"/>
          <p:nvPr/>
        </p:nvSpPr>
        <p:spPr>
          <a:xfrm>
            <a:off x="6477000" y="2032000"/>
            <a:ext cx="472440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600" b="1">
                <a:solidFill>
                  <a:srgbClr val="0A0A0A"/>
                </a:solidFill>
                <a:latin typeface="맑은 고딕" panose="020B0503020000020004" pitchFamily="50" charset="-127"/>
              </a:rPr>
              <a:t>일반 서버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5F7642-F4F6-117D-3AF6-5428C0260139}"/>
              </a:ext>
            </a:extLst>
          </p:cNvPr>
          <p:cNvSpPr txBox="1"/>
          <p:nvPr/>
        </p:nvSpPr>
        <p:spPr>
          <a:xfrm>
            <a:off x="6477000" y="2997200"/>
            <a:ext cx="1410964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800" b="1">
                <a:solidFill>
                  <a:srgbClr val="0A0A0A"/>
                </a:solidFill>
                <a:latin typeface="Consolas" panose="020B0609020204030204" pitchFamily="49" charset="0"/>
              </a:rPr>
              <a:t>+9%</a:t>
            </a:r>
            <a:endParaRPr lang="ko-KR" altLang="en-US" sz="58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2866E4-6076-E55C-FE4A-29FF1842A3A6}"/>
              </a:ext>
            </a:extLst>
          </p:cNvPr>
          <p:cNvSpPr txBox="1"/>
          <p:nvPr/>
        </p:nvSpPr>
        <p:spPr>
          <a:xfrm>
            <a:off x="6477000" y="3962400"/>
            <a:ext cx="47244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00">
                <a:solidFill>
                  <a:srgbClr val="5E5E5A"/>
                </a:solidFill>
                <a:latin typeface="Consolas" panose="020B0609020204030204" pitchFamily="49" charset="0"/>
              </a:rPr>
              <a:t>연평균 성장률</a:t>
            </a:r>
            <a:r>
              <a:rPr lang="en-US" altLang="ko-KR" sz="1000">
                <a:solidFill>
                  <a:srgbClr val="5E5E5A"/>
                </a:solidFill>
                <a:latin typeface="Consolas" panose="020B0609020204030204" pitchFamily="49" charset="0"/>
              </a:rPr>
              <a:t>(CAGR)</a:t>
            </a:r>
            <a:endParaRPr lang="ko-KR" altLang="en-US" sz="10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E05AFD-3A33-9F3E-F173-740215EAE9F5}"/>
              </a:ext>
            </a:extLst>
          </p:cNvPr>
          <p:cNvSpPr txBox="1"/>
          <p:nvPr/>
        </p:nvSpPr>
        <p:spPr>
          <a:xfrm>
            <a:off x="6477000" y="4368800"/>
            <a:ext cx="47244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5E5E5A"/>
                </a:solidFill>
                <a:latin typeface="맑은 고딕" panose="020B0503020000020004" pitchFamily="50" charset="-127"/>
              </a:rPr>
              <a:t>전통 워크로드 </a:t>
            </a:r>
            <a:r>
              <a:rPr lang="en-US" altLang="ko-KR" sz="1100">
                <a:solidFill>
                  <a:srgbClr val="5E5E5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5E5E5A"/>
                </a:solidFill>
                <a:latin typeface="맑은 고딕" panose="020B0503020000020004" pitchFamily="50" charset="-127"/>
              </a:rPr>
              <a:t>완만한 성장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B022B3-830E-C0C4-8316-C675BBFA6CAF}"/>
              </a:ext>
            </a:extLst>
          </p:cNvPr>
          <p:cNvSpPr txBox="1"/>
          <p:nvPr/>
        </p:nvSpPr>
        <p:spPr>
          <a:xfrm>
            <a:off x="762000" y="5461000"/>
            <a:ext cx="10668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가속 서버 전력은 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2030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까지 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배 이상 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데이터센터 증가분의 대부분을 설명한다</a:t>
            </a:r>
            <a:r>
              <a:rPr lang="en-US" altLang="ko-KR" sz="1150" b="1">
                <a:solidFill>
                  <a:srgbClr val="0A0A0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 b="1">
              <a:solidFill>
                <a:srgbClr val="0A0A0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0BF53B3-7D1A-C7C8-6CE3-5DE1401563E5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B36248-D5A7-F597-B703-21EB2920FE8F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FF2217-15E9-6F60-B6C6-92A6965FF3DA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05/10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226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81DB8BC-29AF-D383-0C34-C973D34E450C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5DD568E-288E-21B6-E538-8DCEC1B6CAFB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04-9C22-49D1-1BE4-7F05C5EB11B3}"/>
              </a:ext>
            </a:extLst>
          </p:cNvPr>
          <p:cNvSpPr txBox="1"/>
          <p:nvPr/>
        </p:nvSpPr>
        <p:spPr>
          <a:xfrm>
            <a:off x="889000" y="508000"/>
            <a:ext cx="1242648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DEEP DIVE · USA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36672-F510-94BA-4CE5-102FFB930B84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미국이 진앙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— 6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년 만에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2.3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753E6F-1DA9-5EB3-3E73-88F97EC5CAB7}"/>
              </a:ext>
            </a:extLst>
          </p:cNvPr>
          <p:cNvSpPr txBox="1"/>
          <p:nvPr/>
        </p:nvSpPr>
        <p:spPr>
          <a:xfrm>
            <a:off x="762000" y="2235200"/>
            <a:ext cx="1709122" cy="120032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7200" b="1">
                <a:solidFill>
                  <a:srgbClr val="0A0A0A"/>
                </a:solidFill>
                <a:latin typeface="Consolas" panose="020B0609020204030204" pitchFamily="49" charset="0"/>
              </a:rPr>
              <a:t>183</a:t>
            </a:r>
            <a:endParaRPr lang="ko-KR" altLang="en-US" sz="72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291BBB-41D9-3F7A-FB42-E136A46054B0}"/>
              </a:ext>
            </a:extLst>
          </p:cNvPr>
          <p:cNvSpPr txBox="1"/>
          <p:nvPr/>
        </p:nvSpPr>
        <p:spPr>
          <a:xfrm>
            <a:off x="762000" y="3225800"/>
            <a:ext cx="3810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2024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미국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DC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전력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(TWh)</a:t>
            </a:r>
            <a:endParaRPr lang="ko-KR" altLang="en-US" sz="105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52D7EE-3249-8B7E-4B18-F6C4FD35A348}"/>
              </a:ext>
            </a:extLst>
          </p:cNvPr>
          <p:cNvSpPr txBox="1"/>
          <p:nvPr/>
        </p:nvSpPr>
        <p:spPr>
          <a:xfrm>
            <a:off x="4987591" y="2489200"/>
            <a:ext cx="692817" cy="120032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7200" b="1">
                <a:solidFill>
                  <a:srgbClr val="E8FF2A"/>
                </a:solidFill>
                <a:latin typeface="Consolas" panose="020B0609020204030204" pitchFamily="49" charset="0"/>
              </a:rPr>
              <a:t>→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BFFEDE-86E4-0D6A-5ED0-BE57328288F8}"/>
              </a:ext>
            </a:extLst>
          </p:cNvPr>
          <p:cNvSpPr txBox="1"/>
          <p:nvPr/>
        </p:nvSpPr>
        <p:spPr>
          <a:xfrm>
            <a:off x="6223000" y="2235200"/>
            <a:ext cx="1709122" cy="120032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7200" b="1">
                <a:solidFill>
                  <a:srgbClr val="0A0A0A"/>
                </a:solidFill>
                <a:latin typeface="Consolas" panose="020B0609020204030204" pitchFamily="49" charset="0"/>
              </a:rPr>
              <a:t>426</a:t>
            </a:r>
            <a:endParaRPr lang="ko-KR" altLang="en-US" sz="72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EFAC9A-1DFE-D22D-C567-DBFE1F8AE951}"/>
              </a:ext>
            </a:extLst>
          </p:cNvPr>
          <p:cNvSpPr txBox="1"/>
          <p:nvPr/>
        </p:nvSpPr>
        <p:spPr>
          <a:xfrm>
            <a:off x="6223000" y="3225800"/>
            <a:ext cx="4064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2030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전망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(TWh)</a:t>
            </a:r>
            <a:endParaRPr lang="ko-KR" altLang="en-US" sz="105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139F31C-FF8F-BB46-6AA4-DDB62C69AA94}"/>
              </a:ext>
            </a:extLst>
          </p:cNvPr>
          <p:cNvSpPr/>
          <p:nvPr/>
        </p:nvSpPr>
        <p:spPr>
          <a:xfrm>
            <a:off x="762000" y="4318000"/>
            <a:ext cx="3810000" cy="762000"/>
          </a:xfrm>
          <a:prstGeom prst="rect">
            <a:avLst/>
          </a:prstGeom>
          <a:solidFill>
            <a:srgbClr val="E8FF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6D3B68-7689-EF1D-07DC-745315BD241C}"/>
              </a:ext>
            </a:extLst>
          </p:cNvPr>
          <p:cNvSpPr txBox="1"/>
          <p:nvPr/>
        </p:nvSpPr>
        <p:spPr>
          <a:xfrm>
            <a:off x="965200" y="4318000"/>
            <a:ext cx="1386918" cy="61555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3400" b="1">
                <a:solidFill>
                  <a:srgbClr val="0A0A0A"/>
                </a:solidFill>
                <a:latin typeface="Consolas" panose="020B0609020204030204" pitchFamily="49" charset="0"/>
              </a:rPr>
              <a:t>+133%</a:t>
            </a:r>
            <a:endParaRPr lang="ko-KR" altLang="en-US" sz="34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000EDD-FAEA-2C7A-311E-19572E05393A}"/>
              </a:ext>
            </a:extLst>
          </p:cNvPr>
          <p:cNvSpPr txBox="1"/>
          <p:nvPr/>
        </p:nvSpPr>
        <p:spPr>
          <a:xfrm>
            <a:off x="4953000" y="4419600"/>
            <a:ext cx="64770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0A0A0A"/>
                </a:solidFill>
                <a:latin typeface="맑은 고딕" panose="020B0503020000020004" pitchFamily="50" charset="-127"/>
              </a:rPr>
              <a:t>증가분 </a:t>
            </a:r>
            <a:r>
              <a:rPr lang="en-US" altLang="ko-KR" sz="1200">
                <a:solidFill>
                  <a:srgbClr val="0A0A0A"/>
                </a:solidFill>
                <a:latin typeface="맑은 고딕" panose="020B0503020000020004" pitchFamily="50" charset="-127"/>
              </a:rPr>
              <a:t>+240 TWh — </a:t>
            </a:r>
            <a:r>
              <a:rPr lang="ko-KR" altLang="en-US" sz="1200">
                <a:solidFill>
                  <a:srgbClr val="0A0A0A"/>
                </a:solidFill>
                <a:latin typeface="맑은 고딕" panose="020B0503020000020004" pitchFamily="50" charset="-127"/>
              </a:rPr>
              <a:t>증가분 세계 최대</a:t>
            </a:r>
            <a:r>
              <a:rPr lang="en-US" altLang="ko-KR" sz="1200">
                <a:solidFill>
                  <a:srgbClr val="0A0A0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0A0A0A"/>
                </a:solidFill>
                <a:latin typeface="맑은 고딕" panose="020B0503020000020004" pitchFamily="50" charset="-127"/>
              </a:rPr>
              <a:t>그다음 중국</a:t>
            </a:r>
            <a:r>
              <a:rPr lang="en-US" altLang="ko-KR" sz="1200">
                <a:solidFill>
                  <a:srgbClr val="0A0A0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0A0A0A"/>
                </a:solidFill>
                <a:latin typeface="맑은 고딕" panose="020B0503020000020004" pitchFamily="50" charset="-127"/>
              </a:rPr>
              <a:t>송전망 확충이 곧 성장의 속도다</a:t>
            </a:r>
            <a:r>
              <a:rPr lang="en-US" altLang="ko-KR" sz="1200">
                <a:solidFill>
                  <a:srgbClr val="0A0A0A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0A0A0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EFDFD4C-E17C-A227-207C-5288E0ECE72E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62B4AB-4234-FBD2-516C-DC22AB612C0F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9AFC7C-82B8-3048-A3B7-CC4F9A232458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06/10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31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3F4B75B6-343D-385B-74A9-AE478B8F9CC9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3AD3CD1-D9ED-3450-66FE-032FCB49150E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831D0B-657B-C00A-8F90-8C80B2A695D9}"/>
              </a:ext>
            </a:extLst>
          </p:cNvPr>
          <p:cNvSpPr txBox="1"/>
          <p:nvPr/>
        </p:nvSpPr>
        <p:spPr>
          <a:xfrm>
            <a:off x="889000" y="508000"/>
            <a:ext cx="1313180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ENERGY MIX · USA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B363E6-2FF1-C4E1-2CDC-CFAF95194EC9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무엇이 데이터센터를 돌리나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가스 우위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A6E34-F78C-4CF2-6498-579320D7375B}"/>
              </a:ext>
            </a:extLst>
          </p:cNvPr>
          <p:cNvSpPr txBox="1"/>
          <p:nvPr/>
        </p:nvSpPr>
        <p:spPr>
          <a:xfrm>
            <a:off x="762000" y="1549400"/>
            <a:ext cx="6858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0A0A0A"/>
                </a:solidFill>
                <a:latin typeface="Consolas" panose="020B0609020204030204" pitchFamily="49" charset="0"/>
              </a:rPr>
              <a:t>미국 데이터센터 전력 공급원 비중 </a:t>
            </a:r>
            <a:r>
              <a:rPr lang="en-US" altLang="ko-KR" sz="1100" b="1">
                <a:solidFill>
                  <a:srgbClr val="0A0A0A"/>
                </a:solidFill>
                <a:latin typeface="Consolas" panose="020B0609020204030204" pitchFamily="49" charset="0"/>
              </a:rPr>
              <a:t>(%)</a:t>
            </a:r>
            <a:endParaRPr lang="ko-KR" altLang="en-US" sz="11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46ABD31-B55F-D6DB-9817-B187F1947BD8}"/>
              </a:ext>
            </a:extLst>
          </p:cNvPr>
          <p:cNvSpPr/>
          <p:nvPr/>
        </p:nvSpPr>
        <p:spPr>
          <a:xfrm>
            <a:off x="7010400" y="2057400"/>
            <a:ext cx="44196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1BB50C-DFE2-4F64-BD94-B504BE497557}"/>
              </a:ext>
            </a:extLst>
          </p:cNvPr>
          <p:cNvSpPr txBox="1"/>
          <p:nvPr/>
        </p:nvSpPr>
        <p:spPr>
          <a:xfrm>
            <a:off x="7010400" y="2159000"/>
            <a:ext cx="35306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0A0A0A"/>
                </a:solidFill>
                <a:latin typeface="맑은 고딕" panose="020B0503020000020004" pitchFamily="50" charset="-127"/>
              </a:rPr>
              <a:t>천연가스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C9B40B-EF9C-A3D6-5382-FC7A090CF5C7}"/>
              </a:ext>
            </a:extLst>
          </p:cNvPr>
          <p:cNvSpPr txBox="1"/>
          <p:nvPr/>
        </p:nvSpPr>
        <p:spPr>
          <a:xfrm>
            <a:off x="7010400" y="2159000"/>
            <a:ext cx="4419600" cy="3231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500" b="1">
                <a:solidFill>
                  <a:srgbClr val="0A0A0A"/>
                </a:solidFill>
                <a:latin typeface="Consolas" panose="020B0609020204030204" pitchFamily="49" charset="0"/>
              </a:rPr>
              <a:t>40%</a:t>
            </a:r>
            <a:endParaRPr lang="ko-KR" altLang="en-US" sz="15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F654C82-82E6-16A5-D040-2EBEFC08E3DD}"/>
              </a:ext>
            </a:extLst>
          </p:cNvPr>
          <p:cNvSpPr/>
          <p:nvPr/>
        </p:nvSpPr>
        <p:spPr>
          <a:xfrm>
            <a:off x="7010400" y="2794000"/>
            <a:ext cx="44196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9A376C-59A5-8AC6-4C9E-AF542393D651}"/>
              </a:ext>
            </a:extLst>
          </p:cNvPr>
          <p:cNvSpPr txBox="1"/>
          <p:nvPr/>
        </p:nvSpPr>
        <p:spPr>
          <a:xfrm>
            <a:off x="7010400" y="2895600"/>
            <a:ext cx="35306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0A0A0A"/>
                </a:solidFill>
                <a:latin typeface="맑은 고딕" panose="020B0503020000020004" pitchFamily="50" charset="-127"/>
              </a:rPr>
              <a:t>재생에너지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D3F413-E80F-5E49-3753-9C52EDFFF41B}"/>
              </a:ext>
            </a:extLst>
          </p:cNvPr>
          <p:cNvSpPr txBox="1"/>
          <p:nvPr/>
        </p:nvSpPr>
        <p:spPr>
          <a:xfrm>
            <a:off x="7010400" y="2895600"/>
            <a:ext cx="4419600" cy="3231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500" b="1">
                <a:solidFill>
                  <a:srgbClr val="0A0A0A"/>
                </a:solidFill>
                <a:latin typeface="Consolas" panose="020B0609020204030204" pitchFamily="49" charset="0"/>
              </a:rPr>
              <a:t>24%</a:t>
            </a:r>
            <a:endParaRPr lang="ko-KR" altLang="en-US" sz="15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C95EE92-67A7-74F2-822C-D59D1228C398}"/>
              </a:ext>
            </a:extLst>
          </p:cNvPr>
          <p:cNvSpPr/>
          <p:nvPr/>
        </p:nvSpPr>
        <p:spPr>
          <a:xfrm>
            <a:off x="7010400" y="3530600"/>
            <a:ext cx="44196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AD8589-7299-81D5-9FD2-D949B122AF17}"/>
              </a:ext>
            </a:extLst>
          </p:cNvPr>
          <p:cNvSpPr txBox="1"/>
          <p:nvPr/>
        </p:nvSpPr>
        <p:spPr>
          <a:xfrm>
            <a:off x="7010400" y="3632200"/>
            <a:ext cx="35306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0A0A0A"/>
                </a:solidFill>
                <a:latin typeface="맑은 고딕" panose="020B0503020000020004" pitchFamily="50" charset="-127"/>
              </a:rPr>
              <a:t>원자력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26F7D0-2A39-2759-B538-45A4E9992CE2}"/>
              </a:ext>
            </a:extLst>
          </p:cNvPr>
          <p:cNvSpPr txBox="1"/>
          <p:nvPr/>
        </p:nvSpPr>
        <p:spPr>
          <a:xfrm>
            <a:off x="7010400" y="3632200"/>
            <a:ext cx="4419600" cy="3231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500" b="1">
                <a:solidFill>
                  <a:srgbClr val="0A0A0A"/>
                </a:solidFill>
                <a:latin typeface="Consolas" panose="020B0609020204030204" pitchFamily="49" charset="0"/>
              </a:rPr>
              <a:t>20%</a:t>
            </a:r>
            <a:endParaRPr lang="ko-KR" altLang="en-US" sz="15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41C41EA-7276-57C2-5AD9-BC3667531188}"/>
              </a:ext>
            </a:extLst>
          </p:cNvPr>
          <p:cNvSpPr/>
          <p:nvPr/>
        </p:nvSpPr>
        <p:spPr>
          <a:xfrm>
            <a:off x="7010400" y="4267200"/>
            <a:ext cx="44196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B614CC-27D5-F4A3-A4FE-7EC58D89A149}"/>
              </a:ext>
            </a:extLst>
          </p:cNvPr>
          <p:cNvSpPr txBox="1"/>
          <p:nvPr/>
        </p:nvSpPr>
        <p:spPr>
          <a:xfrm>
            <a:off x="7010400" y="4368800"/>
            <a:ext cx="35306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0A0A0A"/>
                </a:solidFill>
                <a:latin typeface="맑은 고딕" panose="020B0503020000020004" pitchFamily="50" charset="-127"/>
              </a:rPr>
              <a:t>석탄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03A5A-D32C-DC6E-1FCF-ED6DAB9433B5}"/>
              </a:ext>
            </a:extLst>
          </p:cNvPr>
          <p:cNvSpPr txBox="1"/>
          <p:nvPr/>
        </p:nvSpPr>
        <p:spPr>
          <a:xfrm>
            <a:off x="7010400" y="4368800"/>
            <a:ext cx="4419600" cy="3231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500" b="1">
                <a:solidFill>
                  <a:srgbClr val="0A0A0A"/>
                </a:solidFill>
                <a:latin typeface="Consolas" panose="020B0609020204030204" pitchFamily="49" charset="0"/>
              </a:rPr>
              <a:t>15%</a:t>
            </a:r>
            <a:endParaRPr lang="ko-KR" altLang="en-US" sz="15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F1B396-C093-3ECC-D981-C78D300946D1}"/>
              </a:ext>
            </a:extLst>
          </p:cNvPr>
          <p:cNvSpPr txBox="1"/>
          <p:nvPr/>
        </p:nvSpPr>
        <p:spPr>
          <a:xfrm>
            <a:off x="7010400" y="5105400"/>
            <a:ext cx="44196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5E5E5A"/>
                </a:solidFill>
                <a:latin typeface="Consolas" panose="020B0609020204030204" pitchFamily="49" charset="0"/>
              </a:rPr>
              <a:t>* 합계 </a:t>
            </a:r>
            <a:r>
              <a:rPr lang="en-US" altLang="ko-KR" sz="850">
                <a:solidFill>
                  <a:srgbClr val="5E5E5A"/>
                </a:solidFill>
                <a:latin typeface="Consolas" panose="020B0609020204030204" pitchFamily="49" charset="0"/>
              </a:rPr>
              <a:t>99% (</a:t>
            </a:r>
            <a:r>
              <a:rPr lang="ko-KR" altLang="en-US" sz="850">
                <a:solidFill>
                  <a:srgbClr val="5E5E5A"/>
                </a:solidFill>
                <a:latin typeface="Consolas" panose="020B0609020204030204" pitchFamily="49" charset="0"/>
              </a:rPr>
              <a:t>기타 </a:t>
            </a:r>
            <a:r>
              <a:rPr lang="en-US" altLang="ko-KR" sz="850">
                <a:solidFill>
                  <a:srgbClr val="5E5E5A"/>
                </a:solidFill>
                <a:latin typeface="Consolas" panose="020B0609020204030204" pitchFamily="49" charset="0"/>
              </a:rPr>
              <a:t>~1%). </a:t>
            </a:r>
            <a:r>
              <a:rPr lang="ko-KR" altLang="en-US" sz="850">
                <a:solidFill>
                  <a:srgbClr val="5E5E5A"/>
                </a:solidFill>
                <a:latin typeface="Consolas" panose="020B0609020204030204" pitchFamily="49" charset="0"/>
              </a:rPr>
              <a:t>가스 의존이 탄소</a:t>
            </a:r>
            <a:r>
              <a:rPr lang="en-US" altLang="ko-KR" sz="850">
                <a:solidFill>
                  <a:srgbClr val="5E5E5A"/>
                </a:solidFill>
                <a:latin typeface="Consolas" panose="020B0609020204030204" pitchFamily="49" charset="0"/>
              </a:rPr>
              <a:t>·</a:t>
            </a:r>
            <a:r>
              <a:rPr lang="ko-KR" altLang="en-US" sz="850">
                <a:solidFill>
                  <a:srgbClr val="5E5E5A"/>
                </a:solidFill>
                <a:latin typeface="Consolas" panose="020B0609020204030204" pitchFamily="49" charset="0"/>
              </a:rPr>
              <a:t>가격 리스크의 핵심</a:t>
            </a:r>
            <a:r>
              <a:rPr lang="en-US" altLang="ko-KR" sz="850">
                <a:solidFill>
                  <a:srgbClr val="5E5E5A"/>
                </a:solidFill>
                <a:latin typeface="Consolas" panose="020B0609020204030204" pitchFamily="49" charset="0"/>
              </a:rPr>
              <a:t>.</a:t>
            </a:r>
            <a:endParaRPr lang="ko-KR" altLang="en-US" sz="85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58A18CE-EACF-F093-447D-0FC239CCF7E4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BC196A-CCFA-4D7D-4BE4-3A041774765A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5DA09D-94E7-9F20-8961-C4D66552FD41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07/10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23" name="차트 22">
            <a:extLst>
              <a:ext uri="{FF2B5EF4-FFF2-40B4-BE49-F238E27FC236}">
                <a16:creationId xmlns:a16="http://schemas.microsoft.com/office/drawing/2014/main" id="{23865783-F781-6CDF-A65D-1B58257326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0007982"/>
              </p:ext>
            </p:extLst>
          </p:nvPr>
        </p:nvGraphicFramePr>
        <p:xfrm>
          <a:off x="635000" y="1905000"/>
          <a:ext cx="5842000" cy="414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8809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90C5BA6-E330-8F51-6999-F88E48080441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7AD23F6-B322-952C-83B5-B40BC47317D5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684BA7-F5CC-2CCC-7769-C1AFF6A19F40}"/>
              </a:ext>
            </a:extLst>
          </p:cNvPr>
          <p:cNvSpPr txBox="1"/>
          <p:nvPr/>
        </p:nvSpPr>
        <p:spPr>
          <a:xfrm>
            <a:off x="889000" y="508000"/>
            <a:ext cx="1101584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CONCENTRATION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2A27FB-4624-8384-91BA-BCF5D1D84D36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지역 편중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버지니아는 전력의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26%</a:t>
            </a:r>
            <a:endParaRPr lang="ko-KR" altLang="en-US" sz="3400" b="1">
              <a:solidFill>
                <a:srgbClr val="0A0A0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3C364B-FD4D-BCC0-109D-A135FA358562}"/>
              </a:ext>
            </a:extLst>
          </p:cNvPr>
          <p:cNvSpPr txBox="1"/>
          <p:nvPr/>
        </p:nvSpPr>
        <p:spPr>
          <a:xfrm>
            <a:off x="762000" y="1549400"/>
            <a:ext cx="6858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 b="1">
                <a:solidFill>
                  <a:srgbClr val="0A0A0A"/>
                </a:solidFill>
                <a:latin typeface="Consolas" panose="020B0609020204030204" pitchFamily="49" charset="0"/>
              </a:rPr>
              <a:t>2023 </a:t>
            </a:r>
            <a:r>
              <a:rPr lang="ko-KR" altLang="en-US" sz="1100" b="1">
                <a:solidFill>
                  <a:srgbClr val="0A0A0A"/>
                </a:solidFill>
                <a:latin typeface="Consolas" panose="020B0609020204030204" pitchFamily="49" charset="0"/>
              </a:rPr>
              <a:t>주</a:t>
            </a:r>
            <a:r>
              <a:rPr lang="en-US" altLang="ko-KR" sz="1100" b="1">
                <a:solidFill>
                  <a:srgbClr val="0A0A0A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1100" b="1">
                <a:solidFill>
                  <a:srgbClr val="0A0A0A"/>
                </a:solidFill>
                <a:latin typeface="Consolas" panose="020B0609020204030204" pitchFamily="49" charset="0"/>
              </a:rPr>
              <a:t>州</a:t>
            </a:r>
            <a:r>
              <a:rPr lang="en-US" altLang="ko-KR" sz="1100" b="1">
                <a:solidFill>
                  <a:srgbClr val="0A0A0A"/>
                </a:solidFill>
                <a:latin typeface="Consolas" panose="020B0609020204030204" pitchFamily="49" charset="0"/>
              </a:rPr>
              <a:t>) </a:t>
            </a:r>
            <a:r>
              <a:rPr lang="ko-KR" altLang="en-US" sz="1100" b="1">
                <a:solidFill>
                  <a:srgbClr val="0A0A0A"/>
                </a:solidFill>
                <a:latin typeface="Consolas" panose="020B0609020204030204" pitchFamily="49" charset="0"/>
              </a:rPr>
              <a:t>전력 소비 중 데이터센터 비중 </a:t>
            </a:r>
            <a:r>
              <a:rPr lang="en-US" altLang="ko-KR" sz="1100" b="1">
                <a:solidFill>
                  <a:srgbClr val="0A0A0A"/>
                </a:solidFill>
                <a:latin typeface="Consolas" panose="020B0609020204030204" pitchFamily="49" charset="0"/>
              </a:rPr>
              <a:t>(%)</a:t>
            </a:r>
            <a:endParaRPr lang="ko-KR" altLang="en-US" sz="11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213F63-56DA-32D7-AF2D-AD199261359D}"/>
              </a:ext>
            </a:extLst>
          </p:cNvPr>
          <p:cNvSpPr txBox="1"/>
          <p:nvPr/>
        </p:nvSpPr>
        <p:spPr>
          <a:xfrm>
            <a:off x="8382000" y="2057400"/>
            <a:ext cx="1285929" cy="89255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200" b="1">
                <a:solidFill>
                  <a:srgbClr val="0A0A0A"/>
                </a:solidFill>
                <a:latin typeface="Consolas" panose="020B0609020204030204" pitchFamily="49" charset="0"/>
              </a:rPr>
              <a:t>26%</a:t>
            </a:r>
            <a:endParaRPr lang="ko-KR" altLang="en-US" sz="52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9A9EFC-86BE-47BC-E3D9-60D2143BBAF8}"/>
              </a:ext>
            </a:extLst>
          </p:cNvPr>
          <p:cNvSpPr txBox="1"/>
          <p:nvPr/>
        </p:nvSpPr>
        <p:spPr>
          <a:xfrm>
            <a:off x="8382000" y="2794000"/>
            <a:ext cx="3048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버지니아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—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세계 최대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DC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집적지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14838A-36A2-28EE-592C-70462AE01B5C}"/>
              </a:ext>
            </a:extLst>
          </p:cNvPr>
          <p:cNvSpPr txBox="1"/>
          <p:nvPr/>
        </p:nvSpPr>
        <p:spPr>
          <a:xfrm>
            <a:off x="8382000" y="3683000"/>
            <a:ext cx="1098378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0A0A0A"/>
                </a:solidFill>
                <a:latin typeface="Consolas" panose="020B0609020204030204" pitchFamily="49" charset="0"/>
              </a:rPr>
              <a:t>5</a:t>
            </a:r>
            <a:r>
              <a:rPr lang="ko-KR" altLang="en-US" sz="4600" b="1">
                <a:solidFill>
                  <a:srgbClr val="0A0A0A"/>
                </a:solidFill>
                <a:latin typeface="Consolas" panose="020B0609020204030204" pitchFamily="49" charset="0"/>
              </a:rPr>
              <a:t>곳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3DAE5C-D47A-2563-9937-1E20CBA78360}"/>
              </a:ext>
            </a:extLst>
          </p:cNvPr>
          <p:cNvSpPr txBox="1"/>
          <p:nvPr/>
        </p:nvSpPr>
        <p:spPr>
          <a:xfrm>
            <a:off x="8382000" y="4343400"/>
            <a:ext cx="3048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미국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DC 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용량의 절반이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5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개 클러스터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019147-B476-9475-8E11-E4417C443817}"/>
              </a:ext>
            </a:extLst>
          </p:cNvPr>
          <p:cNvSpPr txBox="1"/>
          <p:nvPr/>
        </p:nvSpPr>
        <p:spPr>
          <a:xfrm>
            <a:off x="762000" y="6070600"/>
            <a:ext cx="106680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Consolas" panose="020B0609020204030204" pitchFamily="49" charset="0"/>
              </a:rPr>
              <a:t>* </a:t>
            </a:r>
            <a:r>
              <a:rPr lang="en-US" altLang="ko-KR" sz="800">
                <a:solidFill>
                  <a:srgbClr val="5E5E5A"/>
                </a:solidFill>
                <a:latin typeface="Consolas" panose="020B0609020204030204" pitchFamily="49" charset="0"/>
              </a:rPr>
              <a:t>Pew·WRI. </a:t>
            </a:r>
            <a:r>
              <a:rPr lang="ko-KR" altLang="en-US" sz="800">
                <a:solidFill>
                  <a:srgbClr val="5E5E5A"/>
                </a:solidFill>
                <a:latin typeface="Consolas" panose="020B0609020204030204" pitchFamily="49" charset="0"/>
              </a:rPr>
              <a:t>집적은 지역 그리드에 국소 부하 집중을 만든다</a:t>
            </a:r>
            <a:r>
              <a:rPr lang="en-US" altLang="ko-KR" sz="800">
                <a:solidFill>
                  <a:srgbClr val="5E5E5A"/>
                </a:solidFill>
                <a:latin typeface="Consolas" panose="020B0609020204030204" pitchFamily="49" charset="0"/>
              </a:rPr>
              <a:t>.</a:t>
            </a:r>
            <a:endParaRPr lang="ko-KR" altLang="en-US" sz="800">
              <a:solidFill>
                <a:srgbClr val="5E5E5A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50BDB42-7328-7BA6-31A3-B07BEBAB9189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3EDB0E-6578-BC0A-0228-BDA53EC0421F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C52B73-3820-1544-0354-EB184BA7B401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08/10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15" name="차트 14">
            <a:extLst>
              <a:ext uri="{FF2B5EF4-FFF2-40B4-BE49-F238E27FC236}">
                <a16:creationId xmlns:a16="http://schemas.microsoft.com/office/drawing/2014/main" id="{1239A860-BBFB-CB2C-D58C-D5F3F4849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3232569"/>
              </p:ext>
            </p:extLst>
          </p:nvPr>
        </p:nvGraphicFramePr>
        <p:xfrm>
          <a:off x="685800" y="1930400"/>
          <a:ext cx="711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0829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BA7C684-742B-FBC3-E370-4AD9604E374C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709C1F1-9DA9-B9BE-A500-DFFC2923C70A}"/>
              </a:ext>
            </a:extLst>
          </p:cNvPr>
          <p:cNvSpPr/>
          <p:nvPr/>
        </p:nvSpPr>
        <p:spPr>
          <a:xfrm>
            <a:off x="762000" y="508000"/>
            <a:ext cx="2794000" cy="279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BCD1BB-2E12-0F8A-D968-BD58F5E08A72}"/>
              </a:ext>
            </a:extLst>
          </p:cNvPr>
          <p:cNvSpPr txBox="1"/>
          <p:nvPr/>
        </p:nvSpPr>
        <p:spPr>
          <a:xfrm>
            <a:off x="889000" y="508000"/>
            <a:ext cx="1242648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E8FF2A"/>
                </a:solidFill>
                <a:latin typeface="Consolas" panose="020B0609020204030204" pitchFamily="49" charset="0"/>
              </a:rPr>
              <a:t>APPENDIX · DATA</a:t>
            </a:r>
            <a:endParaRPr lang="ko-KR" altLang="en-US" sz="1000" b="1">
              <a:solidFill>
                <a:srgbClr val="E8FF2A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D734E3-2CDD-8632-1363-86CAF1F724EA}"/>
              </a:ext>
            </a:extLst>
          </p:cNvPr>
          <p:cNvSpPr txBox="1"/>
          <p:nvPr/>
        </p:nvSpPr>
        <p:spPr>
          <a:xfrm>
            <a:off x="762000" y="914400"/>
            <a:ext cx="1066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부록 </a:t>
            </a:r>
            <a:r>
              <a:rPr lang="en-US" altLang="ko-KR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400" b="1">
                <a:solidFill>
                  <a:srgbClr val="0A0A0A"/>
                </a:solidFill>
                <a:latin typeface="맑은 고딕" panose="020B0503020000020004" pitchFamily="50" charset="-127"/>
              </a:rPr>
              <a:t>핵심 수치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BDF1521E-6661-6B77-3746-0D99A2EC1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060960"/>
              </p:ext>
            </p:extLst>
          </p:nvPr>
        </p:nvGraphicFramePr>
        <p:xfrm>
          <a:off x="762000" y="2032000"/>
          <a:ext cx="6604000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333">
                  <a:extLst>
                    <a:ext uri="{9D8B030D-6E8A-4147-A177-3AD203B41FA5}">
                      <a16:colId xmlns:a16="http://schemas.microsoft.com/office/drawing/2014/main" val="1241336307"/>
                    </a:ext>
                  </a:extLst>
                </a:gridCol>
                <a:gridCol w="2201333">
                  <a:extLst>
                    <a:ext uri="{9D8B030D-6E8A-4147-A177-3AD203B41FA5}">
                      <a16:colId xmlns:a16="http://schemas.microsoft.com/office/drawing/2014/main" val="942579522"/>
                    </a:ext>
                  </a:extLst>
                </a:gridCol>
                <a:gridCol w="2201333">
                  <a:extLst>
                    <a:ext uri="{9D8B030D-6E8A-4147-A177-3AD203B41FA5}">
                      <a16:colId xmlns:a16="http://schemas.microsoft.com/office/drawing/2014/main" val="2543831388"/>
                    </a:ext>
                  </a:extLst>
                </a:gridCol>
              </a:tblGrid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1">
                          <a:solidFill>
                            <a:srgbClr val="E8FF2A"/>
                          </a:solidFill>
                          <a:latin typeface="맑은 고딕" panose="020B0503020000020004" pitchFamily="50" charset="-127"/>
                        </a:rPr>
                        <a:t>구분</a:t>
                      </a:r>
                    </a:p>
                  </a:txBody>
                  <a:tcPr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200" b="1">
                          <a:solidFill>
                            <a:srgbClr val="E8FF2A"/>
                          </a:solidFill>
                          <a:latin typeface="맑은 고딕" panose="020B0503020000020004" pitchFamily="50" charset="-127"/>
                        </a:rPr>
                        <a:t>값</a:t>
                      </a:r>
                    </a:p>
                  </a:txBody>
                  <a:tcPr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1">
                          <a:solidFill>
                            <a:srgbClr val="E8FF2A"/>
                          </a:solidFill>
                          <a:latin typeface="맑은 고딕" panose="020B0503020000020004" pitchFamily="50" charset="-127"/>
                        </a:rPr>
                        <a:t>비고</a:t>
                      </a:r>
                    </a:p>
                  </a:txBody>
                  <a:tcPr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788202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글로벌 </a:t>
                      </a:r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2024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415 TWh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실적</a:t>
                      </a:r>
                    </a:p>
                  </a:txBody>
                  <a:tcPr>
                    <a:solidFill>
                      <a:srgbClr val="E7E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141331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글로벌 </a:t>
                      </a:r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2030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945 TWh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전망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432713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글로벌 </a:t>
                      </a:r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2035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1193 TWh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전망</a:t>
                      </a:r>
                    </a:p>
                  </a:txBody>
                  <a:tcPr>
                    <a:solidFill>
                      <a:srgbClr val="E7E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630534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미국 </a:t>
                      </a:r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2024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183 TWh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실적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24020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미국 </a:t>
                      </a:r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2030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426 TWh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전망 </a:t>
                      </a:r>
                      <a:r>
                        <a:rPr lang="en-US" altLang="ko-KR" sz="1200" b="0">
                          <a:solidFill>
                            <a:srgbClr val="0A0A0A"/>
                          </a:solidFill>
                          <a:latin typeface="맑은 고딕" panose="020B0503020000020004" pitchFamily="50" charset="-127"/>
                        </a:rPr>
                        <a:t>+133%</a:t>
                      </a:r>
                      <a:endParaRPr lang="ko-KR" altLang="en-US" sz="1200" b="0">
                        <a:solidFill>
                          <a:srgbClr val="0A0A0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7E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5874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A6CEA73-0FED-9E94-D0BC-EE5E62C97E70}"/>
              </a:ext>
            </a:extLst>
          </p:cNvPr>
          <p:cNvSpPr txBox="1"/>
          <p:nvPr/>
        </p:nvSpPr>
        <p:spPr>
          <a:xfrm>
            <a:off x="7874000" y="2184400"/>
            <a:ext cx="1117614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0A0A0A"/>
                </a:solidFill>
                <a:latin typeface="Consolas" panose="020B0609020204030204" pitchFamily="49" charset="0"/>
              </a:rPr>
              <a:t>12%</a:t>
            </a:r>
            <a:endParaRPr lang="ko-KR" altLang="en-US" sz="44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6766B9-124A-AD1B-0877-839341146E75}"/>
              </a:ext>
            </a:extLst>
          </p:cNvPr>
          <p:cNvSpPr txBox="1"/>
          <p:nvPr/>
        </p:nvSpPr>
        <p:spPr>
          <a:xfrm>
            <a:off x="7874000" y="2819400"/>
            <a:ext cx="35560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최근 </a:t>
            </a:r>
            <a:r>
              <a:rPr lang="en-US" altLang="ko-KR" sz="1050">
                <a:solidFill>
                  <a:srgbClr val="5E5E5A"/>
                </a:solidFill>
                <a:latin typeface="Consolas" panose="020B0609020204030204" pitchFamily="49" charset="0"/>
              </a:rPr>
              <a:t>5</a:t>
            </a:r>
            <a:r>
              <a:rPr lang="ko-KR" altLang="en-US" sz="1050">
                <a:solidFill>
                  <a:srgbClr val="5E5E5A"/>
                </a:solidFill>
                <a:latin typeface="Consolas" panose="020B0609020204030204" pitchFamily="49" charset="0"/>
              </a:rPr>
              <a:t>년 연평균 성장률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AF692D5-E160-D68D-059B-E76B6168E327}"/>
              </a:ext>
            </a:extLst>
          </p:cNvPr>
          <p:cNvSpPr/>
          <p:nvPr/>
        </p:nvSpPr>
        <p:spPr>
          <a:xfrm>
            <a:off x="762000" y="6350000"/>
            <a:ext cx="10668000" cy="25400"/>
          </a:xfrm>
          <a:prstGeom prst="rect">
            <a:avLst/>
          </a:prstGeom>
          <a:solidFill>
            <a:srgbClr val="0A0A0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3B2CCA-D896-55B3-80A9-9E0A1E281E21}"/>
              </a:ext>
            </a:extLst>
          </p:cNvPr>
          <p:cNvSpPr txBox="1"/>
          <p:nvPr/>
        </p:nvSpPr>
        <p:spPr>
          <a:xfrm>
            <a:off x="762000" y="6426200"/>
            <a:ext cx="9652000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: IEA Energy and AI(2025) · S&amp;P Global · DCD · Pew Research · WRI (2+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5E5E5A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5E5E5A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5E5E5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2BE0D6-646B-6BF4-9904-462B7C9A0A4D}"/>
              </a:ext>
            </a:extLst>
          </p:cNvPr>
          <p:cNvSpPr txBox="1"/>
          <p:nvPr/>
        </p:nvSpPr>
        <p:spPr>
          <a:xfrm>
            <a:off x="10414000" y="6426200"/>
            <a:ext cx="1016000" cy="2308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0A0A0A"/>
                </a:solidFill>
                <a:latin typeface="Consolas" panose="020B0609020204030204" pitchFamily="49" charset="0"/>
              </a:rPr>
              <a:t>09/10</a:t>
            </a:r>
            <a:endParaRPr lang="ko-KR" altLang="en-US" sz="900" b="1">
              <a:solidFill>
                <a:srgbClr val="0A0A0A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99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774</Words>
  <Application>Microsoft Office PowerPoint</Application>
  <PresentationFormat>와이드스크린</PresentationFormat>
  <Paragraphs>130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33</cp:revision>
  <dcterms:created xsi:type="dcterms:W3CDTF">2026-06-15T08:24:37Z</dcterms:created>
  <dcterms:modified xsi:type="dcterms:W3CDTF">2026-06-15T08:25:06Z</dcterms:modified>
</cp:coreProperties>
</file>