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성장률 %</c:v>
          </c:tx>
          <c:spPr>
            <a:solidFill>
              <a:srgbClr val="5A534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F3D6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3B8-4770-A0F9-53773678075C}"/>
              </c:ext>
            </c:extLst>
          </c:dPt>
          <c:dPt>
            <c:idx val="5"/>
            <c:invertIfNegative val="0"/>
            <c:bubble3D val="0"/>
            <c:spPr>
              <a:solidFill>
                <a:srgbClr val="A4262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3B8-4770-A0F9-53773678075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6"/>
              <c:pt idx="0">
                <c:v>남아시아</c:v>
              </c:pt>
              <c:pt idx="1">
                <c:v>동아시아·태평양</c:v>
              </c:pt>
              <c:pt idx="2">
                <c:v>사하라이남 아프리카</c:v>
              </c:pt>
              <c:pt idx="3">
                <c:v>라틴아메리카</c:v>
              </c:pt>
              <c:pt idx="4">
                <c:v>유럽·중앙아시아</c:v>
              </c:pt>
              <c:pt idx="5">
                <c:v>중동·북아프리카</c:v>
              </c:pt>
            </c:strLit>
          </c:cat>
          <c:val>
            <c:numLit>
              <c:formatCode>General</c:formatCode>
              <c:ptCount val="6"/>
              <c:pt idx="0">
                <c:v>6.3</c:v>
              </c:pt>
              <c:pt idx="1">
                <c:v>4.2</c:v>
              </c:pt>
              <c:pt idx="2">
                <c:v>4</c:v>
              </c:pt>
              <c:pt idx="3">
                <c:v>2.2000000000000002</c:v>
              </c:pt>
              <c:pt idx="4">
                <c:v>2.1</c:v>
              </c:pt>
              <c:pt idx="5">
                <c:v>1.6</c:v>
              </c:pt>
            </c:numLit>
          </c:val>
          <c:extLst>
            <c:ext xmlns:c16="http://schemas.microsoft.com/office/drawing/2014/chart" uri="{C3380CC4-5D6E-409C-BE32-E72D297353CC}">
              <c16:uniqueId val="{00000000-53B8-4770-A0F9-5377367807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0953455"/>
        <c:axId val="150951535"/>
      </c:barChart>
      <c:catAx>
        <c:axId val="1509534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0951535"/>
        <c:crosses val="autoZero"/>
        <c:auto val="1"/>
        <c:lblAlgn val="ctr"/>
        <c:lblOffset val="100"/>
        <c:noMultiLvlLbl val="0"/>
      </c:catAx>
      <c:valAx>
        <c:axId val="1509515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0953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6D820E-1D3A-F8AE-D8A1-66A9D1A13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9A4E564-FC86-3BE6-047F-F264E64F1A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09F6A4-B12A-F736-36F6-F6B48570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17274-4ECF-202B-C913-5F29BC5C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50FD4D-DE6C-0BD1-E1D9-2508AE568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368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26E9AF-4DBF-4E6D-365C-04D6206F8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DC5531C-1FDA-7C7A-AA8E-67F976B4D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8745DE-4061-F8BA-C914-A04FAEA7F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CB020D-7320-4E96-FBEE-D4000CB95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89E278A-F3CD-C9D6-39C9-30BE672D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001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436FF24-D6A8-CE13-51DC-A89339E2D3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E79CF36-248D-9AF8-B130-00368CDAB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300DB2-4D0F-1B3D-0E72-2DAA9DB9A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C165BD-012F-A947-3F10-A7418DC60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4EE6D05-E605-6DD3-E52B-89749A6CF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343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7DA7BC-D788-290C-8009-1D57EF88D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D2E0E6-7912-2B43-E337-25D7AF34F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673C9B-8A9E-E819-CE7F-E4401A24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5B36AE-9CA2-60A6-72C3-53E0F901A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1BC40ED-7B8A-F53F-A7E1-02018F572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053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D17A5E-CCBD-6E3C-F473-E82C1D89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C2604D6-DA78-42DA-2C90-E5028EA1D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72EE59-1061-FDF8-C26C-4D0CE2F04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B8F3971-CE45-04DB-8D38-DD12ED267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C6BCD5-DE61-98EA-FC6C-F429318A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351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B6B401-9C4E-90C5-8FB7-EF2BEFB78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02A890B-92A2-0A61-F1E2-2477FAB4B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1484DD3-CB16-9A92-08DB-0731D3F344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F90F4BB-251A-0BA6-E372-919D68CC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8D9B660-B6BE-E05F-415C-34752180D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7A5A46-4F22-3E49-CCC1-FD60CBA8D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19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5A33BB-4D5F-5DA7-AAE4-450567DAA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137C53-EA7C-2DE3-7841-F08A5D1FB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67EE562-1DC1-367E-57FC-0DF5E4243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487E7A8-F60C-6FD2-CEC9-83CC95BDA6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E5441C0-8824-2A17-681F-791420329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9195C17-E220-0EB3-81DC-69B76B074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8A6A786-F225-9D2B-611E-C62472C69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019955E-A470-1FAF-7760-87A8694D3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8401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ABF8BB-403D-2F0E-65CF-334BBB700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0CE9C4B-BBC4-2CB3-1262-02DF1EB83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B66DA6D-4BB3-EE49-EDD6-CF5CC7083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65C75F6-F123-0C4F-120A-325FE4336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17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A5C57DA-5A79-95EF-8BE4-46424D834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33408F8-8BD0-4AE9-25E2-3E1D59CE2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0C1497C-5A53-6BD7-3F10-7E18B29C1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4240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D286AD-EA45-5426-2BAC-3076F35B4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F25E0C5-39B9-34DD-1111-F335E61C7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84EFE50-4553-975D-3FF6-9372B54C6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8985EF8-E511-7DCE-16B3-5FD1CAB6C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6432C0-DBA8-47EA-24B0-B1CFE963F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A699303-40E3-7BE5-05A7-4A11E9058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733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60F055-CCCC-690B-60C5-37A9D4BAD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DC97448-E2BD-5B44-0FDC-220E2DBAA4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E475490-6613-7252-4B77-E1784F39A4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7200F16-B1AC-59F8-E3C8-31D577AE2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0E8A1DB-C026-CA26-B6A8-22C14D4A5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01DB7C-AE6D-10D6-6EF3-7A95EE6ED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00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824440C-A0F0-1BC5-435A-89AC6D5C8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985EA81-94B6-D065-F56C-7D1DFA360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A2584E5-31D6-A3E5-21E1-07C5141AA5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27E0BC-5E28-4B00-BB69-1F45783108B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9CC0B2-8A13-9855-A975-6017449627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022AE2F-A042-0F16-DE05-FB360BA7F8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669424-6A09-4E71-BA9B-74CF4B7D0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90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041273C3-0C93-13B7-A04E-AD6727B5E30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0" y="3200400"/>
            <a:ext cx="3175000" cy="1752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9D09C5-ADB7-4B17-07D7-92614AEADCE2}"/>
              </a:ext>
            </a:extLst>
          </p:cNvPr>
          <p:cNvSpPr txBox="1"/>
          <p:nvPr/>
        </p:nvSpPr>
        <p:spPr>
          <a:xfrm>
            <a:off x="4932060" y="177800"/>
            <a:ext cx="2327880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50" b="1">
                <a:solidFill>
                  <a:srgbClr val="0F3D6E"/>
                </a:solidFill>
                <a:latin typeface="Georgia" panose="02040502050405020303" pitchFamily="18" charset="0"/>
              </a:rPr>
              <a:t>THE WORLD ECONOMY REVIEW</a:t>
            </a:r>
            <a:endParaRPr lang="ko-KR" altLang="en-US" sz="95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3FA002-224E-A553-A6BC-E90DF19902D2}"/>
              </a:ext>
            </a:extLst>
          </p:cNvPr>
          <p:cNvSpPr txBox="1"/>
          <p:nvPr/>
        </p:nvSpPr>
        <p:spPr>
          <a:xfrm>
            <a:off x="4283645" y="355600"/>
            <a:ext cx="3624710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ko-KR" altLang="en-US" sz="4000" b="1">
                <a:solidFill>
                  <a:srgbClr val="1A1714"/>
                </a:solidFill>
                <a:latin typeface="맑은 고딕" panose="020B0503020000020004" pitchFamily="50" charset="-127"/>
              </a:rPr>
              <a:t>세계 경제 리뷰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9F58E57-14A6-08CF-4861-6C968F0FE1B1}"/>
              </a:ext>
            </a:extLst>
          </p:cNvPr>
          <p:cNvSpPr/>
          <p:nvPr/>
        </p:nvSpPr>
        <p:spPr>
          <a:xfrm>
            <a:off x="558800" y="1066800"/>
            <a:ext cx="11074400" cy="3302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639A6D7-3CFD-7881-7762-1CAAC40C220C}"/>
              </a:ext>
            </a:extLst>
          </p:cNvPr>
          <p:cNvSpPr/>
          <p:nvPr/>
        </p:nvSpPr>
        <p:spPr>
          <a:xfrm>
            <a:off x="558800" y="1130300"/>
            <a:ext cx="11074400" cy="1016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623166-D69A-FFBC-8AD1-88FCA6C36DE7}"/>
              </a:ext>
            </a:extLst>
          </p:cNvPr>
          <p:cNvSpPr txBox="1"/>
          <p:nvPr/>
        </p:nvSpPr>
        <p:spPr>
          <a:xfrm>
            <a:off x="558800" y="1168400"/>
            <a:ext cx="258115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6B6359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900">
                <a:solidFill>
                  <a:srgbClr val="6B6359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900">
                <a:solidFill>
                  <a:srgbClr val="6B6359"/>
                </a:solidFill>
                <a:latin typeface="맑은 고딕" panose="020B0503020000020004" pitchFamily="50" charset="-127"/>
              </a:rPr>
              <a:t>6</a:t>
            </a:r>
            <a:r>
              <a:rPr lang="ko-KR" altLang="en-US" sz="900">
                <a:solidFill>
                  <a:srgbClr val="6B6359"/>
                </a:solidFill>
                <a:latin typeface="맑은 고딕" panose="020B0503020000020004" pitchFamily="50" charset="-127"/>
              </a:rPr>
              <a:t>월 </a:t>
            </a:r>
            <a:r>
              <a:rPr lang="en-US" altLang="ko-KR" sz="900">
                <a:solidFill>
                  <a:srgbClr val="6B6359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900">
                <a:solidFill>
                  <a:srgbClr val="6B6359"/>
                </a:solidFill>
                <a:latin typeface="맑은 고딕" panose="020B0503020000020004" pitchFamily="50" charset="-127"/>
              </a:rPr>
              <a:t>봄 합동 점검호 </a:t>
            </a:r>
            <a:r>
              <a:rPr lang="en-US" altLang="ko-KR" sz="900">
                <a:solidFill>
                  <a:srgbClr val="6B6359"/>
                </a:solidFill>
                <a:latin typeface="맑은 고딕" panose="020B0503020000020004" pitchFamily="50" charset="-127"/>
              </a:rPr>
              <a:t>· Vol. 2026 No. 2</a:t>
            </a:r>
            <a:endParaRPr lang="ko-KR" altLang="en-US" sz="900">
              <a:solidFill>
                <a:srgbClr val="6B63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EF4D0C-521A-4F44-0EB6-F0D0AE57D5B7}"/>
              </a:ext>
            </a:extLst>
          </p:cNvPr>
          <p:cNvSpPr txBox="1"/>
          <p:nvPr/>
        </p:nvSpPr>
        <p:spPr>
          <a:xfrm>
            <a:off x="10477114" y="1168400"/>
            <a:ext cx="115608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ko-KR" altLang="en-US" sz="900">
                <a:solidFill>
                  <a:srgbClr val="6B6359"/>
                </a:solidFill>
                <a:latin typeface="Georgia" panose="02040502050405020303" pitchFamily="18" charset="0"/>
              </a:rPr>
              <a:t>기준일 </a:t>
            </a:r>
            <a:r>
              <a:rPr lang="en-US" altLang="ko-KR" sz="900">
                <a:solidFill>
                  <a:srgbClr val="6B6359"/>
                </a:solidFill>
                <a:latin typeface="Georgia" panose="02040502050405020303" pitchFamily="18" charset="0"/>
              </a:rPr>
              <a:t>2026-06-15</a:t>
            </a:r>
            <a:endParaRPr lang="ko-KR" altLang="en-US" sz="900">
              <a:solidFill>
                <a:srgbClr val="6B6359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9073D56F-B4BA-D8A4-6B92-5F7F3458732B}"/>
              </a:ext>
            </a:extLst>
          </p:cNvPr>
          <p:cNvSpPr/>
          <p:nvPr/>
        </p:nvSpPr>
        <p:spPr>
          <a:xfrm>
            <a:off x="558800" y="13716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734C68E1-5088-AEAD-A24C-F637E5DB445B}"/>
              </a:ext>
            </a:extLst>
          </p:cNvPr>
          <p:cNvSpPr/>
          <p:nvPr/>
        </p:nvSpPr>
        <p:spPr>
          <a:xfrm>
            <a:off x="558800" y="1524000"/>
            <a:ext cx="203200" cy="114300"/>
          </a:xfrm>
          <a:prstGeom prst="rect">
            <a:avLst/>
          </a:prstGeom>
          <a:solidFill>
            <a:srgbClr val="A426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C5D1C4-5621-D95A-822F-7BC669F93E34}"/>
              </a:ext>
            </a:extLst>
          </p:cNvPr>
          <p:cNvSpPr txBox="1"/>
          <p:nvPr/>
        </p:nvSpPr>
        <p:spPr>
          <a:xfrm>
            <a:off x="863600" y="1498600"/>
            <a:ext cx="144462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A4262C"/>
                </a:solidFill>
                <a:latin typeface="Georgia" panose="02040502050405020303" pitchFamily="18" charset="0"/>
              </a:rPr>
              <a:t>글로벌 매크로 </a:t>
            </a:r>
            <a:r>
              <a:rPr lang="en-US" altLang="ko-KR" sz="1000" b="1">
                <a:solidFill>
                  <a:srgbClr val="A4262C"/>
                </a:solidFill>
                <a:latin typeface="Georgia" panose="02040502050405020303" pitchFamily="18" charset="0"/>
              </a:rPr>
              <a:t>· 1</a:t>
            </a:r>
            <a:r>
              <a:rPr lang="ko-KR" altLang="en-US" sz="1000" b="1">
                <a:solidFill>
                  <a:srgbClr val="A4262C"/>
                </a:solidFill>
                <a:latin typeface="Georgia" panose="02040502050405020303" pitchFamily="18" charset="0"/>
              </a:rPr>
              <a:t>면 톱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6751B8-7FBD-8D94-8D25-9FB934D46667}"/>
              </a:ext>
            </a:extLst>
          </p:cNvPr>
          <p:cNvSpPr txBox="1"/>
          <p:nvPr/>
        </p:nvSpPr>
        <p:spPr>
          <a:xfrm>
            <a:off x="558800" y="1701800"/>
            <a:ext cx="11074400" cy="132343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000" b="1">
                <a:solidFill>
                  <a:srgbClr val="1A1714"/>
                </a:solidFill>
                <a:latin typeface="맑은 고딕" panose="020B0503020000020004" pitchFamily="50" charset="-127"/>
              </a:rPr>
              <a:t>전쟁의 그늘</a:t>
            </a:r>
            <a:r>
              <a:rPr lang="en-US" altLang="ko-KR" sz="4000" b="1">
                <a:solidFill>
                  <a:srgbClr val="1A17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4000" b="1">
                <a:solidFill>
                  <a:srgbClr val="1A1714"/>
                </a:solidFill>
                <a:latin typeface="맑은 고딕" panose="020B0503020000020004" pitchFamily="50" charset="-127"/>
              </a:rPr>
              <a:t>세계 성장</a:t>
            </a:r>
          </a:p>
          <a:p>
            <a:r>
              <a:rPr lang="ko-KR" altLang="en-US" sz="4000" b="1">
                <a:solidFill>
                  <a:srgbClr val="1A1714"/>
                </a:solidFill>
                <a:latin typeface="맑은 고딕" panose="020B0503020000020004" pitchFamily="50" charset="-127"/>
              </a:rPr>
              <a:t>코로나 이후 최저로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584EA62-C6C7-693C-AC50-949D1950A20C}"/>
              </a:ext>
            </a:extLst>
          </p:cNvPr>
          <p:cNvSpPr/>
          <p:nvPr/>
        </p:nvSpPr>
        <p:spPr>
          <a:xfrm>
            <a:off x="558800" y="3048000"/>
            <a:ext cx="11074400" cy="254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DF6B6D59-54E9-9DFF-FD0A-747CEEEC9670}"/>
              </a:ext>
            </a:extLst>
          </p:cNvPr>
          <p:cNvSpPr/>
          <p:nvPr/>
        </p:nvSpPr>
        <p:spPr>
          <a:xfrm>
            <a:off x="3911600" y="3200400"/>
            <a:ext cx="10160" cy="314960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780095E6-84D7-B2EA-48B1-47382C6C467F}"/>
              </a:ext>
            </a:extLst>
          </p:cNvPr>
          <p:cNvSpPr/>
          <p:nvPr/>
        </p:nvSpPr>
        <p:spPr>
          <a:xfrm>
            <a:off x="7416800" y="3200400"/>
            <a:ext cx="10160" cy="314960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2D2AEE-F2A3-1F5A-4BC9-24FED6C90C57}"/>
              </a:ext>
            </a:extLst>
          </p:cNvPr>
          <p:cNvSpPr txBox="1"/>
          <p:nvPr/>
        </p:nvSpPr>
        <p:spPr>
          <a:xfrm>
            <a:off x="558800" y="3200400"/>
            <a:ext cx="1645002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00" b="1">
                <a:solidFill>
                  <a:srgbClr val="0F3D6E"/>
                </a:solidFill>
                <a:latin typeface="맑은 고딕" panose="020B0503020000020004" pitchFamily="50" charset="-127"/>
              </a:rPr>
              <a:t>경제부 종합 </a:t>
            </a:r>
            <a:r>
              <a:rPr lang="en-US" altLang="ko-KR" sz="900" b="1">
                <a:solidFill>
                  <a:srgbClr val="0F3D6E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900" b="1">
                <a:solidFill>
                  <a:srgbClr val="0F3D6E"/>
                </a:solidFill>
                <a:latin typeface="맑은 고딕" panose="020B0503020000020004" pitchFamily="50" charset="-127"/>
              </a:rPr>
              <a:t>공개정보 분석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990D3032-14F6-00C3-4F86-BAB473B158A7}"/>
              </a:ext>
            </a:extLst>
          </p:cNvPr>
          <p:cNvSpPr/>
          <p:nvPr/>
        </p:nvSpPr>
        <p:spPr>
          <a:xfrm>
            <a:off x="558800" y="3429000"/>
            <a:ext cx="31750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C87DD3-E4A8-878E-39A2-D6D221E1E927}"/>
              </a:ext>
            </a:extLst>
          </p:cNvPr>
          <p:cNvSpPr txBox="1"/>
          <p:nvPr/>
        </p:nvSpPr>
        <p:spPr>
          <a:xfrm>
            <a:off x="558800" y="3530600"/>
            <a:ext cx="3175000" cy="106182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세계은행은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년 세계 성장률을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2.5%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로 제시했다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코로나 이후 가장 낮은 수치다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 2025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2.9%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에서 한 단계 더 내려앉았고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, 2027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년에도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2.8%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에 그쳐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2010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년대 평균을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0.4%p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밑돈다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중동 분쟁이 에너지값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물가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차입비용을 동시에 끌어올린 결과다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4DA388-A9FF-5042-B13E-AD6A4E97F78A}"/>
              </a:ext>
            </a:extLst>
          </p:cNvPr>
          <p:cNvSpPr txBox="1"/>
          <p:nvPr/>
        </p:nvSpPr>
        <p:spPr>
          <a:xfrm>
            <a:off x="4064000" y="4978400"/>
            <a:ext cx="1869423" cy="21544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800">
                <a:solidFill>
                  <a:srgbClr val="6B6359"/>
                </a:solidFill>
                <a:latin typeface="맑은 고딕" panose="020B0503020000020004" pitchFamily="50" charset="-127"/>
              </a:rPr>
              <a:t>▲ 글로벌 시장 데이터 </a:t>
            </a:r>
            <a:r>
              <a:rPr lang="en-US" altLang="ko-KR" sz="800">
                <a:solidFill>
                  <a:srgbClr val="6B6359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6B6359"/>
                </a:solidFill>
                <a:latin typeface="맑은 고딕" panose="020B0503020000020004" pitchFamily="50" charset="-127"/>
              </a:rPr>
              <a:t>자료 시각화</a:t>
            </a:r>
            <a:r>
              <a:rPr lang="en-US" altLang="ko-KR" sz="800">
                <a:solidFill>
                  <a:srgbClr val="6B6359"/>
                </a:solidFill>
                <a:latin typeface="맑은 고딕" panose="020B0503020000020004" pitchFamily="50" charset="-127"/>
              </a:rPr>
              <a:t>)</a:t>
            </a:r>
            <a:endParaRPr lang="ko-KR" altLang="en-US" sz="800">
              <a:solidFill>
                <a:srgbClr val="6B63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C2F15BF6-42B9-2E0E-773A-05DB471E5FDA}"/>
              </a:ext>
            </a:extLst>
          </p:cNvPr>
          <p:cNvSpPr/>
          <p:nvPr/>
        </p:nvSpPr>
        <p:spPr>
          <a:xfrm>
            <a:off x="4064000" y="5181600"/>
            <a:ext cx="31750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B930015-266E-8028-6166-4C54B35E702B}"/>
              </a:ext>
            </a:extLst>
          </p:cNvPr>
          <p:cNvSpPr txBox="1"/>
          <p:nvPr/>
        </p:nvSpPr>
        <p:spPr>
          <a:xfrm>
            <a:off x="4064000" y="5283200"/>
            <a:ext cx="3175000" cy="57708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중동 분쟁이 에너지값을 끌어올리며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년 세계 성장률을 끌어내렸다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 IMF·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세계은행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·OECD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가 일제히 하향 조정했다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3AA49DA0-4BD0-B9D8-DED7-193742BB8A01}"/>
              </a:ext>
            </a:extLst>
          </p:cNvPr>
          <p:cNvSpPr/>
          <p:nvPr/>
        </p:nvSpPr>
        <p:spPr>
          <a:xfrm>
            <a:off x="7569200" y="3200400"/>
            <a:ext cx="4064000" cy="1930400"/>
          </a:xfrm>
          <a:prstGeom prst="rect">
            <a:avLst/>
          </a:prstGeom>
          <a:solidFill>
            <a:srgbClr val="EAE3D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F65099F4-C2F7-9C26-9CB4-D5E95898646C}"/>
              </a:ext>
            </a:extLst>
          </p:cNvPr>
          <p:cNvSpPr/>
          <p:nvPr/>
        </p:nvSpPr>
        <p:spPr>
          <a:xfrm>
            <a:off x="7569200" y="3200400"/>
            <a:ext cx="4064000" cy="63500"/>
          </a:xfrm>
          <a:prstGeom prst="rect">
            <a:avLst/>
          </a:prstGeom>
          <a:solidFill>
            <a:srgbClr val="0F3D6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2D25C3-E573-6F65-6C99-E879FA4639B6}"/>
              </a:ext>
            </a:extLst>
          </p:cNvPr>
          <p:cNvSpPr txBox="1"/>
          <p:nvPr/>
        </p:nvSpPr>
        <p:spPr>
          <a:xfrm>
            <a:off x="7772400" y="3378200"/>
            <a:ext cx="1808508" cy="89255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200" b="1">
                <a:solidFill>
                  <a:srgbClr val="0F3D6E"/>
                </a:solidFill>
                <a:latin typeface="Georgia" panose="02040502050405020303" pitchFamily="18" charset="0"/>
              </a:rPr>
              <a:t>2.5%</a:t>
            </a:r>
            <a:endParaRPr lang="ko-KR" altLang="en-US" sz="520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C320963-D7BA-92C2-3AB4-661C9E647339}"/>
              </a:ext>
            </a:extLst>
          </p:cNvPr>
          <p:cNvSpPr txBox="1"/>
          <p:nvPr/>
        </p:nvSpPr>
        <p:spPr>
          <a:xfrm>
            <a:off x="7772400" y="4267200"/>
            <a:ext cx="3657600" cy="2462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세계 성장률 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세계은행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시장환율 기준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A59D94-5A51-C987-1A0E-1D75D5C2AEFB}"/>
              </a:ext>
            </a:extLst>
          </p:cNvPr>
          <p:cNvSpPr txBox="1"/>
          <p:nvPr/>
        </p:nvSpPr>
        <p:spPr>
          <a:xfrm>
            <a:off x="7772400" y="4800600"/>
            <a:ext cx="36576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 b="1">
                <a:solidFill>
                  <a:srgbClr val="A4262C"/>
                </a:solidFill>
                <a:latin typeface="맑은 고딕" panose="020B0503020000020004" pitchFamily="50" charset="-127"/>
              </a:rPr>
              <a:t>⚠ </a:t>
            </a:r>
            <a:r>
              <a:rPr lang="en-US" altLang="ko-KR" sz="950" b="1">
                <a:solidFill>
                  <a:srgbClr val="A4262C"/>
                </a:solidFill>
                <a:latin typeface="맑은 고딕" panose="020B0503020000020004" pitchFamily="50" charset="-127"/>
              </a:rPr>
              <a:t>IMF(PPP) 3.1% · OECD 2.9% — </a:t>
            </a:r>
            <a:r>
              <a:rPr lang="ko-KR" altLang="en-US" sz="950" b="1">
                <a:solidFill>
                  <a:srgbClr val="A4262C"/>
                </a:solidFill>
                <a:latin typeface="맑은 고딕" panose="020B0503020000020004" pitchFamily="50" charset="-127"/>
              </a:rPr>
              <a:t>가중방식별 편차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2F9B5E-3FF6-18E0-B901-3C8666DCA896}"/>
              </a:ext>
            </a:extLst>
          </p:cNvPr>
          <p:cNvSpPr txBox="1"/>
          <p:nvPr/>
        </p:nvSpPr>
        <p:spPr>
          <a:xfrm>
            <a:off x="7569200" y="5283200"/>
            <a:ext cx="114646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0F3D6E"/>
                </a:solidFill>
                <a:latin typeface="Georgia" panose="02040502050405020303" pitchFamily="18" charset="0"/>
              </a:rPr>
              <a:t>안쪽 면 미리보기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DF9436A3-7A1A-937D-025A-D77790D3CAD1}"/>
              </a:ext>
            </a:extLst>
          </p:cNvPr>
          <p:cNvSpPr/>
          <p:nvPr/>
        </p:nvSpPr>
        <p:spPr>
          <a:xfrm>
            <a:off x="7569200" y="5486400"/>
            <a:ext cx="4064000" cy="10160"/>
          </a:xfrm>
          <a:prstGeom prst="rect">
            <a:avLst/>
          </a:prstGeom>
          <a:solidFill>
            <a:srgbClr val="8A827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92DB8E6-6C0D-7948-CA60-89FDA7689CEF}"/>
              </a:ext>
            </a:extLst>
          </p:cNvPr>
          <p:cNvSpPr txBox="1"/>
          <p:nvPr/>
        </p:nvSpPr>
        <p:spPr>
          <a:xfrm>
            <a:off x="7569200" y="55880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A4262C"/>
                </a:solidFill>
                <a:latin typeface="맑은 고딕" panose="020B0503020000020004" pitchFamily="50" charset="-127"/>
              </a:rPr>
              <a:t>물가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ABB4831-E92F-6B71-6B72-198001D210AD}"/>
              </a:ext>
            </a:extLst>
          </p:cNvPr>
          <p:cNvSpPr txBox="1"/>
          <p:nvPr/>
        </p:nvSpPr>
        <p:spPr>
          <a:xfrm>
            <a:off x="8305800" y="5588000"/>
            <a:ext cx="2417650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1A1714"/>
                </a:solidFill>
                <a:latin typeface="맑은 고딕" panose="020B0503020000020004" pitchFamily="50" charset="-127"/>
              </a:rPr>
              <a:t>세계 물가 </a:t>
            </a:r>
            <a:r>
              <a:rPr lang="en-US" altLang="ko-KR" sz="950">
                <a:solidFill>
                  <a:srgbClr val="1A1714"/>
                </a:solidFill>
                <a:latin typeface="맑은 고딕" panose="020B0503020000020004" pitchFamily="50" charset="-127"/>
              </a:rPr>
              <a:t>4.0%</a:t>
            </a:r>
            <a:r>
              <a:rPr lang="ko-KR" altLang="en-US" sz="950">
                <a:solidFill>
                  <a:srgbClr val="1A1714"/>
                </a:solidFill>
                <a:latin typeface="맑은 고딕" panose="020B0503020000020004" pitchFamily="50" charset="-127"/>
              </a:rPr>
              <a:t>로 반등 </a:t>
            </a:r>
            <a:r>
              <a:rPr lang="en-US" altLang="ko-KR" sz="950">
                <a:solidFill>
                  <a:srgbClr val="1A17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950">
                <a:solidFill>
                  <a:srgbClr val="1A1714"/>
                </a:solidFill>
                <a:latin typeface="맑은 고딕" panose="020B0503020000020004" pitchFamily="50" charset="-127"/>
              </a:rPr>
              <a:t>에너지가 견인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24D8849-3FCC-4159-0044-19D1E7B6362B}"/>
              </a:ext>
            </a:extLst>
          </p:cNvPr>
          <p:cNvSpPr txBox="1"/>
          <p:nvPr/>
        </p:nvSpPr>
        <p:spPr>
          <a:xfrm>
            <a:off x="7569200" y="57912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A4262C"/>
                </a:solidFill>
                <a:latin typeface="맑은 고딕" panose="020B0503020000020004" pitchFamily="50" charset="-127"/>
              </a:rPr>
              <a:t>유가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5F1254B-7C43-1AD4-B5FF-9B627BAFFF6B}"/>
              </a:ext>
            </a:extLst>
          </p:cNvPr>
          <p:cNvSpPr txBox="1"/>
          <p:nvPr/>
        </p:nvSpPr>
        <p:spPr>
          <a:xfrm>
            <a:off x="8305800" y="5791200"/>
            <a:ext cx="214674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1A1714"/>
                </a:solidFill>
                <a:latin typeface="맑은 고딕" panose="020B0503020000020004" pitchFamily="50" charset="-127"/>
              </a:rPr>
              <a:t>브렌트유 평균 </a:t>
            </a:r>
            <a:r>
              <a:rPr lang="en-US" altLang="ko-KR" sz="950">
                <a:solidFill>
                  <a:srgbClr val="1A1714"/>
                </a:solidFill>
                <a:latin typeface="맑은 고딕" panose="020B0503020000020004" pitchFamily="50" charset="-127"/>
              </a:rPr>
              <a:t>$94 — </a:t>
            </a:r>
            <a:r>
              <a:rPr lang="ko-KR" altLang="en-US" sz="950">
                <a:solidFill>
                  <a:srgbClr val="1A1714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950">
                <a:solidFill>
                  <a:srgbClr val="1A1714"/>
                </a:solidFill>
                <a:latin typeface="맑은 고딕" panose="020B0503020000020004" pitchFamily="50" charset="-127"/>
              </a:rPr>
              <a:t>+36%</a:t>
            </a:r>
            <a:endParaRPr lang="ko-KR" altLang="en-US" sz="95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2F5F7A9-B748-4128-29AF-7AE5B829966D}"/>
              </a:ext>
            </a:extLst>
          </p:cNvPr>
          <p:cNvSpPr txBox="1"/>
          <p:nvPr/>
        </p:nvSpPr>
        <p:spPr>
          <a:xfrm>
            <a:off x="7569200" y="59944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A4262C"/>
                </a:solidFill>
                <a:latin typeface="맑은 고딕" panose="020B0503020000020004" pitchFamily="50" charset="-127"/>
              </a:rPr>
              <a:t>걸프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BBD657-163A-ADD3-C0CA-AC9FE7FA5ACF}"/>
              </a:ext>
            </a:extLst>
          </p:cNvPr>
          <p:cNvSpPr txBox="1"/>
          <p:nvPr/>
        </p:nvSpPr>
        <p:spPr>
          <a:xfrm>
            <a:off x="8305800" y="5994400"/>
            <a:ext cx="1867819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1A1714"/>
                </a:solidFill>
                <a:latin typeface="맑은 고딕" panose="020B0503020000020004" pitchFamily="50" charset="-127"/>
              </a:rPr>
              <a:t>걸프 경제 성장률 </a:t>
            </a:r>
            <a:r>
              <a:rPr lang="en-US" altLang="ko-KR" sz="950">
                <a:solidFill>
                  <a:srgbClr val="1A1714"/>
                </a:solidFill>
                <a:latin typeface="맑은 고딕" panose="020B0503020000020004" pitchFamily="50" charset="-127"/>
              </a:rPr>
              <a:t>0%</a:t>
            </a:r>
            <a:r>
              <a:rPr lang="ko-KR" altLang="en-US" sz="950">
                <a:solidFill>
                  <a:srgbClr val="1A1714"/>
                </a:solidFill>
                <a:latin typeface="맑은 고딕" panose="020B0503020000020004" pitchFamily="50" charset="-127"/>
              </a:rPr>
              <a:t>대로 급랭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21EFE49-FD1C-B729-18D2-595505083FC3}"/>
              </a:ext>
            </a:extLst>
          </p:cNvPr>
          <p:cNvSpPr txBox="1"/>
          <p:nvPr/>
        </p:nvSpPr>
        <p:spPr>
          <a:xfrm>
            <a:off x="7569200" y="6197600"/>
            <a:ext cx="550151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A4262C"/>
                </a:solidFill>
                <a:latin typeface="맑은 고딕" panose="020B0503020000020004" pitchFamily="50" charset="-127"/>
              </a:rPr>
              <a:t>신흥국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C61703F-BD06-40F5-3D4A-2F214C481404}"/>
              </a:ext>
            </a:extLst>
          </p:cNvPr>
          <p:cNvSpPr txBox="1"/>
          <p:nvPr/>
        </p:nvSpPr>
        <p:spPr>
          <a:xfrm>
            <a:off x="8305800" y="6197600"/>
            <a:ext cx="200888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1A1714"/>
                </a:solidFill>
                <a:latin typeface="맑은 고딕" panose="020B0503020000020004" pitchFamily="50" charset="-127"/>
              </a:rPr>
              <a:t>개도국 </a:t>
            </a:r>
            <a:r>
              <a:rPr lang="en-US" altLang="ko-KR" sz="950">
                <a:solidFill>
                  <a:srgbClr val="1A1714"/>
                </a:solidFill>
                <a:latin typeface="맑은 고딕" panose="020B0503020000020004" pitchFamily="50" charset="-127"/>
              </a:rPr>
              <a:t>3.6% — </a:t>
            </a:r>
            <a:r>
              <a:rPr lang="ko-KR" altLang="en-US" sz="950">
                <a:solidFill>
                  <a:srgbClr val="1A1714"/>
                </a:solidFill>
                <a:latin typeface="맑은 고딕" panose="020B0503020000020004" pitchFamily="50" charset="-127"/>
              </a:rPr>
              <a:t>팬데믹 이후 최저</a:t>
            </a:r>
          </a:p>
        </p:txBody>
      </p:sp>
    </p:spTree>
    <p:extLst>
      <p:ext uri="{BB962C8B-B14F-4D97-AF65-F5344CB8AC3E}">
        <p14:creationId xmlns:p14="http://schemas.microsoft.com/office/powerpoint/2010/main" val="417178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A5A296A-C77F-9D3F-2F7D-D6E1AB5E2E9E}"/>
              </a:ext>
            </a:extLst>
          </p:cNvPr>
          <p:cNvSpPr/>
          <p:nvPr/>
        </p:nvSpPr>
        <p:spPr>
          <a:xfrm>
            <a:off x="558800" y="3302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ECC9F3-D536-6FDA-DACB-BB8E874FEA31}"/>
              </a:ext>
            </a:extLst>
          </p:cNvPr>
          <p:cNvSpPr txBox="1"/>
          <p:nvPr/>
        </p:nvSpPr>
        <p:spPr>
          <a:xfrm>
            <a:off x="558800" y="165100"/>
            <a:ext cx="957313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00" b="1">
                <a:solidFill>
                  <a:srgbClr val="6B6359"/>
                </a:solidFill>
                <a:latin typeface="맑은 고딕" panose="020B0503020000020004" pitchFamily="50" charset="-127"/>
              </a:rPr>
              <a:t>세계 경제 리뷰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7FA0C3-3363-FEE8-263F-6C81DB424E9D}"/>
              </a:ext>
            </a:extLst>
          </p:cNvPr>
          <p:cNvSpPr txBox="1"/>
          <p:nvPr/>
        </p:nvSpPr>
        <p:spPr>
          <a:xfrm>
            <a:off x="10818554" y="165100"/>
            <a:ext cx="814646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ko-KR" altLang="en-US" sz="900" b="1">
                <a:solidFill>
                  <a:srgbClr val="0F3D6E"/>
                </a:solidFill>
                <a:latin typeface="Georgia" panose="02040502050405020303" pitchFamily="18" charset="0"/>
              </a:rPr>
              <a:t>글로벌 </a:t>
            </a:r>
            <a:r>
              <a:rPr lang="en-US" altLang="ko-KR" sz="900" b="1">
                <a:solidFill>
                  <a:srgbClr val="0F3D6E"/>
                </a:solidFill>
                <a:latin typeface="Georgia" panose="02040502050405020303" pitchFamily="18" charset="0"/>
              </a:rPr>
              <a:t>· 2</a:t>
            </a:r>
            <a:r>
              <a:rPr lang="ko-KR" altLang="en-US" sz="900" b="1">
                <a:solidFill>
                  <a:srgbClr val="0F3D6E"/>
                </a:solidFill>
                <a:latin typeface="Georgia" panose="02040502050405020303" pitchFamily="18" charset="0"/>
              </a:rPr>
              <a:t>면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C9776BA-49DD-ADEC-E6C3-26785165A367}"/>
              </a:ext>
            </a:extLst>
          </p:cNvPr>
          <p:cNvSpPr/>
          <p:nvPr/>
        </p:nvSpPr>
        <p:spPr>
          <a:xfrm>
            <a:off x="558800" y="558800"/>
            <a:ext cx="203200" cy="114300"/>
          </a:xfrm>
          <a:prstGeom prst="rect">
            <a:avLst/>
          </a:prstGeom>
          <a:solidFill>
            <a:srgbClr val="A426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AF8AFF-6C07-BD51-30A2-46291419ADF0}"/>
              </a:ext>
            </a:extLst>
          </p:cNvPr>
          <p:cNvSpPr txBox="1"/>
          <p:nvPr/>
        </p:nvSpPr>
        <p:spPr>
          <a:xfrm>
            <a:off x="863600" y="533400"/>
            <a:ext cx="135005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A4262C"/>
                </a:solidFill>
                <a:latin typeface="Georgia" panose="02040502050405020303" pitchFamily="18" charset="0"/>
              </a:rPr>
              <a:t>글로벌 </a:t>
            </a:r>
            <a:r>
              <a:rPr lang="en-US" altLang="ko-KR" sz="1000" b="1">
                <a:solidFill>
                  <a:srgbClr val="A4262C"/>
                </a:solidFill>
                <a:latin typeface="Georgia" panose="02040502050405020303" pitchFamily="18" charset="0"/>
              </a:rPr>
              <a:t>· </a:t>
            </a:r>
            <a:r>
              <a:rPr lang="ko-KR" altLang="en-US" sz="1000" b="1">
                <a:solidFill>
                  <a:srgbClr val="A4262C"/>
                </a:solidFill>
                <a:latin typeface="Georgia" panose="02040502050405020303" pitchFamily="18" charset="0"/>
              </a:rPr>
              <a:t>리드 스토리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2BAF79-D303-C520-2942-D57696AB6702}"/>
              </a:ext>
            </a:extLst>
          </p:cNvPr>
          <p:cNvSpPr txBox="1"/>
          <p:nvPr/>
        </p:nvSpPr>
        <p:spPr>
          <a:xfrm>
            <a:off x="558800" y="736600"/>
            <a:ext cx="5035353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3000" b="1">
                <a:solidFill>
                  <a:srgbClr val="1A1714"/>
                </a:solidFill>
                <a:latin typeface="맑은 고딕" panose="020B0503020000020004" pitchFamily="50" charset="-127"/>
              </a:rPr>
              <a:t>세계 성장</a:t>
            </a:r>
            <a:r>
              <a:rPr lang="en-US" altLang="ko-KR" sz="3000" b="1">
                <a:solidFill>
                  <a:srgbClr val="1A1714"/>
                </a:solidFill>
                <a:latin typeface="맑은 고딕" panose="020B0503020000020004" pitchFamily="50" charset="-127"/>
              </a:rPr>
              <a:t>, 2.5%</a:t>
            </a:r>
            <a:r>
              <a:rPr lang="ko-KR" altLang="en-US" sz="3000" b="1">
                <a:solidFill>
                  <a:srgbClr val="1A1714"/>
                </a:solidFill>
                <a:latin typeface="맑은 고딕" panose="020B0503020000020004" pitchFamily="50" charset="-127"/>
              </a:rPr>
              <a:t>로 주저앉다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AE515B7-7A39-030C-DED5-4F74AF3D7D4B}"/>
              </a:ext>
            </a:extLst>
          </p:cNvPr>
          <p:cNvSpPr/>
          <p:nvPr/>
        </p:nvSpPr>
        <p:spPr>
          <a:xfrm>
            <a:off x="558800" y="1320800"/>
            <a:ext cx="11074400" cy="2032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BCFA88-AFFD-91E5-C82F-6BAE1E8992A4}"/>
              </a:ext>
            </a:extLst>
          </p:cNvPr>
          <p:cNvSpPr txBox="1"/>
          <p:nvPr/>
        </p:nvSpPr>
        <p:spPr>
          <a:xfrm>
            <a:off x="558800" y="1549400"/>
            <a:ext cx="545342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6B6359"/>
                </a:solidFill>
                <a:latin typeface="Georgia" panose="02040502050405020303" pitchFamily="18" charset="0"/>
              </a:rPr>
              <a:t>2025</a:t>
            </a:r>
            <a:endParaRPr lang="ko-KR" altLang="en-US" sz="1100" b="1">
              <a:solidFill>
                <a:srgbClr val="6B6359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799F94-F895-073C-4AF1-57A08F8FD745}"/>
              </a:ext>
            </a:extLst>
          </p:cNvPr>
          <p:cNvSpPr txBox="1"/>
          <p:nvPr/>
        </p:nvSpPr>
        <p:spPr>
          <a:xfrm>
            <a:off x="558800" y="1752600"/>
            <a:ext cx="1649811" cy="80021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600" b="1">
                <a:solidFill>
                  <a:srgbClr val="6B6359"/>
                </a:solidFill>
                <a:latin typeface="Georgia" panose="02040502050405020303" pitchFamily="18" charset="0"/>
              </a:rPr>
              <a:t>2.9%</a:t>
            </a:r>
            <a:endParaRPr lang="ko-KR" altLang="en-US" sz="4600" b="1">
              <a:solidFill>
                <a:srgbClr val="6B6359"/>
              </a:solidFill>
              <a:latin typeface="Georgia" panose="0204050205040502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DDFC54-5037-751B-3C08-A2872A131392}"/>
              </a:ext>
            </a:extLst>
          </p:cNvPr>
          <p:cNvSpPr txBox="1"/>
          <p:nvPr/>
        </p:nvSpPr>
        <p:spPr>
          <a:xfrm>
            <a:off x="558800" y="2540000"/>
            <a:ext cx="771365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전년 실적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7401A8A7-3630-8228-6BDB-88BD164BCD19}"/>
              </a:ext>
            </a:extLst>
          </p:cNvPr>
          <p:cNvSpPr/>
          <p:nvPr/>
        </p:nvSpPr>
        <p:spPr>
          <a:xfrm>
            <a:off x="4051300" y="1574800"/>
            <a:ext cx="10160" cy="121920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303FC2-1EEF-9DAF-6BB5-BFC375DA644F}"/>
              </a:ext>
            </a:extLst>
          </p:cNvPr>
          <p:cNvSpPr txBox="1"/>
          <p:nvPr/>
        </p:nvSpPr>
        <p:spPr>
          <a:xfrm>
            <a:off x="4140200" y="1549400"/>
            <a:ext cx="551754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0F3D6E"/>
                </a:solidFill>
                <a:latin typeface="Georgia" panose="02040502050405020303" pitchFamily="18" charset="0"/>
              </a:rPr>
              <a:t>2026</a:t>
            </a:r>
            <a:endParaRPr lang="ko-KR" altLang="en-US" sz="110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A1ADFB-92F1-72A6-D8BB-3AE52DB70EB7}"/>
              </a:ext>
            </a:extLst>
          </p:cNvPr>
          <p:cNvSpPr txBox="1"/>
          <p:nvPr/>
        </p:nvSpPr>
        <p:spPr>
          <a:xfrm>
            <a:off x="4140200" y="1752600"/>
            <a:ext cx="1620957" cy="80021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600" b="1">
                <a:solidFill>
                  <a:srgbClr val="0F3D6E"/>
                </a:solidFill>
                <a:latin typeface="Georgia" panose="02040502050405020303" pitchFamily="18" charset="0"/>
              </a:rPr>
              <a:t>2.5%</a:t>
            </a:r>
            <a:endParaRPr lang="ko-KR" altLang="en-US" sz="460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E7DCB6-8138-AD3F-BC60-23CBE234A101}"/>
              </a:ext>
            </a:extLst>
          </p:cNvPr>
          <p:cNvSpPr txBox="1"/>
          <p:nvPr/>
        </p:nvSpPr>
        <p:spPr>
          <a:xfrm>
            <a:off x="4140200" y="2540000"/>
            <a:ext cx="1223412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 b="1">
                <a:solidFill>
                  <a:srgbClr val="0F3D6E"/>
                </a:solidFill>
                <a:latin typeface="맑은 고딕" panose="020B0503020000020004" pitchFamily="50" charset="-127"/>
              </a:rPr>
              <a:t>코로나 이후 최저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020BD40-8A1F-FF98-A843-60FB395F1CE5}"/>
              </a:ext>
            </a:extLst>
          </p:cNvPr>
          <p:cNvSpPr/>
          <p:nvPr/>
        </p:nvSpPr>
        <p:spPr>
          <a:xfrm>
            <a:off x="7632700" y="1574800"/>
            <a:ext cx="10160" cy="121920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C49BE2-BD61-9E1E-7272-1A0D1120F917}"/>
              </a:ext>
            </a:extLst>
          </p:cNvPr>
          <p:cNvSpPr txBox="1"/>
          <p:nvPr/>
        </p:nvSpPr>
        <p:spPr>
          <a:xfrm>
            <a:off x="7721600" y="1549400"/>
            <a:ext cx="538930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6B6359"/>
                </a:solidFill>
                <a:latin typeface="Georgia" panose="02040502050405020303" pitchFamily="18" charset="0"/>
              </a:rPr>
              <a:t>2027</a:t>
            </a:r>
            <a:endParaRPr lang="ko-KR" altLang="en-US" sz="1100" b="1">
              <a:solidFill>
                <a:srgbClr val="6B6359"/>
              </a:solidFill>
              <a:latin typeface="Georgia" panose="02040502050405020303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D5CD3E5-2A9F-17C8-7447-F3D13B971987}"/>
              </a:ext>
            </a:extLst>
          </p:cNvPr>
          <p:cNvSpPr txBox="1"/>
          <p:nvPr/>
        </p:nvSpPr>
        <p:spPr>
          <a:xfrm>
            <a:off x="7721600" y="1752600"/>
            <a:ext cx="1667444" cy="80021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600" b="1">
                <a:solidFill>
                  <a:srgbClr val="6B6359"/>
                </a:solidFill>
                <a:latin typeface="Georgia" panose="02040502050405020303" pitchFamily="18" charset="0"/>
              </a:rPr>
              <a:t>2.8%</a:t>
            </a:r>
            <a:endParaRPr lang="ko-KR" altLang="en-US" sz="4600" b="1">
              <a:solidFill>
                <a:srgbClr val="6B6359"/>
              </a:solidFill>
              <a:latin typeface="Georgia" panose="02040502050405020303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683260-A73D-C195-9DDC-763299505465}"/>
              </a:ext>
            </a:extLst>
          </p:cNvPr>
          <p:cNvSpPr txBox="1"/>
          <p:nvPr/>
        </p:nvSpPr>
        <p:spPr>
          <a:xfrm>
            <a:off x="7721600" y="2540000"/>
            <a:ext cx="1223412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완만한 회복 전망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D23FFBB7-CBC6-6CBD-7CB2-A59B09F9E632}"/>
              </a:ext>
            </a:extLst>
          </p:cNvPr>
          <p:cNvSpPr/>
          <p:nvPr/>
        </p:nvSpPr>
        <p:spPr>
          <a:xfrm>
            <a:off x="558800" y="29718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7E556A4-B26D-B0C3-99AE-5CCED73082D1}"/>
              </a:ext>
            </a:extLst>
          </p:cNvPr>
          <p:cNvSpPr/>
          <p:nvPr/>
        </p:nvSpPr>
        <p:spPr>
          <a:xfrm>
            <a:off x="5918200" y="3175000"/>
            <a:ext cx="10160" cy="312420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F048071-210A-4BF7-B5C9-FAF8C9A36AE8}"/>
              </a:ext>
            </a:extLst>
          </p:cNvPr>
          <p:cNvSpPr txBox="1"/>
          <p:nvPr/>
        </p:nvSpPr>
        <p:spPr>
          <a:xfrm>
            <a:off x="558800" y="3175000"/>
            <a:ext cx="1008609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A4262C"/>
                </a:solidFill>
                <a:latin typeface="맑은 고딕" panose="020B0503020000020004" pitchFamily="50" charset="-127"/>
              </a:rPr>
              <a:t>둔화의 해부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504E92-250D-E3AA-6369-F3F01B3B224B}"/>
              </a:ext>
            </a:extLst>
          </p:cNvPr>
          <p:cNvSpPr txBox="1"/>
          <p:nvPr/>
        </p:nvSpPr>
        <p:spPr>
          <a:xfrm>
            <a:off x="558800" y="3454400"/>
            <a:ext cx="5207000" cy="76944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세계은행은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년 세계 성장률을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2.5%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로 제시했다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코로나 이후 가장 낮은 수치다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. 2025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2.9%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에서 한 단계 더 내려앉았고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, 2027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년에도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2.8%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에 그쳐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2010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년대 평균을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0.4%p 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밑돈다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중동 분쟁이 에너지값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물가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차입비용을 동시에 끌어올린 결과다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9DCA932-A93C-5680-F70D-F5E8A0B6B045}"/>
              </a:ext>
            </a:extLst>
          </p:cNvPr>
          <p:cNvSpPr txBox="1"/>
          <p:nvPr/>
        </p:nvSpPr>
        <p:spPr>
          <a:xfrm>
            <a:off x="6223000" y="3175000"/>
            <a:ext cx="1619354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A4262C"/>
                </a:solidFill>
                <a:latin typeface="맑은 고딕" panose="020B0503020000020004" pitchFamily="50" charset="-127"/>
              </a:rPr>
              <a:t>같은 세계</a:t>
            </a:r>
            <a:r>
              <a:rPr lang="en-US" altLang="ko-KR" sz="1200" b="1">
                <a:solidFill>
                  <a:srgbClr val="A4262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 b="1">
                <a:solidFill>
                  <a:srgbClr val="A4262C"/>
                </a:solidFill>
                <a:latin typeface="맑은 고딕" panose="020B0503020000020004" pitchFamily="50" charset="-127"/>
              </a:rPr>
              <a:t>다른 숫자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457416-E1A8-F5C3-4AE6-F1D506D572AD}"/>
              </a:ext>
            </a:extLst>
          </p:cNvPr>
          <p:cNvSpPr txBox="1"/>
          <p:nvPr/>
        </p:nvSpPr>
        <p:spPr>
          <a:xfrm>
            <a:off x="6223000" y="3454400"/>
            <a:ext cx="5410200" cy="60016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같은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세계 성장률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도 기관마다 다르다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. IMF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는 구매력평가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(PPP) 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가중으로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3.1%, 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세계은행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·OECD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는 시장환율 가중으로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2.5%·2.9%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를 제시한다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가난한 고성장 신흥국에 더 큰 비중을 두는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PPP 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방식이 수치를 끌어올린다 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1A1714"/>
                </a:solidFill>
                <a:latin typeface="맑은 고딕" panose="020B0503020000020004" pitchFamily="50" charset="-127"/>
              </a:rPr>
              <a:t>방향은 같고 절대값만 다르다</a:t>
            </a:r>
            <a:r>
              <a:rPr lang="en-US" altLang="ko-KR" sz="110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332F915E-B8C8-2EDE-86AB-C1D5DD571FD5}"/>
              </a:ext>
            </a:extLst>
          </p:cNvPr>
          <p:cNvSpPr/>
          <p:nvPr/>
        </p:nvSpPr>
        <p:spPr>
          <a:xfrm>
            <a:off x="558800" y="65278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018F20-019F-16F0-6CC9-94E5D6A40934}"/>
              </a:ext>
            </a:extLst>
          </p:cNvPr>
          <p:cNvSpPr txBox="1"/>
          <p:nvPr/>
        </p:nvSpPr>
        <p:spPr>
          <a:xfrm>
            <a:off x="558800" y="6578600"/>
            <a:ext cx="118494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6B6359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850">
                <a:solidFill>
                  <a:srgbClr val="6B6359"/>
                </a:solidFill>
                <a:latin typeface="맑은 고딕" panose="020B0503020000020004" pitchFamily="50" charset="-127"/>
              </a:rPr>
              <a:t>면 </a:t>
            </a:r>
            <a:r>
              <a:rPr lang="en-US" altLang="ko-KR" sz="850">
                <a:solidFill>
                  <a:srgbClr val="6B6359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850">
                <a:solidFill>
                  <a:srgbClr val="6B6359"/>
                </a:solidFill>
                <a:latin typeface="맑은 고딕" panose="020B0503020000020004" pitchFamily="50" charset="-127"/>
              </a:rPr>
              <a:t>세계 경제 리뷰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92C8335-DE57-EB5C-3F68-6CDA0F0D7850}"/>
              </a:ext>
            </a:extLst>
          </p:cNvPr>
          <p:cNvSpPr txBox="1"/>
          <p:nvPr/>
        </p:nvSpPr>
        <p:spPr>
          <a:xfrm>
            <a:off x="9473634" y="6578600"/>
            <a:ext cx="2159566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6B6359"/>
                </a:solidFill>
                <a:latin typeface="Georgia" panose="02040502050405020303" pitchFamily="18" charset="0"/>
              </a:rPr>
              <a:t>WORLD ECONOMY REVIEW · GLOBAL</a:t>
            </a:r>
            <a:endParaRPr lang="ko-KR" altLang="en-US" sz="850">
              <a:solidFill>
                <a:srgbClr val="6B6359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863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382EEC7-9604-4DF9-AE30-150320E03554}"/>
              </a:ext>
            </a:extLst>
          </p:cNvPr>
          <p:cNvSpPr/>
          <p:nvPr/>
        </p:nvSpPr>
        <p:spPr>
          <a:xfrm>
            <a:off x="558800" y="3302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276E5B-8753-D971-92AC-999913A281C6}"/>
              </a:ext>
            </a:extLst>
          </p:cNvPr>
          <p:cNvSpPr txBox="1"/>
          <p:nvPr/>
        </p:nvSpPr>
        <p:spPr>
          <a:xfrm>
            <a:off x="558800" y="165100"/>
            <a:ext cx="957313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00" b="1">
                <a:solidFill>
                  <a:srgbClr val="6B6359"/>
                </a:solidFill>
                <a:latin typeface="맑은 고딕" panose="020B0503020000020004" pitchFamily="50" charset="-127"/>
              </a:rPr>
              <a:t>세계 경제 리뷰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962AFB-9F25-F1FA-C983-11D063E24AA7}"/>
              </a:ext>
            </a:extLst>
          </p:cNvPr>
          <p:cNvSpPr txBox="1"/>
          <p:nvPr/>
        </p:nvSpPr>
        <p:spPr>
          <a:xfrm>
            <a:off x="10558868" y="165100"/>
            <a:ext cx="1074332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ko-KR" altLang="en-US" sz="900" b="1">
                <a:solidFill>
                  <a:srgbClr val="0F3D6E"/>
                </a:solidFill>
                <a:latin typeface="Georgia" panose="02040502050405020303" pitchFamily="18" charset="0"/>
              </a:rPr>
              <a:t>지역 데스크 </a:t>
            </a:r>
            <a:r>
              <a:rPr lang="en-US" altLang="ko-KR" sz="900" b="1">
                <a:solidFill>
                  <a:srgbClr val="0F3D6E"/>
                </a:solidFill>
                <a:latin typeface="Georgia" panose="02040502050405020303" pitchFamily="18" charset="0"/>
              </a:rPr>
              <a:t>· 3</a:t>
            </a:r>
            <a:r>
              <a:rPr lang="ko-KR" altLang="en-US" sz="900" b="1">
                <a:solidFill>
                  <a:srgbClr val="0F3D6E"/>
                </a:solidFill>
                <a:latin typeface="Georgia" panose="02040502050405020303" pitchFamily="18" charset="0"/>
              </a:rPr>
              <a:t>면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4D2EAF4-FD7D-87CE-C1E4-7D6020FE7E91}"/>
              </a:ext>
            </a:extLst>
          </p:cNvPr>
          <p:cNvSpPr/>
          <p:nvPr/>
        </p:nvSpPr>
        <p:spPr>
          <a:xfrm>
            <a:off x="558800" y="558800"/>
            <a:ext cx="203200" cy="114300"/>
          </a:xfrm>
          <a:prstGeom prst="rect">
            <a:avLst/>
          </a:prstGeom>
          <a:solidFill>
            <a:srgbClr val="A426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CBDC2B-61B0-C171-4B83-5708BB5BC891}"/>
              </a:ext>
            </a:extLst>
          </p:cNvPr>
          <p:cNvSpPr txBox="1"/>
          <p:nvPr/>
        </p:nvSpPr>
        <p:spPr>
          <a:xfrm>
            <a:off x="863600" y="533400"/>
            <a:ext cx="857927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A4262C"/>
                </a:solidFill>
                <a:latin typeface="Georgia" panose="02040502050405020303" pitchFamily="18" charset="0"/>
              </a:rPr>
              <a:t>지역 데스크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6F3B0F-949D-60FA-CE6D-01931BFF58A9}"/>
              </a:ext>
            </a:extLst>
          </p:cNvPr>
          <p:cNvSpPr txBox="1"/>
          <p:nvPr/>
        </p:nvSpPr>
        <p:spPr>
          <a:xfrm>
            <a:off x="558800" y="736600"/>
            <a:ext cx="5937844" cy="50783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남아시아 </a:t>
            </a:r>
            <a:r>
              <a:rPr lang="en-US" altLang="ko-KR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6.3% </a:t>
            </a:r>
            <a:r>
              <a:rPr lang="ko-KR" altLang="en-US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질주</a:t>
            </a:r>
            <a:r>
              <a:rPr lang="en-US" altLang="ko-KR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중동 </a:t>
            </a:r>
            <a:r>
              <a:rPr lang="en-US" altLang="ko-KR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1.6% </a:t>
            </a:r>
            <a:r>
              <a:rPr lang="ko-KR" altLang="en-US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급랭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7F10C46-12A3-FFE1-40F8-AB22235B2CCE}"/>
              </a:ext>
            </a:extLst>
          </p:cNvPr>
          <p:cNvSpPr/>
          <p:nvPr/>
        </p:nvSpPr>
        <p:spPr>
          <a:xfrm>
            <a:off x="558800" y="1295400"/>
            <a:ext cx="11074400" cy="2032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88948-FAE9-690B-BD93-514BE69E2E41}"/>
              </a:ext>
            </a:extLst>
          </p:cNvPr>
          <p:cNvSpPr txBox="1"/>
          <p:nvPr/>
        </p:nvSpPr>
        <p:spPr>
          <a:xfrm>
            <a:off x="558800" y="5410200"/>
            <a:ext cx="3562194" cy="21544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800">
                <a:solidFill>
                  <a:srgbClr val="6B6359"/>
                </a:solidFill>
                <a:latin typeface="맑은 고딕" panose="020B0503020000020004" pitchFamily="50" charset="-127"/>
              </a:rPr>
              <a:t>* 세계은행 </a:t>
            </a:r>
            <a:r>
              <a:rPr lang="en-US" altLang="ko-KR" sz="800">
                <a:solidFill>
                  <a:srgbClr val="6B6359"/>
                </a:solidFill>
                <a:latin typeface="맑은 고딕" panose="020B0503020000020004" pitchFamily="50" charset="-127"/>
              </a:rPr>
              <a:t>GEP(2026.6) </a:t>
            </a:r>
            <a:r>
              <a:rPr lang="ko-KR" altLang="en-US" sz="800">
                <a:solidFill>
                  <a:srgbClr val="6B6359"/>
                </a:solidFill>
                <a:latin typeface="맑은 고딕" panose="020B0503020000020004" pitchFamily="50" charset="-127"/>
              </a:rPr>
              <a:t>지역별 신흥</a:t>
            </a:r>
            <a:r>
              <a:rPr lang="en-US" altLang="ko-KR" sz="800">
                <a:solidFill>
                  <a:srgbClr val="6B6359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6B6359"/>
                </a:solidFill>
                <a:latin typeface="맑은 고딕" panose="020B0503020000020004" pitchFamily="50" charset="-127"/>
              </a:rPr>
              <a:t>개도국</a:t>
            </a:r>
            <a:r>
              <a:rPr lang="en-US" altLang="ko-KR" sz="800">
                <a:solidFill>
                  <a:srgbClr val="6B6359"/>
                </a:solidFill>
                <a:latin typeface="맑은 고딕" panose="020B0503020000020004" pitchFamily="50" charset="-127"/>
              </a:rPr>
              <a:t>(EMDE) </a:t>
            </a:r>
            <a:r>
              <a:rPr lang="ko-KR" altLang="en-US" sz="800">
                <a:solidFill>
                  <a:srgbClr val="6B6359"/>
                </a:solidFill>
                <a:latin typeface="맑은 고딕" panose="020B0503020000020004" pitchFamily="50" charset="-127"/>
              </a:rPr>
              <a:t>성장률 전망</a:t>
            </a:r>
            <a:r>
              <a:rPr lang="en-US" altLang="ko-KR" sz="800">
                <a:solidFill>
                  <a:srgbClr val="6B6359"/>
                </a:solidFill>
                <a:latin typeface="맑은 고딕" panose="020B0503020000020004" pitchFamily="50" charset="-127"/>
              </a:rPr>
              <a:t>(2026, %).</a:t>
            </a:r>
            <a:endParaRPr lang="ko-KR" altLang="en-US" sz="800">
              <a:solidFill>
                <a:srgbClr val="6B63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69E0A67-453E-7301-7FF4-27AB19D695A1}"/>
              </a:ext>
            </a:extLst>
          </p:cNvPr>
          <p:cNvSpPr/>
          <p:nvPr/>
        </p:nvSpPr>
        <p:spPr>
          <a:xfrm>
            <a:off x="7569200" y="1524000"/>
            <a:ext cx="10160" cy="381000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895AA7-19E9-5A23-8399-6373D7DEE194}"/>
              </a:ext>
            </a:extLst>
          </p:cNvPr>
          <p:cNvSpPr txBox="1"/>
          <p:nvPr/>
        </p:nvSpPr>
        <p:spPr>
          <a:xfrm>
            <a:off x="7772400" y="1524000"/>
            <a:ext cx="1008609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A4262C"/>
                </a:solidFill>
                <a:latin typeface="맑은 고딕" panose="020B0503020000020004" pitchFamily="50" charset="-127"/>
              </a:rPr>
              <a:t>데스크 노트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861563-4F48-99A5-BCA2-26AC8604B64E}"/>
              </a:ext>
            </a:extLst>
          </p:cNvPr>
          <p:cNvSpPr txBox="1"/>
          <p:nvPr/>
        </p:nvSpPr>
        <p:spPr>
          <a:xfrm>
            <a:off x="7772400" y="1803400"/>
            <a:ext cx="3860800" cy="73866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남아시아가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6.3%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로 가장 빠르고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분쟁 한복판의 중동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북아프리카가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1.6%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로 가장 느리다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걸프 산유국 성장률은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3.9%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0%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대로 급랭했다가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2027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년 이후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5%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대 회복이 전망된다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C5D552CC-03A8-8988-D724-EB18051E36B4}"/>
              </a:ext>
            </a:extLst>
          </p:cNvPr>
          <p:cNvSpPr/>
          <p:nvPr/>
        </p:nvSpPr>
        <p:spPr>
          <a:xfrm>
            <a:off x="7772400" y="3810000"/>
            <a:ext cx="3860800" cy="10160"/>
          </a:xfrm>
          <a:prstGeom prst="rect">
            <a:avLst/>
          </a:prstGeom>
          <a:solidFill>
            <a:srgbClr val="8A827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738C5F-8DB6-F119-0C79-6B80E01770A3}"/>
              </a:ext>
            </a:extLst>
          </p:cNvPr>
          <p:cNvSpPr txBox="1"/>
          <p:nvPr/>
        </p:nvSpPr>
        <p:spPr>
          <a:xfrm>
            <a:off x="7772400" y="3911600"/>
            <a:ext cx="105028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0F3D6E"/>
                </a:solidFill>
                <a:latin typeface="Georgia" panose="02040502050405020303" pitchFamily="18" charset="0"/>
              </a:rPr>
              <a:t>주요국 </a:t>
            </a:r>
            <a:r>
              <a:rPr lang="en-US" altLang="ko-KR" sz="1000" b="1">
                <a:solidFill>
                  <a:srgbClr val="0F3D6E"/>
                </a:solidFill>
                <a:latin typeface="Georgia" panose="02040502050405020303" pitchFamily="18" charset="0"/>
              </a:rPr>
              <a:t>(2026)</a:t>
            </a:r>
            <a:endParaRPr lang="ko-KR" altLang="en-US" sz="100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4CF53F-25D7-FEC9-7CE9-D0E565218CAA}"/>
              </a:ext>
            </a:extLst>
          </p:cNvPr>
          <p:cNvSpPr txBox="1"/>
          <p:nvPr/>
        </p:nvSpPr>
        <p:spPr>
          <a:xfrm>
            <a:off x="7772400" y="4165600"/>
            <a:ext cx="466794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미국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FA7532-C92D-BB12-D1CE-B1726FDC2230}"/>
              </a:ext>
            </a:extLst>
          </p:cNvPr>
          <p:cNvSpPr txBox="1"/>
          <p:nvPr/>
        </p:nvSpPr>
        <p:spPr>
          <a:xfrm>
            <a:off x="8788400" y="4165600"/>
            <a:ext cx="990977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300" b="1">
                <a:solidFill>
                  <a:srgbClr val="0F3D6E"/>
                </a:solidFill>
                <a:latin typeface="Georgia" panose="02040502050405020303" pitchFamily="18" charset="0"/>
              </a:rPr>
              <a:t>2.0–2.4%</a:t>
            </a:r>
            <a:endParaRPr lang="ko-KR" altLang="en-US" sz="130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0B318C-6E04-533B-044E-5AC61F8C0F76}"/>
              </a:ext>
            </a:extLst>
          </p:cNvPr>
          <p:cNvSpPr txBox="1"/>
          <p:nvPr/>
        </p:nvSpPr>
        <p:spPr>
          <a:xfrm>
            <a:off x="8788400" y="4394200"/>
            <a:ext cx="1069524" cy="21544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00">
                <a:solidFill>
                  <a:srgbClr val="6B6359"/>
                </a:solidFill>
                <a:latin typeface="맑은 고딕" panose="020B0503020000020004" pitchFamily="50" charset="-127"/>
              </a:rPr>
              <a:t>OECD 2.0 · IMF 2.4</a:t>
            </a:r>
            <a:endParaRPr lang="ko-KR" altLang="en-US" sz="800">
              <a:solidFill>
                <a:srgbClr val="6B63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FEA65D-BC80-B519-056D-B31027455072}"/>
              </a:ext>
            </a:extLst>
          </p:cNvPr>
          <p:cNvSpPr txBox="1"/>
          <p:nvPr/>
        </p:nvSpPr>
        <p:spPr>
          <a:xfrm>
            <a:off x="7772400" y="4622800"/>
            <a:ext cx="466794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중국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5F44DF-D98C-BC17-4CEC-9892EDDAC03E}"/>
              </a:ext>
            </a:extLst>
          </p:cNvPr>
          <p:cNvSpPr txBox="1"/>
          <p:nvPr/>
        </p:nvSpPr>
        <p:spPr>
          <a:xfrm>
            <a:off x="8788400" y="4622800"/>
            <a:ext cx="603050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300" b="1">
                <a:solidFill>
                  <a:srgbClr val="0F3D6E"/>
                </a:solidFill>
                <a:latin typeface="Georgia" panose="02040502050405020303" pitchFamily="18" charset="0"/>
              </a:rPr>
              <a:t>4.4%</a:t>
            </a:r>
            <a:endParaRPr lang="ko-KR" altLang="en-US" sz="130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6322480-4832-7D97-A84F-C4EE523AF900}"/>
              </a:ext>
            </a:extLst>
          </p:cNvPr>
          <p:cNvSpPr txBox="1"/>
          <p:nvPr/>
        </p:nvSpPr>
        <p:spPr>
          <a:xfrm>
            <a:off x="8788400" y="4851400"/>
            <a:ext cx="457176" cy="21544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00">
                <a:solidFill>
                  <a:srgbClr val="6B6359"/>
                </a:solidFill>
                <a:latin typeface="맑은 고딕" panose="020B0503020000020004" pitchFamily="50" charset="-127"/>
              </a:rPr>
              <a:t>OECD</a:t>
            </a:r>
            <a:endParaRPr lang="ko-KR" altLang="en-US" sz="800">
              <a:solidFill>
                <a:srgbClr val="6B63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DC9833-3298-D6FA-B450-F2899714952A}"/>
              </a:ext>
            </a:extLst>
          </p:cNvPr>
          <p:cNvSpPr txBox="1"/>
          <p:nvPr/>
        </p:nvSpPr>
        <p:spPr>
          <a:xfrm>
            <a:off x="7772400" y="5080000"/>
            <a:ext cx="607859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개도국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BF9B8B-8350-C98F-329A-691E2609AAFC}"/>
              </a:ext>
            </a:extLst>
          </p:cNvPr>
          <p:cNvSpPr txBox="1"/>
          <p:nvPr/>
        </p:nvSpPr>
        <p:spPr>
          <a:xfrm>
            <a:off x="8788400" y="5080000"/>
            <a:ext cx="596638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300" b="1">
                <a:solidFill>
                  <a:srgbClr val="0F3D6E"/>
                </a:solidFill>
                <a:latin typeface="Georgia" panose="02040502050405020303" pitchFamily="18" charset="0"/>
              </a:rPr>
              <a:t>3.6%</a:t>
            </a:r>
            <a:endParaRPr lang="ko-KR" altLang="en-US" sz="130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8CB870A-EF7E-1351-42C5-E9348CEBDA88}"/>
              </a:ext>
            </a:extLst>
          </p:cNvPr>
          <p:cNvSpPr txBox="1"/>
          <p:nvPr/>
        </p:nvSpPr>
        <p:spPr>
          <a:xfrm>
            <a:off x="8788400" y="5308600"/>
            <a:ext cx="1483098" cy="21544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800">
                <a:solidFill>
                  <a:srgbClr val="6B6359"/>
                </a:solidFill>
                <a:latin typeface="맑은 고딕" panose="020B0503020000020004" pitchFamily="50" charset="-127"/>
              </a:rPr>
              <a:t>세계은행 </a:t>
            </a:r>
            <a:r>
              <a:rPr lang="en-US" altLang="ko-KR" sz="800">
                <a:solidFill>
                  <a:srgbClr val="6B6359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800">
                <a:solidFill>
                  <a:srgbClr val="6B6359"/>
                </a:solidFill>
                <a:latin typeface="맑은 고딕" panose="020B0503020000020004" pitchFamily="50" charset="-127"/>
              </a:rPr>
              <a:t>팬데믹 이후 최저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0DEE43A0-F2CA-28CD-7352-CA36D3F554FC}"/>
              </a:ext>
            </a:extLst>
          </p:cNvPr>
          <p:cNvSpPr/>
          <p:nvPr/>
        </p:nvSpPr>
        <p:spPr>
          <a:xfrm>
            <a:off x="558800" y="65278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D86DA94-9324-BEDA-AB74-E67673D6625E}"/>
              </a:ext>
            </a:extLst>
          </p:cNvPr>
          <p:cNvSpPr txBox="1"/>
          <p:nvPr/>
        </p:nvSpPr>
        <p:spPr>
          <a:xfrm>
            <a:off x="558800" y="6578600"/>
            <a:ext cx="118494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6B6359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850">
                <a:solidFill>
                  <a:srgbClr val="6B6359"/>
                </a:solidFill>
                <a:latin typeface="맑은 고딕" panose="020B0503020000020004" pitchFamily="50" charset="-127"/>
              </a:rPr>
              <a:t>면 </a:t>
            </a:r>
            <a:r>
              <a:rPr lang="en-US" altLang="ko-KR" sz="850">
                <a:solidFill>
                  <a:srgbClr val="6B6359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850">
                <a:solidFill>
                  <a:srgbClr val="6B6359"/>
                </a:solidFill>
                <a:latin typeface="맑은 고딕" panose="020B0503020000020004" pitchFamily="50" charset="-127"/>
              </a:rPr>
              <a:t>세계 경제 리뷰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69B32C0-6A2D-827B-E090-F3D820192894}"/>
              </a:ext>
            </a:extLst>
          </p:cNvPr>
          <p:cNvSpPr txBox="1"/>
          <p:nvPr/>
        </p:nvSpPr>
        <p:spPr>
          <a:xfrm>
            <a:off x="9415926" y="6578600"/>
            <a:ext cx="221727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6B6359"/>
                </a:solidFill>
                <a:latin typeface="Georgia" panose="02040502050405020303" pitchFamily="18" charset="0"/>
              </a:rPr>
              <a:t>WORLD ECONOMY REVIEW · REGIONS</a:t>
            </a:r>
            <a:endParaRPr lang="ko-KR" altLang="en-US" sz="850">
              <a:solidFill>
                <a:srgbClr val="6B6359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27" name="차트 26">
            <a:extLst>
              <a:ext uri="{FF2B5EF4-FFF2-40B4-BE49-F238E27FC236}">
                <a16:creationId xmlns:a16="http://schemas.microsoft.com/office/drawing/2014/main" id="{9A5821C3-7F6B-00D7-854F-87A01AB7FE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8653467"/>
              </p:ext>
            </p:extLst>
          </p:nvPr>
        </p:nvGraphicFramePr>
        <p:xfrm>
          <a:off x="508000" y="1524000"/>
          <a:ext cx="70104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298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B671678-2B71-5808-AD5F-F4EDA14C369C}"/>
              </a:ext>
            </a:extLst>
          </p:cNvPr>
          <p:cNvSpPr/>
          <p:nvPr/>
        </p:nvSpPr>
        <p:spPr>
          <a:xfrm>
            <a:off x="558800" y="3302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484EDD-3D74-2FD7-E72C-F641F3197499}"/>
              </a:ext>
            </a:extLst>
          </p:cNvPr>
          <p:cNvSpPr txBox="1"/>
          <p:nvPr/>
        </p:nvSpPr>
        <p:spPr>
          <a:xfrm>
            <a:off x="558800" y="165100"/>
            <a:ext cx="957313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00" b="1">
                <a:solidFill>
                  <a:srgbClr val="6B6359"/>
                </a:solidFill>
                <a:latin typeface="맑은 고딕" panose="020B0503020000020004" pitchFamily="50" charset="-127"/>
              </a:rPr>
              <a:t>세계 경제 리뷰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6336E2-3991-6AB3-6FB8-50FE0C2BAC5B}"/>
              </a:ext>
            </a:extLst>
          </p:cNvPr>
          <p:cNvSpPr txBox="1"/>
          <p:nvPr/>
        </p:nvSpPr>
        <p:spPr>
          <a:xfrm>
            <a:off x="10488336" y="165100"/>
            <a:ext cx="1144864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ko-KR" altLang="en-US" sz="900" b="1">
                <a:solidFill>
                  <a:srgbClr val="0F3D6E"/>
                </a:solidFill>
                <a:latin typeface="Georgia" panose="02040502050405020303" pitchFamily="18" charset="0"/>
              </a:rPr>
              <a:t>마켓 </a:t>
            </a:r>
            <a:r>
              <a:rPr lang="en-US" altLang="ko-KR" sz="900" b="1">
                <a:solidFill>
                  <a:srgbClr val="0F3D6E"/>
                </a:solidFill>
                <a:latin typeface="Georgia" panose="02040502050405020303" pitchFamily="18" charset="0"/>
              </a:rPr>
              <a:t>· </a:t>
            </a:r>
            <a:r>
              <a:rPr lang="ko-KR" altLang="en-US" sz="900" b="1">
                <a:solidFill>
                  <a:srgbClr val="0F3D6E"/>
                </a:solidFill>
                <a:latin typeface="Georgia" panose="02040502050405020303" pitchFamily="18" charset="0"/>
              </a:rPr>
              <a:t>에너지 </a:t>
            </a:r>
            <a:r>
              <a:rPr lang="en-US" altLang="ko-KR" sz="900" b="1">
                <a:solidFill>
                  <a:srgbClr val="0F3D6E"/>
                </a:solidFill>
                <a:latin typeface="Georgia" panose="02040502050405020303" pitchFamily="18" charset="0"/>
              </a:rPr>
              <a:t>· 4</a:t>
            </a:r>
            <a:r>
              <a:rPr lang="ko-KR" altLang="en-US" sz="900" b="1">
                <a:solidFill>
                  <a:srgbClr val="0F3D6E"/>
                </a:solidFill>
                <a:latin typeface="Georgia" panose="02040502050405020303" pitchFamily="18" charset="0"/>
              </a:rPr>
              <a:t>면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731BC3B-6B75-3734-4B0A-5E4B58CAF27E}"/>
              </a:ext>
            </a:extLst>
          </p:cNvPr>
          <p:cNvSpPr/>
          <p:nvPr/>
        </p:nvSpPr>
        <p:spPr>
          <a:xfrm>
            <a:off x="558800" y="558800"/>
            <a:ext cx="203200" cy="114300"/>
          </a:xfrm>
          <a:prstGeom prst="rect">
            <a:avLst/>
          </a:prstGeom>
          <a:solidFill>
            <a:srgbClr val="A426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0320ED-2E86-65D7-92A4-571DDF7E8937}"/>
              </a:ext>
            </a:extLst>
          </p:cNvPr>
          <p:cNvSpPr txBox="1"/>
          <p:nvPr/>
        </p:nvSpPr>
        <p:spPr>
          <a:xfrm>
            <a:off x="863600" y="533400"/>
            <a:ext cx="93326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A4262C"/>
                </a:solidFill>
                <a:latin typeface="Georgia" panose="02040502050405020303" pitchFamily="18" charset="0"/>
              </a:rPr>
              <a:t>마켓 </a:t>
            </a:r>
            <a:r>
              <a:rPr lang="en-US" altLang="ko-KR" sz="1000" b="1">
                <a:solidFill>
                  <a:srgbClr val="A4262C"/>
                </a:solidFill>
                <a:latin typeface="Georgia" panose="02040502050405020303" pitchFamily="18" charset="0"/>
              </a:rPr>
              <a:t>· </a:t>
            </a:r>
            <a:r>
              <a:rPr lang="ko-KR" altLang="en-US" sz="1000" b="1">
                <a:solidFill>
                  <a:srgbClr val="A4262C"/>
                </a:solidFill>
                <a:latin typeface="Georgia" panose="02040502050405020303" pitchFamily="18" charset="0"/>
              </a:rPr>
              <a:t>에너지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04B58-018D-8732-D763-636A91909A4A}"/>
              </a:ext>
            </a:extLst>
          </p:cNvPr>
          <p:cNvSpPr txBox="1"/>
          <p:nvPr/>
        </p:nvSpPr>
        <p:spPr>
          <a:xfrm>
            <a:off x="558800" y="736600"/>
            <a:ext cx="5453737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3000" b="1">
                <a:solidFill>
                  <a:srgbClr val="1A1714"/>
                </a:solidFill>
                <a:latin typeface="맑은 고딕" panose="020B0503020000020004" pitchFamily="50" charset="-127"/>
              </a:rPr>
              <a:t>물가 </a:t>
            </a:r>
            <a:r>
              <a:rPr lang="en-US" altLang="ko-KR" sz="3000" b="1">
                <a:solidFill>
                  <a:srgbClr val="1A1714"/>
                </a:solidFill>
                <a:latin typeface="맑은 고딕" panose="020B0503020000020004" pitchFamily="50" charset="-127"/>
              </a:rPr>
              <a:t>4.0% </a:t>
            </a:r>
            <a:r>
              <a:rPr lang="ko-KR" altLang="en-US" sz="3000" b="1">
                <a:solidFill>
                  <a:srgbClr val="1A1714"/>
                </a:solidFill>
                <a:latin typeface="맑은 고딕" panose="020B0503020000020004" pitchFamily="50" charset="-127"/>
              </a:rPr>
              <a:t>반등</a:t>
            </a:r>
            <a:r>
              <a:rPr lang="en-US" altLang="ko-KR" sz="3000" b="1">
                <a:solidFill>
                  <a:srgbClr val="1A17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3000" b="1">
                <a:solidFill>
                  <a:srgbClr val="1A1714"/>
                </a:solidFill>
                <a:latin typeface="맑은 고딕" panose="020B0503020000020004" pitchFamily="50" charset="-127"/>
              </a:rPr>
              <a:t>브렌트유 </a:t>
            </a:r>
            <a:r>
              <a:rPr lang="en-US" altLang="ko-KR" sz="3000" b="1">
                <a:solidFill>
                  <a:srgbClr val="1A1714"/>
                </a:solidFill>
                <a:latin typeface="맑은 고딕" panose="020B0503020000020004" pitchFamily="50" charset="-127"/>
              </a:rPr>
              <a:t>$94</a:t>
            </a:r>
            <a:endParaRPr lang="ko-KR" altLang="en-US" sz="3000" b="1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A0AB00E-AC3D-BD63-101D-9E85E00F8517}"/>
              </a:ext>
            </a:extLst>
          </p:cNvPr>
          <p:cNvSpPr/>
          <p:nvPr/>
        </p:nvSpPr>
        <p:spPr>
          <a:xfrm>
            <a:off x="558800" y="1320800"/>
            <a:ext cx="11074400" cy="2032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552FF69-BFCE-3FEF-3067-24955BF7FF7C}"/>
              </a:ext>
            </a:extLst>
          </p:cNvPr>
          <p:cNvSpPr/>
          <p:nvPr/>
        </p:nvSpPr>
        <p:spPr>
          <a:xfrm>
            <a:off x="558800" y="1676400"/>
            <a:ext cx="3581400" cy="63500"/>
          </a:xfrm>
          <a:prstGeom prst="rect">
            <a:avLst/>
          </a:prstGeom>
          <a:solidFill>
            <a:srgbClr val="0F3D6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6D75B5-322E-5449-03F8-77A56B8C86A5}"/>
              </a:ext>
            </a:extLst>
          </p:cNvPr>
          <p:cNvSpPr txBox="1"/>
          <p:nvPr/>
        </p:nvSpPr>
        <p:spPr>
          <a:xfrm>
            <a:off x="558800" y="1854200"/>
            <a:ext cx="466794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0F3D6E"/>
                </a:solidFill>
                <a:latin typeface="맑은 고딕" panose="020B0503020000020004" pitchFamily="50" charset="-127"/>
              </a:rPr>
              <a:t>물가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1635EF-E5D6-D028-B6E8-3C469894D61C}"/>
              </a:ext>
            </a:extLst>
          </p:cNvPr>
          <p:cNvSpPr txBox="1"/>
          <p:nvPr/>
        </p:nvSpPr>
        <p:spPr>
          <a:xfrm>
            <a:off x="558800" y="2133600"/>
            <a:ext cx="1630575" cy="76944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400" b="1">
                <a:solidFill>
                  <a:srgbClr val="0F3D6E"/>
                </a:solidFill>
                <a:latin typeface="Georgia" panose="02040502050405020303" pitchFamily="18" charset="0"/>
              </a:rPr>
              <a:t>4.0%</a:t>
            </a:r>
            <a:endParaRPr lang="ko-KR" altLang="en-US" sz="440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A688C3-FC6D-945F-2D91-9B5C0A245574}"/>
              </a:ext>
            </a:extLst>
          </p:cNvPr>
          <p:cNvSpPr txBox="1"/>
          <p:nvPr/>
        </p:nvSpPr>
        <p:spPr>
          <a:xfrm>
            <a:off x="558800" y="2997200"/>
            <a:ext cx="35814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3.3%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에서 반등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에너지가 견인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E57C0A37-1D38-D910-5B23-22E1AB452511}"/>
              </a:ext>
            </a:extLst>
          </p:cNvPr>
          <p:cNvSpPr/>
          <p:nvPr/>
        </p:nvSpPr>
        <p:spPr>
          <a:xfrm>
            <a:off x="4318000" y="1676400"/>
            <a:ext cx="3581400" cy="635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90812E-5B04-E6F3-B5D8-864638B8066C}"/>
              </a:ext>
            </a:extLst>
          </p:cNvPr>
          <p:cNvSpPr txBox="1"/>
          <p:nvPr/>
        </p:nvSpPr>
        <p:spPr>
          <a:xfrm>
            <a:off x="4318000" y="1854200"/>
            <a:ext cx="466794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유가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17AC8-B138-D0A7-8C8F-686030D4617C}"/>
              </a:ext>
            </a:extLst>
          </p:cNvPr>
          <p:cNvSpPr txBox="1"/>
          <p:nvPr/>
        </p:nvSpPr>
        <p:spPr>
          <a:xfrm>
            <a:off x="4318000" y="2133600"/>
            <a:ext cx="1279517" cy="76944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400" b="1">
                <a:solidFill>
                  <a:srgbClr val="1A1714"/>
                </a:solidFill>
                <a:latin typeface="Georgia" panose="02040502050405020303" pitchFamily="18" charset="0"/>
              </a:rPr>
              <a:t>$94</a:t>
            </a:r>
            <a:endParaRPr lang="ko-KR" altLang="en-US" sz="4400" b="1">
              <a:solidFill>
                <a:srgbClr val="1A1714"/>
              </a:solidFill>
              <a:latin typeface="Georgia" panose="020405020504050203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3D9E68-AE83-C88B-13F4-3D2327D56D3D}"/>
              </a:ext>
            </a:extLst>
          </p:cNvPr>
          <p:cNvSpPr txBox="1"/>
          <p:nvPr/>
        </p:nvSpPr>
        <p:spPr>
          <a:xfrm>
            <a:off x="4318000" y="2997200"/>
            <a:ext cx="35814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브렌트유 평균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배럴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) ·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+36%</a:t>
            </a:r>
            <a:endParaRPr lang="ko-KR" altLang="en-US" sz="105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7FD5D861-5692-1A98-8790-F5815CAB1712}"/>
              </a:ext>
            </a:extLst>
          </p:cNvPr>
          <p:cNvSpPr/>
          <p:nvPr/>
        </p:nvSpPr>
        <p:spPr>
          <a:xfrm>
            <a:off x="8077200" y="1676400"/>
            <a:ext cx="3581400" cy="63500"/>
          </a:xfrm>
          <a:prstGeom prst="rect">
            <a:avLst/>
          </a:prstGeom>
          <a:solidFill>
            <a:srgbClr val="A426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D55482-42EF-EA22-203B-C2CB5B5191EB}"/>
              </a:ext>
            </a:extLst>
          </p:cNvPr>
          <p:cNvSpPr txBox="1"/>
          <p:nvPr/>
        </p:nvSpPr>
        <p:spPr>
          <a:xfrm>
            <a:off x="8077200" y="1854200"/>
            <a:ext cx="1080745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A4262C"/>
                </a:solidFill>
                <a:latin typeface="맑은 고딕" panose="020B0503020000020004" pitchFamily="50" charset="-127"/>
              </a:rPr>
              <a:t>하방 시나리오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30C751-8B94-400A-7E42-17F8EDC85F3D}"/>
              </a:ext>
            </a:extLst>
          </p:cNvPr>
          <p:cNvSpPr txBox="1"/>
          <p:nvPr/>
        </p:nvSpPr>
        <p:spPr>
          <a:xfrm>
            <a:off x="8077200" y="2133600"/>
            <a:ext cx="3581400" cy="76944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400" b="1">
                <a:solidFill>
                  <a:srgbClr val="A4262C"/>
                </a:solidFill>
                <a:latin typeface="Georgia" panose="02040502050405020303" pitchFamily="18" charset="0"/>
              </a:rPr>
              <a:t>1.3% / 4.4%</a:t>
            </a:r>
            <a:endParaRPr lang="ko-KR" altLang="en-US" sz="4400" b="1">
              <a:solidFill>
                <a:srgbClr val="A4262C"/>
              </a:solidFill>
              <a:latin typeface="Georgia" panose="02040502050405020303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41847F-CF5F-09B9-79A4-EC0D94278830}"/>
              </a:ext>
            </a:extLst>
          </p:cNvPr>
          <p:cNvSpPr txBox="1"/>
          <p:nvPr/>
        </p:nvSpPr>
        <p:spPr>
          <a:xfrm>
            <a:off x="8077200" y="2997200"/>
            <a:ext cx="35814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분쟁 확대 시 성장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물가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스태그플레이션 압력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A8A96582-BFD2-25C0-6CE9-CC5BBDCCC170}"/>
              </a:ext>
            </a:extLst>
          </p:cNvPr>
          <p:cNvSpPr/>
          <p:nvPr/>
        </p:nvSpPr>
        <p:spPr>
          <a:xfrm>
            <a:off x="558800" y="40640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448E77B-0190-DFA2-DDAE-D7E21D90A411}"/>
              </a:ext>
            </a:extLst>
          </p:cNvPr>
          <p:cNvSpPr txBox="1"/>
          <p:nvPr/>
        </p:nvSpPr>
        <p:spPr>
          <a:xfrm>
            <a:off x="558800" y="4191000"/>
            <a:ext cx="2194832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A4262C"/>
                </a:solidFill>
                <a:latin typeface="맑은 고딕" panose="020B0503020000020004" pitchFamily="50" charset="-127"/>
              </a:rPr>
              <a:t>에너지가 다시 물가를 흔든다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A855082-A864-B22F-C858-EBEDAB4E90BF}"/>
              </a:ext>
            </a:extLst>
          </p:cNvPr>
          <p:cNvSpPr txBox="1"/>
          <p:nvPr/>
        </p:nvSpPr>
        <p:spPr>
          <a:xfrm>
            <a:off x="558800" y="4470400"/>
            <a:ext cx="11074400" cy="44627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세계 물가는 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3.3%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4.0%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로 반등한다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브렌트유는 평균 배럴당 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94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달러로 전년比 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36% 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높다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분쟁이 확대되는 하방 시나리오에서는 성장 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1.3%·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물가 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4.4%</a:t>
            </a:r>
            <a:r>
              <a:rPr lang="ko-KR" altLang="en-US" sz="1150">
                <a:solidFill>
                  <a:srgbClr val="1A1714"/>
                </a:solidFill>
                <a:latin typeface="맑은 고딕" panose="020B0503020000020004" pitchFamily="50" charset="-127"/>
              </a:rPr>
              <a:t>까지 악화한다</a:t>
            </a:r>
            <a:r>
              <a:rPr lang="en-US" altLang="ko-KR" sz="115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2BE32AD0-7F80-A3EF-3A67-1696A48A7EFC}"/>
              </a:ext>
            </a:extLst>
          </p:cNvPr>
          <p:cNvSpPr/>
          <p:nvPr/>
        </p:nvSpPr>
        <p:spPr>
          <a:xfrm>
            <a:off x="558800" y="65278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FE79427-E7A7-81F7-43A6-6745E98B93C1}"/>
              </a:ext>
            </a:extLst>
          </p:cNvPr>
          <p:cNvSpPr txBox="1"/>
          <p:nvPr/>
        </p:nvSpPr>
        <p:spPr>
          <a:xfrm>
            <a:off x="558800" y="6578600"/>
            <a:ext cx="118494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6B6359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850">
                <a:solidFill>
                  <a:srgbClr val="6B6359"/>
                </a:solidFill>
                <a:latin typeface="맑은 고딕" panose="020B0503020000020004" pitchFamily="50" charset="-127"/>
              </a:rPr>
              <a:t>면 </a:t>
            </a:r>
            <a:r>
              <a:rPr lang="en-US" altLang="ko-KR" sz="850">
                <a:solidFill>
                  <a:srgbClr val="6B6359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850">
                <a:solidFill>
                  <a:srgbClr val="6B6359"/>
                </a:solidFill>
                <a:latin typeface="맑은 고딕" panose="020B0503020000020004" pitchFamily="50" charset="-127"/>
              </a:rPr>
              <a:t>세계 경제 리뷰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9014A5-8B06-212E-EAE5-B40770271AE7}"/>
              </a:ext>
            </a:extLst>
          </p:cNvPr>
          <p:cNvSpPr txBox="1"/>
          <p:nvPr/>
        </p:nvSpPr>
        <p:spPr>
          <a:xfrm>
            <a:off x="9383866" y="6578600"/>
            <a:ext cx="224933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6B6359"/>
                </a:solidFill>
                <a:latin typeface="Georgia" panose="02040502050405020303" pitchFamily="18" charset="0"/>
              </a:rPr>
              <a:t>WORLD ECONOMY REVIEW · MARKETS</a:t>
            </a:r>
            <a:endParaRPr lang="ko-KR" altLang="en-US" sz="850">
              <a:solidFill>
                <a:srgbClr val="6B6359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14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BD51722-2E61-F260-0732-A67D36DDC6B2}"/>
              </a:ext>
            </a:extLst>
          </p:cNvPr>
          <p:cNvSpPr/>
          <p:nvPr/>
        </p:nvSpPr>
        <p:spPr>
          <a:xfrm>
            <a:off x="558800" y="3302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E8A5E5-CA3B-FC90-875F-8F3757DD8747}"/>
              </a:ext>
            </a:extLst>
          </p:cNvPr>
          <p:cNvSpPr txBox="1"/>
          <p:nvPr/>
        </p:nvSpPr>
        <p:spPr>
          <a:xfrm>
            <a:off x="558800" y="165100"/>
            <a:ext cx="957313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00" b="1">
                <a:solidFill>
                  <a:srgbClr val="6B6359"/>
                </a:solidFill>
                <a:latin typeface="맑은 고딕" panose="020B0503020000020004" pitchFamily="50" charset="-127"/>
              </a:rPr>
              <a:t>세계 경제 리뷰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AD7156-EED7-D6CF-C9DF-A7EAF2638EC9}"/>
              </a:ext>
            </a:extLst>
          </p:cNvPr>
          <p:cNvSpPr txBox="1"/>
          <p:nvPr/>
        </p:nvSpPr>
        <p:spPr>
          <a:xfrm>
            <a:off x="10446658" y="165100"/>
            <a:ext cx="1186542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ko-KR" altLang="en-US" sz="900" b="1">
                <a:solidFill>
                  <a:srgbClr val="0F3D6E"/>
                </a:solidFill>
                <a:latin typeface="Georgia" panose="02040502050405020303" pitchFamily="18" charset="0"/>
              </a:rPr>
              <a:t>데이터 데스크 </a:t>
            </a:r>
            <a:r>
              <a:rPr lang="en-US" altLang="ko-KR" sz="900" b="1">
                <a:solidFill>
                  <a:srgbClr val="0F3D6E"/>
                </a:solidFill>
                <a:latin typeface="Georgia" panose="02040502050405020303" pitchFamily="18" charset="0"/>
              </a:rPr>
              <a:t>· 5</a:t>
            </a:r>
            <a:r>
              <a:rPr lang="ko-KR" altLang="en-US" sz="900" b="1">
                <a:solidFill>
                  <a:srgbClr val="0F3D6E"/>
                </a:solidFill>
                <a:latin typeface="Georgia" panose="02040502050405020303" pitchFamily="18" charset="0"/>
              </a:rPr>
              <a:t>면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F9B71D4-66A9-F32D-3C2F-20E6A8EB1CA5}"/>
              </a:ext>
            </a:extLst>
          </p:cNvPr>
          <p:cNvSpPr/>
          <p:nvPr/>
        </p:nvSpPr>
        <p:spPr>
          <a:xfrm>
            <a:off x="558800" y="558800"/>
            <a:ext cx="203200" cy="114300"/>
          </a:xfrm>
          <a:prstGeom prst="rect">
            <a:avLst/>
          </a:prstGeom>
          <a:solidFill>
            <a:srgbClr val="A426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A484A3-93D4-804B-2620-8C9EE47EDBF8}"/>
              </a:ext>
            </a:extLst>
          </p:cNvPr>
          <p:cNvSpPr txBox="1"/>
          <p:nvPr/>
        </p:nvSpPr>
        <p:spPr>
          <a:xfrm>
            <a:off x="863600" y="533400"/>
            <a:ext cx="986167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A4262C"/>
                </a:solidFill>
                <a:latin typeface="Georgia" panose="02040502050405020303" pitchFamily="18" charset="0"/>
              </a:rPr>
              <a:t>데이터 데스크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20C08B-A9E9-5D50-C977-D0DBDB2C10B5}"/>
              </a:ext>
            </a:extLst>
          </p:cNvPr>
          <p:cNvSpPr txBox="1"/>
          <p:nvPr/>
        </p:nvSpPr>
        <p:spPr>
          <a:xfrm>
            <a:off x="558800" y="736600"/>
            <a:ext cx="5864106" cy="50783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같은 세계</a:t>
            </a:r>
            <a:r>
              <a:rPr lang="en-US" altLang="ko-KR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다른 숫자 </a:t>
            </a:r>
            <a:r>
              <a:rPr lang="en-US" altLang="ko-KR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A1714"/>
                </a:solidFill>
                <a:latin typeface="맑은 고딕" panose="020B0503020000020004" pitchFamily="50" charset="-127"/>
              </a:rPr>
              <a:t>기관별 비교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FEC4C4E-1E94-1EA2-ABD0-5D8CBC35BC5E}"/>
              </a:ext>
            </a:extLst>
          </p:cNvPr>
          <p:cNvSpPr/>
          <p:nvPr/>
        </p:nvSpPr>
        <p:spPr>
          <a:xfrm>
            <a:off x="558800" y="1295400"/>
            <a:ext cx="11074400" cy="2032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04ABC44C-A844-D19F-1250-97001E247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824961"/>
              </p:ext>
            </p:extLst>
          </p:nvPr>
        </p:nvGraphicFramePr>
        <p:xfrm>
          <a:off x="558800" y="1651000"/>
          <a:ext cx="7112000" cy="248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47435648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09995065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5377758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24494628"/>
                    </a:ext>
                  </a:extLst>
                </a:gridCol>
              </a:tblGrid>
              <a:tr h="6223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00" b="1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기관 </a:t>
                      </a:r>
                      <a:r>
                        <a:rPr lang="en-US" altLang="ko-KR" sz="1100" b="1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1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발표</a:t>
                      </a:r>
                      <a:r>
                        <a:rPr lang="en-US" altLang="ko-KR" sz="1100" b="1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)</a:t>
                      </a:r>
                      <a:endParaRPr lang="ko-KR" altLang="en-US" sz="1100" b="1">
                        <a:solidFill>
                          <a:srgbClr val="F4F1EA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0F3D6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2026 </a:t>
                      </a:r>
                      <a:r>
                        <a:rPr lang="ko-KR" altLang="en-US" sz="1100" b="1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세계성장</a:t>
                      </a:r>
                    </a:p>
                  </a:txBody>
                  <a:tcPr>
                    <a:solidFill>
                      <a:srgbClr val="0F3D6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2027 </a:t>
                      </a:r>
                      <a:r>
                        <a:rPr lang="ko-KR" altLang="en-US" sz="1100" b="1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세계성장</a:t>
                      </a:r>
                    </a:p>
                  </a:txBody>
                  <a:tcPr>
                    <a:solidFill>
                      <a:srgbClr val="0F3D6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>
                          <a:solidFill>
                            <a:srgbClr val="F4F1EA"/>
                          </a:solidFill>
                          <a:latin typeface="맑은 고딕" panose="020B0503020000020004" pitchFamily="50" charset="-127"/>
                        </a:rPr>
                        <a:t>가중방식</a:t>
                      </a:r>
                    </a:p>
                  </a:txBody>
                  <a:tcPr>
                    <a:solidFill>
                      <a:srgbClr val="0F3D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468468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IMF · WEO 2026.4</a:t>
                      </a:r>
                      <a:endParaRPr lang="ko-KR" altLang="en-US" sz="1100" b="0">
                        <a:solidFill>
                          <a:srgbClr val="1A1714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3D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3.1%</a:t>
                      </a:r>
                      <a:endParaRPr lang="ko-KR" altLang="en-US" sz="1100" b="0">
                        <a:solidFill>
                          <a:srgbClr val="1A1714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3D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3.2%</a:t>
                      </a:r>
                      <a:endParaRPr lang="ko-KR" altLang="en-US" sz="1100" b="0">
                        <a:solidFill>
                          <a:srgbClr val="1A1714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3D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PPP </a:t>
                      </a:r>
                      <a:r>
                        <a:rPr lang="ko-KR" altLang="en-US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가중</a:t>
                      </a:r>
                    </a:p>
                  </a:txBody>
                  <a:tcPr>
                    <a:solidFill>
                      <a:srgbClr val="EAE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734137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세계은행 </a:t>
                      </a:r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· GEP 2026.6</a:t>
                      </a:r>
                      <a:endParaRPr lang="ko-KR" altLang="en-US" sz="1100" b="0">
                        <a:solidFill>
                          <a:srgbClr val="1A1714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4F1EA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2.5%</a:t>
                      </a:r>
                      <a:endParaRPr lang="ko-KR" altLang="en-US" sz="1100" b="0">
                        <a:solidFill>
                          <a:srgbClr val="1A1714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4F1EA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2.8%</a:t>
                      </a:r>
                      <a:endParaRPr lang="ko-KR" altLang="en-US" sz="1100" b="0">
                        <a:solidFill>
                          <a:srgbClr val="1A1714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4F1EA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시장환율</a:t>
                      </a:r>
                    </a:p>
                  </a:txBody>
                  <a:tcPr>
                    <a:solidFill>
                      <a:srgbClr val="F4F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551299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OECD · </a:t>
                      </a:r>
                      <a:r>
                        <a:rPr lang="ko-KR" altLang="en-US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잠정 </a:t>
                      </a:r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2026.3</a:t>
                      </a:r>
                      <a:endParaRPr lang="ko-KR" altLang="en-US" sz="1100" b="0">
                        <a:solidFill>
                          <a:srgbClr val="1A1714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3D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2.9%</a:t>
                      </a:r>
                      <a:endParaRPr lang="ko-KR" altLang="en-US" sz="1100" b="0">
                        <a:solidFill>
                          <a:srgbClr val="1A1714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3D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3.0%</a:t>
                      </a:r>
                      <a:endParaRPr lang="ko-KR" altLang="en-US" sz="1100" b="0">
                        <a:solidFill>
                          <a:srgbClr val="1A1714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AE3D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>
                          <a:solidFill>
                            <a:srgbClr val="1A1714"/>
                          </a:solidFill>
                          <a:latin typeface="맑은 고딕" panose="020B0503020000020004" pitchFamily="50" charset="-127"/>
                        </a:rPr>
                        <a:t>시장환율</a:t>
                      </a:r>
                    </a:p>
                  </a:txBody>
                  <a:tcPr>
                    <a:solidFill>
                      <a:srgbClr val="EAE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52382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F0E6235-391A-F6D6-F3FC-4678FDD711BE}"/>
              </a:ext>
            </a:extLst>
          </p:cNvPr>
          <p:cNvSpPr txBox="1"/>
          <p:nvPr/>
        </p:nvSpPr>
        <p:spPr>
          <a:xfrm>
            <a:off x="558800" y="4267200"/>
            <a:ext cx="7112000" cy="57708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같은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세계 성장률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도 기관마다 다르다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 IMF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는 구매력평가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(PPP)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가중으로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3.1%,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세계은행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·OECD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는 시장환율 가중으로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2.5%·2.9%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를 제시한다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가난한 고성장 신흥국에 더 큰 비중을 두는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PPP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방식이 수치를 끌어올린다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방향은 같고 절대값만 다르다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98D66DA8-29C0-365E-67D7-D3288D35B064}"/>
              </a:ext>
            </a:extLst>
          </p:cNvPr>
          <p:cNvSpPr/>
          <p:nvPr/>
        </p:nvSpPr>
        <p:spPr>
          <a:xfrm>
            <a:off x="7823200" y="1651000"/>
            <a:ext cx="10160" cy="368300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79A1D4-D979-F249-23B0-D162740C6781}"/>
              </a:ext>
            </a:extLst>
          </p:cNvPr>
          <p:cNvSpPr txBox="1"/>
          <p:nvPr/>
        </p:nvSpPr>
        <p:spPr>
          <a:xfrm>
            <a:off x="8077200" y="1651000"/>
            <a:ext cx="854721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A4262C"/>
                </a:solidFill>
                <a:latin typeface="맑은 고딕" panose="020B0503020000020004" pitchFamily="50" charset="-127"/>
              </a:rPr>
              <a:t>왜 다른가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715277-E60E-DA93-629E-8F2D2B202CB7}"/>
              </a:ext>
            </a:extLst>
          </p:cNvPr>
          <p:cNvSpPr txBox="1"/>
          <p:nvPr/>
        </p:nvSpPr>
        <p:spPr>
          <a:xfrm>
            <a:off x="8077200" y="1930400"/>
            <a:ext cx="3556000" cy="5539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PPP 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가중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구매력평가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은 고성장 신흥국에 더 큰 비중을 둬 세계 평균을 끌어올린다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시장환율 가중은 선진국 비중이 커 수치가 낮게 나온다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방향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둔화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000">
                <a:solidFill>
                  <a:srgbClr val="1A1714"/>
                </a:solidFill>
                <a:latin typeface="맑은 고딕" panose="020B0503020000020004" pitchFamily="50" charset="-127"/>
              </a:rPr>
              <a:t>은 셋 다 같다</a:t>
            </a:r>
            <a:r>
              <a:rPr lang="en-US" altLang="ko-KR" sz="100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44FFCFA-E6C0-5490-3344-AFEE01FE8811}"/>
              </a:ext>
            </a:extLst>
          </p:cNvPr>
          <p:cNvSpPr/>
          <p:nvPr/>
        </p:nvSpPr>
        <p:spPr>
          <a:xfrm>
            <a:off x="8077200" y="3632200"/>
            <a:ext cx="3556000" cy="10160"/>
          </a:xfrm>
          <a:prstGeom prst="rect">
            <a:avLst/>
          </a:prstGeom>
          <a:solidFill>
            <a:srgbClr val="8A827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F1DDF8-BA7B-7B5E-EC5F-10083F1E0FC1}"/>
              </a:ext>
            </a:extLst>
          </p:cNvPr>
          <p:cNvSpPr txBox="1"/>
          <p:nvPr/>
        </p:nvSpPr>
        <p:spPr>
          <a:xfrm>
            <a:off x="8077200" y="3733800"/>
            <a:ext cx="108234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0F3D6E"/>
                </a:solidFill>
                <a:latin typeface="Georgia" panose="02040502050405020303" pitchFamily="18" charset="0"/>
              </a:rPr>
              <a:t>2027 </a:t>
            </a:r>
            <a:r>
              <a:rPr lang="ko-KR" altLang="en-US" sz="1000" b="1">
                <a:solidFill>
                  <a:srgbClr val="0F3D6E"/>
                </a:solidFill>
                <a:latin typeface="Georgia" panose="02040502050405020303" pitchFamily="18" charset="0"/>
              </a:rPr>
              <a:t>회복 전망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E5A46B-5F3E-EBF2-5DAA-15207296F13B}"/>
              </a:ext>
            </a:extLst>
          </p:cNvPr>
          <p:cNvSpPr txBox="1"/>
          <p:nvPr/>
        </p:nvSpPr>
        <p:spPr>
          <a:xfrm>
            <a:off x="8077200" y="3962400"/>
            <a:ext cx="2805576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200" b="1">
                <a:solidFill>
                  <a:srgbClr val="0F3D6E"/>
                </a:solidFill>
                <a:latin typeface="Georgia" panose="02040502050405020303" pitchFamily="18" charset="0"/>
              </a:rPr>
              <a:t>IMF 3.2% · WB 2.8% · OECD 3.0%</a:t>
            </a:r>
            <a:endParaRPr lang="ko-KR" altLang="en-US" sz="1200" b="1">
              <a:solidFill>
                <a:srgbClr val="0F3D6E"/>
              </a:solidFill>
              <a:latin typeface="Georgia" panose="02040502050405020303" pitchFamily="18" charset="0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1A2D6D71-9116-3FDF-9351-B86E6B3B7CE8}"/>
              </a:ext>
            </a:extLst>
          </p:cNvPr>
          <p:cNvSpPr/>
          <p:nvPr/>
        </p:nvSpPr>
        <p:spPr>
          <a:xfrm>
            <a:off x="558800" y="6527800"/>
            <a:ext cx="11074400" cy="10160"/>
          </a:xfrm>
          <a:prstGeom prst="rect">
            <a:avLst/>
          </a:prstGeom>
          <a:solidFill>
            <a:srgbClr val="C9C0A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A015A2-2E17-C520-DFB3-33D60F3D791B}"/>
              </a:ext>
            </a:extLst>
          </p:cNvPr>
          <p:cNvSpPr txBox="1"/>
          <p:nvPr/>
        </p:nvSpPr>
        <p:spPr>
          <a:xfrm>
            <a:off x="558800" y="6578600"/>
            <a:ext cx="118494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6B6359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850">
                <a:solidFill>
                  <a:srgbClr val="6B6359"/>
                </a:solidFill>
                <a:latin typeface="맑은 고딕" panose="020B0503020000020004" pitchFamily="50" charset="-127"/>
              </a:rPr>
              <a:t>면 </a:t>
            </a:r>
            <a:r>
              <a:rPr lang="en-US" altLang="ko-KR" sz="850">
                <a:solidFill>
                  <a:srgbClr val="6B6359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850">
                <a:solidFill>
                  <a:srgbClr val="6B6359"/>
                </a:solidFill>
                <a:latin typeface="맑은 고딕" panose="020B0503020000020004" pitchFamily="50" charset="-127"/>
              </a:rPr>
              <a:t>세계 경제 리뷰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9200C9-E95D-1E4C-AF69-6FF60592DF8F}"/>
              </a:ext>
            </a:extLst>
          </p:cNvPr>
          <p:cNvSpPr txBox="1"/>
          <p:nvPr/>
        </p:nvSpPr>
        <p:spPr>
          <a:xfrm>
            <a:off x="9613096" y="6578600"/>
            <a:ext cx="202010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6B6359"/>
                </a:solidFill>
                <a:latin typeface="Georgia" panose="02040502050405020303" pitchFamily="18" charset="0"/>
              </a:rPr>
              <a:t>WORLD ECONOMY REVIEW · DATA</a:t>
            </a:r>
            <a:endParaRPr lang="ko-KR" altLang="en-US" sz="850">
              <a:solidFill>
                <a:srgbClr val="6B6359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836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7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19C456B-41BB-49CF-35A8-2DD2171DC880}"/>
              </a:ext>
            </a:extLst>
          </p:cNvPr>
          <p:cNvSpPr/>
          <p:nvPr/>
        </p:nvSpPr>
        <p:spPr>
          <a:xfrm>
            <a:off x="558800" y="381000"/>
            <a:ext cx="11074400" cy="10160"/>
          </a:xfrm>
          <a:prstGeom prst="rect">
            <a:avLst/>
          </a:prstGeom>
          <a:solidFill>
            <a:srgbClr val="8A827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7878B27B-39C1-2188-71DF-8F5D8700D022}"/>
              </a:ext>
            </a:extLst>
          </p:cNvPr>
          <p:cNvSpPr/>
          <p:nvPr/>
        </p:nvSpPr>
        <p:spPr>
          <a:xfrm>
            <a:off x="558800" y="584200"/>
            <a:ext cx="203200" cy="114300"/>
          </a:xfrm>
          <a:prstGeom prst="rect">
            <a:avLst/>
          </a:prstGeom>
          <a:solidFill>
            <a:srgbClr val="E0A6A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2E7FB6-EF7C-5223-CEA6-B5A7A076C6E4}"/>
              </a:ext>
            </a:extLst>
          </p:cNvPr>
          <p:cNvSpPr txBox="1"/>
          <p:nvPr/>
        </p:nvSpPr>
        <p:spPr>
          <a:xfrm>
            <a:off x="863600" y="558800"/>
            <a:ext cx="134684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E0A6A0"/>
                </a:solidFill>
                <a:latin typeface="Georgia" panose="02040502050405020303" pitchFamily="18" charset="0"/>
              </a:rPr>
              <a:t>사설 </a:t>
            </a:r>
            <a:r>
              <a:rPr lang="en-US" altLang="ko-KR" sz="1000" b="1">
                <a:solidFill>
                  <a:srgbClr val="E0A6A0"/>
                </a:solidFill>
                <a:latin typeface="Georgia" panose="02040502050405020303" pitchFamily="18" charset="0"/>
              </a:rPr>
              <a:t>· EDITORIAL</a:t>
            </a:r>
            <a:endParaRPr lang="ko-KR" altLang="en-US" sz="1000" b="1">
              <a:solidFill>
                <a:srgbClr val="E0A6A0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3B4FDB-87E4-DC3C-11B6-73294F947363}"/>
              </a:ext>
            </a:extLst>
          </p:cNvPr>
          <p:cNvSpPr txBox="1"/>
          <p:nvPr/>
        </p:nvSpPr>
        <p:spPr>
          <a:xfrm>
            <a:off x="558800" y="1651000"/>
            <a:ext cx="11074400" cy="104644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100" b="1">
                <a:solidFill>
                  <a:srgbClr val="F4F1EA"/>
                </a:solidFill>
                <a:latin typeface="맑은 고딕" panose="020B0503020000020004" pitchFamily="50" charset="-127"/>
              </a:rPr>
              <a:t>세 기관 모두 </a:t>
            </a:r>
            <a:r>
              <a:rPr lang="en-US" altLang="ko-KR" sz="3100" b="1">
                <a:solidFill>
                  <a:srgbClr val="F4F1EA"/>
                </a:solidFill>
                <a:latin typeface="맑은 고딕" panose="020B0503020000020004" pitchFamily="50" charset="-127"/>
              </a:rPr>
              <a:t>2027</a:t>
            </a:r>
            <a:r>
              <a:rPr lang="ko-KR" altLang="en-US" sz="3100" b="1">
                <a:solidFill>
                  <a:srgbClr val="F4F1EA"/>
                </a:solidFill>
                <a:latin typeface="맑은 고딕" panose="020B0503020000020004" pitchFamily="50" charset="-127"/>
              </a:rPr>
              <a:t>년 완만한 회복을 전망한다 </a:t>
            </a:r>
            <a:r>
              <a:rPr lang="en-US" altLang="ko-KR" sz="3100" b="1">
                <a:solidFill>
                  <a:srgbClr val="F4F1EA"/>
                </a:solidFill>
                <a:latin typeface="맑은 고딕" panose="020B0503020000020004" pitchFamily="50" charset="-127"/>
              </a:rPr>
              <a:t>—</a:t>
            </a:r>
          </a:p>
          <a:p>
            <a:r>
              <a:rPr lang="ko-KR" altLang="en-US" sz="3100" b="1">
                <a:solidFill>
                  <a:srgbClr val="F4F1EA"/>
                </a:solidFill>
                <a:latin typeface="맑은 고딕" panose="020B0503020000020004" pitchFamily="50" charset="-127"/>
              </a:rPr>
              <a:t>단</a:t>
            </a:r>
            <a:r>
              <a:rPr lang="en-US" altLang="ko-KR" sz="3100" b="1">
                <a:solidFill>
                  <a:srgbClr val="F4F1E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3100" b="1">
                <a:solidFill>
                  <a:srgbClr val="F4F1EA"/>
                </a:solidFill>
                <a:latin typeface="맑은 고딕" panose="020B0503020000020004" pitchFamily="50" charset="-127"/>
              </a:rPr>
              <a:t>중동 분쟁이 제한적이라는 가정 아래</a:t>
            </a:r>
            <a:r>
              <a:rPr lang="en-US" altLang="ko-KR" sz="3100" b="1">
                <a:solidFill>
                  <a:srgbClr val="F4F1EA"/>
                </a:solidFill>
                <a:latin typeface="맑은 고딕" panose="020B0503020000020004" pitchFamily="50" charset="-127"/>
              </a:rPr>
              <a:t>.</a:t>
            </a:r>
            <a:endParaRPr lang="ko-KR" altLang="en-US" sz="3100" b="1">
              <a:solidFill>
                <a:srgbClr val="F4F1E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9FE6E48A-A63F-C229-51E5-E8463F6F79B3}"/>
              </a:ext>
            </a:extLst>
          </p:cNvPr>
          <p:cNvSpPr/>
          <p:nvPr/>
        </p:nvSpPr>
        <p:spPr>
          <a:xfrm>
            <a:off x="558800" y="3632200"/>
            <a:ext cx="1143000" cy="50800"/>
          </a:xfrm>
          <a:prstGeom prst="rect">
            <a:avLst/>
          </a:prstGeom>
          <a:solidFill>
            <a:srgbClr val="A4262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264A5-C9FF-722B-5A4E-5F9686766D27}"/>
              </a:ext>
            </a:extLst>
          </p:cNvPr>
          <p:cNvSpPr txBox="1"/>
          <p:nvPr/>
        </p:nvSpPr>
        <p:spPr>
          <a:xfrm>
            <a:off x="558800" y="3835400"/>
            <a:ext cx="110744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>
                <a:solidFill>
                  <a:srgbClr val="D9D2C4"/>
                </a:solidFill>
                <a:latin typeface="맑은 고딕" panose="020B0503020000020004" pitchFamily="50" charset="-127"/>
              </a:rPr>
              <a:t>회복은 가정에 종속된다</a:t>
            </a:r>
            <a:r>
              <a:rPr lang="en-US" altLang="ko-KR" sz="1300">
                <a:solidFill>
                  <a:srgbClr val="D9D2C4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300">
                <a:solidFill>
                  <a:srgbClr val="D9D2C4"/>
                </a:solidFill>
                <a:latin typeface="맑은 고딕" panose="020B0503020000020004" pitchFamily="50" charset="-127"/>
              </a:rPr>
              <a:t>에너지</a:t>
            </a:r>
            <a:r>
              <a:rPr lang="en-US" altLang="ko-KR" sz="1300">
                <a:solidFill>
                  <a:srgbClr val="D9D2C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D9D2C4"/>
                </a:solidFill>
                <a:latin typeface="맑은 고딕" panose="020B0503020000020004" pitchFamily="50" charset="-127"/>
              </a:rPr>
              <a:t>물가</a:t>
            </a:r>
            <a:r>
              <a:rPr lang="en-US" altLang="ko-KR" sz="1300">
                <a:solidFill>
                  <a:srgbClr val="D9D2C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D9D2C4"/>
                </a:solidFill>
                <a:latin typeface="맑은 고딕" panose="020B0503020000020004" pitchFamily="50" charset="-127"/>
              </a:rPr>
              <a:t>차입비용 세 갈래가 여전히 하방을 누른다</a:t>
            </a:r>
            <a:r>
              <a:rPr lang="en-US" altLang="ko-KR" sz="1300">
                <a:solidFill>
                  <a:srgbClr val="D9D2C4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D9D2C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A719ABD-472C-030E-2D85-B7EEA33CF91D}"/>
              </a:ext>
            </a:extLst>
          </p:cNvPr>
          <p:cNvSpPr/>
          <p:nvPr/>
        </p:nvSpPr>
        <p:spPr>
          <a:xfrm>
            <a:off x="558800" y="4876800"/>
            <a:ext cx="11074400" cy="10160"/>
          </a:xfrm>
          <a:prstGeom prst="rect">
            <a:avLst/>
          </a:prstGeom>
          <a:solidFill>
            <a:srgbClr val="3A465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578F5A-2D2D-AA59-57C6-21A918767513}"/>
              </a:ext>
            </a:extLst>
          </p:cNvPr>
          <p:cNvSpPr txBox="1"/>
          <p:nvPr/>
        </p:nvSpPr>
        <p:spPr>
          <a:xfrm>
            <a:off x="558800" y="5054600"/>
            <a:ext cx="877163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9FB3CC"/>
                </a:solidFill>
                <a:latin typeface="Georgia" panose="02040502050405020303" pitchFamily="18" charset="0"/>
              </a:rPr>
              <a:t>IMF (PPP)</a:t>
            </a:r>
            <a:endParaRPr lang="ko-KR" altLang="en-US" sz="1000" b="1">
              <a:solidFill>
                <a:srgbClr val="9FB3CC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F786DE-D267-2644-D14A-DE1B962EDD7B}"/>
              </a:ext>
            </a:extLst>
          </p:cNvPr>
          <p:cNvSpPr txBox="1"/>
          <p:nvPr/>
        </p:nvSpPr>
        <p:spPr>
          <a:xfrm>
            <a:off x="558800" y="5257800"/>
            <a:ext cx="941283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400" b="1">
                <a:solidFill>
                  <a:srgbClr val="F4F1EA"/>
                </a:solidFill>
                <a:latin typeface="Georgia" panose="02040502050405020303" pitchFamily="18" charset="0"/>
              </a:rPr>
              <a:t>3.2%</a:t>
            </a:r>
            <a:endParaRPr lang="ko-KR" altLang="en-US" sz="2400" b="1">
              <a:solidFill>
                <a:srgbClr val="F4F1EA"/>
              </a:solidFill>
              <a:latin typeface="Georgia" panose="0204050205040502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BBDF5A-D00B-C79D-C649-6287D99D3871}"/>
              </a:ext>
            </a:extLst>
          </p:cNvPr>
          <p:cNvSpPr txBox="1"/>
          <p:nvPr/>
        </p:nvSpPr>
        <p:spPr>
          <a:xfrm>
            <a:off x="1447800" y="5334000"/>
            <a:ext cx="94288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8A95A6"/>
                </a:solidFill>
                <a:latin typeface="맑은 고딕" panose="020B0503020000020004" pitchFamily="50" charset="-127"/>
              </a:rPr>
              <a:t>2027 </a:t>
            </a:r>
            <a:r>
              <a:rPr lang="ko-KR" altLang="en-US" sz="900">
                <a:solidFill>
                  <a:srgbClr val="8A95A6"/>
                </a:solidFill>
                <a:latin typeface="맑은 고딕" panose="020B0503020000020004" pitchFamily="50" charset="-127"/>
              </a:rPr>
              <a:t>세계성장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F0C71C-4E36-3165-E418-B9489B1D5291}"/>
              </a:ext>
            </a:extLst>
          </p:cNvPr>
          <p:cNvSpPr txBox="1"/>
          <p:nvPr/>
        </p:nvSpPr>
        <p:spPr>
          <a:xfrm>
            <a:off x="4318000" y="5054600"/>
            <a:ext cx="135806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 b="1">
                <a:solidFill>
                  <a:srgbClr val="9FB3CC"/>
                </a:solidFill>
                <a:latin typeface="Georgia" panose="02040502050405020303" pitchFamily="18" charset="0"/>
              </a:rPr>
              <a:t>세계은행 </a:t>
            </a:r>
            <a:r>
              <a:rPr lang="en-US" altLang="ko-KR" sz="1000" b="1">
                <a:solidFill>
                  <a:srgbClr val="9FB3CC"/>
                </a:solidFill>
                <a:latin typeface="Georgia" panose="02040502050405020303" pitchFamily="18" charset="0"/>
              </a:rPr>
              <a:t>(</a:t>
            </a:r>
            <a:r>
              <a:rPr lang="ko-KR" altLang="en-US" sz="1000" b="1">
                <a:solidFill>
                  <a:srgbClr val="9FB3CC"/>
                </a:solidFill>
                <a:latin typeface="Georgia" panose="02040502050405020303" pitchFamily="18" charset="0"/>
              </a:rPr>
              <a:t>시장환율</a:t>
            </a:r>
            <a:r>
              <a:rPr lang="en-US" altLang="ko-KR" sz="1000" b="1">
                <a:solidFill>
                  <a:srgbClr val="9FB3CC"/>
                </a:solidFill>
                <a:latin typeface="Georgia" panose="02040502050405020303" pitchFamily="18" charset="0"/>
              </a:rPr>
              <a:t>)</a:t>
            </a:r>
            <a:endParaRPr lang="ko-KR" altLang="en-US" sz="1000" b="1">
              <a:solidFill>
                <a:srgbClr val="9FB3CC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A4F058-BF8F-1173-F896-0C44E7835807}"/>
              </a:ext>
            </a:extLst>
          </p:cNvPr>
          <p:cNvSpPr txBox="1"/>
          <p:nvPr/>
        </p:nvSpPr>
        <p:spPr>
          <a:xfrm>
            <a:off x="4318000" y="5257800"/>
            <a:ext cx="957313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400" b="1">
                <a:solidFill>
                  <a:srgbClr val="F4F1EA"/>
                </a:solidFill>
                <a:latin typeface="Georgia" panose="02040502050405020303" pitchFamily="18" charset="0"/>
              </a:rPr>
              <a:t>2.8%</a:t>
            </a:r>
            <a:endParaRPr lang="ko-KR" altLang="en-US" sz="2400" b="1">
              <a:solidFill>
                <a:srgbClr val="F4F1EA"/>
              </a:solidFill>
              <a:latin typeface="Georgia" panose="02040502050405020303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657CC8-6224-0FFE-0028-97DAD6329F69}"/>
              </a:ext>
            </a:extLst>
          </p:cNvPr>
          <p:cNvSpPr txBox="1"/>
          <p:nvPr/>
        </p:nvSpPr>
        <p:spPr>
          <a:xfrm>
            <a:off x="5207000" y="5334000"/>
            <a:ext cx="94288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8A95A6"/>
                </a:solidFill>
                <a:latin typeface="맑은 고딕" panose="020B0503020000020004" pitchFamily="50" charset="-127"/>
              </a:rPr>
              <a:t>2027 </a:t>
            </a:r>
            <a:r>
              <a:rPr lang="ko-KR" altLang="en-US" sz="900">
                <a:solidFill>
                  <a:srgbClr val="8A95A6"/>
                </a:solidFill>
                <a:latin typeface="맑은 고딕" panose="020B0503020000020004" pitchFamily="50" charset="-127"/>
              </a:rPr>
              <a:t>세계성장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35502C-45C6-C6C9-F506-11B879BD3076}"/>
              </a:ext>
            </a:extLst>
          </p:cNvPr>
          <p:cNvSpPr txBox="1"/>
          <p:nvPr/>
        </p:nvSpPr>
        <p:spPr>
          <a:xfrm>
            <a:off x="8077200" y="5054600"/>
            <a:ext cx="582211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9FB3CC"/>
                </a:solidFill>
                <a:latin typeface="Georgia" panose="02040502050405020303" pitchFamily="18" charset="0"/>
              </a:rPr>
              <a:t>OECD</a:t>
            </a:r>
            <a:endParaRPr lang="ko-KR" altLang="en-US" sz="1000" b="1">
              <a:solidFill>
                <a:srgbClr val="9FB3CC"/>
              </a:solidFill>
              <a:latin typeface="Georgia" panose="020405020504050203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6AD8F6-4E51-6ED5-0C6B-54EBA840DDD6}"/>
              </a:ext>
            </a:extLst>
          </p:cNvPr>
          <p:cNvSpPr txBox="1"/>
          <p:nvPr/>
        </p:nvSpPr>
        <p:spPr>
          <a:xfrm>
            <a:off x="8077200" y="5257800"/>
            <a:ext cx="965329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400" b="1">
                <a:solidFill>
                  <a:srgbClr val="F4F1EA"/>
                </a:solidFill>
                <a:latin typeface="Georgia" panose="02040502050405020303" pitchFamily="18" charset="0"/>
              </a:rPr>
              <a:t>3.0%</a:t>
            </a:r>
            <a:endParaRPr lang="ko-KR" altLang="en-US" sz="2400" b="1">
              <a:solidFill>
                <a:srgbClr val="F4F1EA"/>
              </a:solidFill>
              <a:latin typeface="Georgia" panose="02040502050405020303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2A0DCE-260F-8A24-1606-97EA402D3DDF}"/>
              </a:ext>
            </a:extLst>
          </p:cNvPr>
          <p:cNvSpPr txBox="1"/>
          <p:nvPr/>
        </p:nvSpPr>
        <p:spPr>
          <a:xfrm>
            <a:off x="8966200" y="5334000"/>
            <a:ext cx="94288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8A95A6"/>
                </a:solidFill>
                <a:latin typeface="맑은 고딕" panose="020B0503020000020004" pitchFamily="50" charset="-127"/>
              </a:rPr>
              <a:t>2027 </a:t>
            </a:r>
            <a:r>
              <a:rPr lang="ko-KR" altLang="en-US" sz="900">
                <a:solidFill>
                  <a:srgbClr val="8A95A6"/>
                </a:solidFill>
                <a:latin typeface="맑은 고딕" panose="020B0503020000020004" pitchFamily="50" charset="-127"/>
              </a:rPr>
              <a:t>세계성장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256CC9C0-8222-4E5E-2240-4CB5EE4077E6}"/>
              </a:ext>
            </a:extLst>
          </p:cNvPr>
          <p:cNvSpPr/>
          <p:nvPr/>
        </p:nvSpPr>
        <p:spPr>
          <a:xfrm>
            <a:off x="558800" y="5969000"/>
            <a:ext cx="11074400" cy="10160"/>
          </a:xfrm>
          <a:prstGeom prst="rect">
            <a:avLst/>
          </a:prstGeom>
          <a:solidFill>
            <a:srgbClr val="3A465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3C107E-7DA1-9180-F860-0E10F28CB3B2}"/>
              </a:ext>
            </a:extLst>
          </p:cNvPr>
          <p:cNvSpPr txBox="1"/>
          <p:nvPr/>
        </p:nvSpPr>
        <p:spPr>
          <a:xfrm>
            <a:off x="558800" y="6070600"/>
            <a:ext cx="11074400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8A95A6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A95A6"/>
                </a:solidFill>
                <a:latin typeface="맑은 고딕" panose="020B0503020000020004" pitchFamily="50" charset="-127"/>
              </a:rPr>
              <a:t>: IMF WEO(2026.4) · World Bank GEP(2026.6) · OECD Economic Outlook </a:t>
            </a:r>
            <a:r>
              <a:rPr lang="ko-KR" altLang="en-US" sz="850">
                <a:solidFill>
                  <a:srgbClr val="8A95A6"/>
                </a:solidFill>
                <a:latin typeface="맑은 고딕" panose="020B0503020000020004" pitchFamily="50" charset="-127"/>
              </a:rPr>
              <a:t>잠정</a:t>
            </a:r>
            <a:r>
              <a:rPr lang="en-US" altLang="ko-KR" sz="850">
                <a:solidFill>
                  <a:srgbClr val="8A95A6"/>
                </a:solidFill>
                <a:latin typeface="맑은 고딕" panose="020B0503020000020004" pitchFamily="50" charset="-127"/>
              </a:rPr>
              <a:t>(2026.3) — 2+ </a:t>
            </a:r>
            <a:r>
              <a:rPr lang="ko-KR" altLang="en-US" sz="850">
                <a:solidFill>
                  <a:srgbClr val="8A95A6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50">
                <a:solidFill>
                  <a:srgbClr val="8A95A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850">
                <a:solidFill>
                  <a:srgbClr val="8A95A6"/>
                </a:solidFill>
                <a:latin typeface="맑은 고딕" panose="020B0503020000020004" pitchFamily="50" charset="-127"/>
              </a:rPr>
              <a:t>세계 성장률은 가중방식</a:t>
            </a:r>
            <a:r>
              <a:rPr lang="en-US" altLang="ko-KR" sz="850">
                <a:solidFill>
                  <a:srgbClr val="8A95A6"/>
                </a:solidFill>
                <a:latin typeface="맑은 고딕" panose="020B0503020000020004" pitchFamily="50" charset="-127"/>
              </a:rPr>
              <a:t>(PPP/</a:t>
            </a:r>
            <a:r>
              <a:rPr lang="ko-KR" altLang="en-US" sz="850">
                <a:solidFill>
                  <a:srgbClr val="8A95A6"/>
                </a:solidFill>
                <a:latin typeface="맑은 고딕" panose="020B0503020000020004" pitchFamily="50" charset="-127"/>
              </a:rPr>
              <a:t>시장환율</a:t>
            </a:r>
            <a:r>
              <a:rPr lang="en-US" altLang="ko-KR" sz="850">
                <a:solidFill>
                  <a:srgbClr val="8A95A6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850">
                <a:solidFill>
                  <a:srgbClr val="8A95A6"/>
                </a:solidFill>
                <a:latin typeface="맑은 고딕" panose="020B0503020000020004" pitchFamily="50" charset="-127"/>
              </a:rPr>
              <a:t>별 편차 </a:t>
            </a:r>
            <a:r>
              <a:rPr lang="en-US" altLang="ko-KR" sz="850">
                <a:solidFill>
                  <a:srgbClr val="8A95A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850">
                <a:solidFill>
                  <a:srgbClr val="8A95A6"/>
                </a:solidFill>
                <a:latin typeface="맑은 고딕" panose="020B0503020000020004" pitchFamily="50" charset="-127"/>
              </a:rPr>
              <a:t>플래그</a:t>
            </a:r>
            <a:r>
              <a:rPr lang="en-US" altLang="ko-KR" sz="850">
                <a:solidFill>
                  <a:srgbClr val="8A95A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850">
                <a:solidFill>
                  <a:srgbClr val="8A95A6"/>
                </a:solidFill>
                <a:latin typeface="맑은 고딕" panose="020B0503020000020004" pitchFamily="50" charset="-127"/>
              </a:rPr>
              <a:t>모두 전망치이며 전쟁 전개에 종속</a:t>
            </a:r>
            <a:r>
              <a:rPr lang="en-US" altLang="ko-KR" sz="850">
                <a:solidFill>
                  <a:srgbClr val="8A95A6"/>
                </a:solidFill>
                <a:latin typeface="맑은 고딕" panose="020B0503020000020004" pitchFamily="50" charset="-127"/>
              </a:rPr>
              <a:t>.</a:t>
            </a:r>
            <a:endParaRPr lang="ko-KR" altLang="en-US" sz="850">
              <a:solidFill>
                <a:srgbClr val="8A95A6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5715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834</Words>
  <Application>Microsoft Office PowerPoint</Application>
  <PresentationFormat>와이드스크린</PresentationFormat>
  <Paragraphs>119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Georgia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22</cp:revision>
  <dcterms:created xsi:type="dcterms:W3CDTF">2026-06-15T10:57:35Z</dcterms:created>
  <dcterms:modified xsi:type="dcterms:W3CDTF">2026-06-15T10:57:56Z</dcterms:modified>
</cp:coreProperties>
</file>