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D0055F-C215-748F-D32C-4D05EEE112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5F8A8A5-C1D5-86D8-628B-76F6A97EF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BF8DE5-9B79-4CF9-AF1B-4F3FEC96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901AF39-3C0F-6CA0-C539-89B24FE57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016437-76D5-D868-D443-EEC740922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847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400C0F-6378-8371-8C70-EC70E31C8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EA561F2-B726-13DC-9B41-B2936A657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D8C902-93C1-72B6-C7D4-8D7B80DF7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19C27A-2489-1021-3E73-A3E2A8CF3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6C13284-5067-C38A-8B0A-8998E196B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06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4191F66-CEE4-6588-F59C-0B207FA22A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E5D9A92-0D32-1F12-D1A5-D45BD9193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3D3A63B-C701-C76F-1423-831972722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F45AA0E-84F6-B064-7BFC-2C4ED7B13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7CB5E5-132F-B7CB-7093-8A0C6BBF2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236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4FA908-2CB9-B475-E79F-D67644451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1D43317-501C-A9E3-99DE-62620BF14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ADAA0C-42A2-CA7C-6FAF-D0E7A52DA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F11DBBB-751C-80B7-59B8-512C1D204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8D97118-4E09-A8EF-84AB-3833C0503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772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91D992-D8BC-F667-E17C-00DD5A74D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438E56A-3EC6-47AF-739C-1241C202C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67DF28-6DC4-B906-9B2B-1402AA547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E880024-F2E8-0F1E-D727-A32114A21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B9C273-56B7-DD01-6A45-22E2DB95A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052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7D4F63-9B4B-6C07-F3AD-2FBBE2A7F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1ED5C8D-C09B-3EBD-B4C8-3B071529DC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D555F3D-5BBA-1195-6730-B94AFCD245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7D628C3-85DB-3A72-EC0E-6E5A8FDAE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49EF5BA-58F5-7DE3-94F8-5CAFA16B0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21FC94B-7F68-B351-350D-E0D9ED944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272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D6761-57A7-7BCA-1763-DBC5923DD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5CAF8EB-44F5-F226-8A94-4E3DFA467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E9567A-93E2-DF52-2145-C7A3B86CDD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726992E-F50F-5EBB-0581-1091AFFD2B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489E647-E64A-E5D4-7E1E-071D075CEB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D2C7B32-3D6B-7A60-BDCD-D4BD0BF7D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0BC66FE-39D9-5A1C-4398-2ADA59A6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42C5E9A-455B-C9D8-F831-C66D31647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4642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B05CCD-780C-F842-9D24-C70544481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1EB042F-5B69-4A60-71DB-C5FFE5D2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28C3777-124B-BF3B-4CE5-B21A55C61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2D08984-C95E-EE29-0203-ACCE27CB7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668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6C6C412-F7FD-1B44-6CE6-B72A0344F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1ADF58B-62DD-F216-0EF1-BA682AFA7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23B3A3A-8D4F-9EC0-6560-B724E37AA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187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7E9AF1-595B-F57C-3BE5-3A12360EE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40EEC52-18FB-0CC6-EF5F-E4A4BE2D8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59CB054-7318-50CC-18AB-3BDB0CD141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4E9A5FB-1F07-437D-779D-043BAD858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B0549E2-CBAC-CDD6-3C99-8F05946A5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3CB910B-1CC4-613E-B43F-C44D1E83A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002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C6914D-C325-269B-9B99-A731705BF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A7B5BC4-B45D-BDC2-738B-B3A181DDB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DF3E2F1-CD73-5C02-0E3F-B0D31C95E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CA53AD9-AFA8-FA87-B08F-C28EA6933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6404847-721E-A4EE-C7B7-FC39F573F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22F4D23-6E8A-2178-4AFA-A9E80B43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00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4640040-0C41-89D8-71E3-374E13D86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89BBFE-8252-57A8-44FA-F1D1F05D7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AB164F8-4CCE-FA06-0411-4EEB7B176C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854831-1B52-4300-9C4F-EB8A988DB8BD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F464A6A-75E0-FABF-9365-ECC1107CD1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5EB4B5-3E74-9F6E-4146-642237FA7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0BD6CD-FCBA-4741-ACC3-DC6D4EE9EE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022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23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EB08C892-E34D-159A-0B22-809053D746F7}"/>
              </a:ext>
            </a:extLst>
          </p:cNvPr>
          <p:cNvSpPr/>
          <p:nvPr/>
        </p:nvSpPr>
        <p:spPr>
          <a:xfrm>
            <a:off x="508000" y="660400"/>
            <a:ext cx="203200" cy="1143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B431C6-ADF9-F85F-6BD2-A4AF6FB3720A}"/>
              </a:ext>
            </a:extLst>
          </p:cNvPr>
          <p:cNvSpPr txBox="1"/>
          <p:nvPr/>
        </p:nvSpPr>
        <p:spPr>
          <a:xfrm>
            <a:off x="812800" y="635000"/>
            <a:ext cx="2864887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5B9BD5"/>
                </a:solidFill>
                <a:latin typeface="Consolas" panose="020B0609020204030204" pitchFamily="49" charset="0"/>
              </a:rPr>
              <a:t>BOARDING PASS · GLOBAL AVIATION · 2026</a:t>
            </a:r>
            <a:endParaRPr lang="ko-KR" altLang="en-US" sz="1000" b="1">
              <a:solidFill>
                <a:srgbClr val="5B9BD5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84DED9-D860-BC57-3639-D36CD30C0700}"/>
              </a:ext>
            </a:extLst>
          </p:cNvPr>
          <p:cNvSpPr txBox="1"/>
          <p:nvPr/>
        </p:nvSpPr>
        <p:spPr>
          <a:xfrm>
            <a:off x="508000" y="990600"/>
            <a:ext cx="11176000" cy="144655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4400" b="1">
                <a:solidFill>
                  <a:srgbClr val="E7ECF2"/>
                </a:solidFill>
                <a:latin typeface="맑은 고딕" panose="020B0503020000020004" pitchFamily="50" charset="-127"/>
              </a:rPr>
              <a:t>글로벌 항공 여행</a:t>
            </a:r>
          </a:p>
          <a:p>
            <a:r>
              <a:rPr lang="en-US" altLang="ko-KR" sz="4400" b="1">
                <a:solidFill>
                  <a:srgbClr val="E7ECF2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4400" b="1">
              <a:solidFill>
                <a:srgbClr val="E7ECF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A3253F-6DB4-A5B8-0140-43648E619027}"/>
              </a:ext>
            </a:extLst>
          </p:cNvPr>
          <p:cNvSpPr txBox="1"/>
          <p:nvPr/>
        </p:nvSpPr>
        <p:spPr>
          <a:xfrm>
            <a:off x="508000" y="2590800"/>
            <a:ext cx="96520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>
                <a:solidFill>
                  <a:srgbClr val="9AA6B5"/>
                </a:solidFill>
                <a:latin typeface="맑은 고딕" panose="020B0503020000020004" pitchFamily="50" charset="-127"/>
              </a:rPr>
              <a:t>한 장의 탑승권으로 읽는 항공 산업 </a:t>
            </a:r>
            <a:r>
              <a:rPr lang="en-US" altLang="ko-KR" sz="1250">
                <a:solidFill>
                  <a:srgbClr val="9AA6B5"/>
                </a:solidFill>
                <a:latin typeface="맑은 고딕" panose="020B0503020000020004" pitchFamily="50" charset="-127"/>
              </a:rPr>
              <a:t>— IATA 2026 </a:t>
            </a:r>
            <a:r>
              <a:rPr lang="ko-KR" altLang="en-US" sz="1250">
                <a:solidFill>
                  <a:srgbClr val="9AA6B5"/>
                </a:solidFill>
                <a:latin typeface="맑은 고딕" panose="020B0503020000020004" pitchFamily="50" charset="-127"/>
              </a:rPr>
              <a:t>전망</a:t>
            </a:r>
            <a:r>
              <a:rPr lang="en-US" altLang="ko-KR" sz="1250">
                <a:solidFill>
                  <a:srgbClr val="9AA6B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250">
                <a:solidFill>
                  <a:srgbClr val="9AA6B5"/>
                </a:solidFill>
                <a:latin typeface="맑은 고딕" panose="020B0503020000020004" pitchFamily="50" charset="-127"/>
              </a:rPr>
              <a:t>기록적 수송</a:t>
            </a:r>
            <a:r>
              <a:rPr lang="en-US" altLang="ko-KR" sz="1250">
                <a:solidFill>
                  <a:srgbClr val="9AA6B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250">
                <a:solidFill>
                  <a:srgbClr val="9AA6B5"/>
                </a:solidFill>
                <a:latin typeface="맑은 고딕" panose="020B0503020000020004" pitchFamily="50" charset="-127"/>
              </a:rPr>
              <a:t>그러나 얇은 마진</a:t>
            </a:r>
            <a:r>
              <a:rPr lang="en-US" altLang="ko-KR" sz="1250">
                <a:solidFill>
                  <a:srgbClr val="9AA6B5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9AA6B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5C0046B-7221-E940-216E-6649FC8C2BD9}"/>
              </a:ext>
            </a:extLst>
          </p:cNvPr>
          <p:cNvSpPr/>
          <p:nvPr/>
        </p:nvSpPr>
        <p:spPr>
          <a:xfrm>
            <a:off x="508000" y="3327400"/>
            <a:ext cx="11176000" cy="2489200"/>
          </a:xfrm>
          <a:prstGeom prst="rect">
            <a:avLst/>
          </a:prstGeom>
          <a:solidFill>
            <a:srgbClr val="F7F4E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FA2829AD-F07E-5A07-AC75-944432432B2D}"/>
              </a:ext>
            </a:extLst>
          </p:cNvPr>
          <p:cNvSpPr/>
          <p:nvPr/>
        </p:nvSpPr>
        <p:spPr>
          <a:xfrm>
            <a:off x="508000" y="3327400"/>
            <a:ext cx="11176000" cy="3810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F042E1-777F-D873-1213-5D192A87E099}"/>
              </a:ext>
            </a:extLst>
          </p:cNvPr>
          <p:cNvSpPr txBox="1"/>
          <p:nvPr/>
        </p:nvSpPr>
        <p:spPr>
          <a:xfrm>
            <a:off x="736600" y="3327400"/>
            <a:ext cx="2922595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FFFFFF"/>
                </a:solidFill>
                <a:latin typeface="Consolas" panose="020B0609020204030204" pitchFamily="49" charset="0"/>
              </a:rPr>
              <a:t>✈  GLOBAL AVIATION   ·   BOARDING PASS</a:t>
            </a:r>
            <a:endParaRPr lang="ko-KR" altLang="en-US" sz="10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A2F938-5B91-9838-8D39-21F5E330018F}"/>
              </a:ext>
            </a:extLst>
          </p:cNvPr>
          <p:cNvSpPr txBox="1"/>
          <p:nvPr/>
        </p:nvSpPr>
        <p:spPr>
          <a:xfrm>
            <a:off x="10827809" y="3327400"/>
            <a:ext cx="678391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1000" b="1">
                <a:solidFill>
                  <a:srgbClr val="FFFFFF"/>
                </a:solidFill>
                <a:latin typeface="Consolas" panose="020B0609020204030204" pitchFamily="49" charset="0"/>
              </a:rPr>
              <a:t>AV 2026</a:t>
            </a:r>
            <a:endParaRPr lang="ko-KR" altLang="en-US" sz="10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861E01-0122-A765-BC1F-3D61AF49CCE2}"/>
              </a:ext>
            </a:extLst>
          </p:cNvPr>
          <p:cNvSpPr txBox="1"/>
          <p:nvPr/>
        </p:nvSpPr>
        <p:spPr>
          <a:xfrm>
            <a:off x="736600" y="3860800"/>
            <a:ext cx="5250155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회복 가속  →  </a:t>
            </a:r>
            <a:r>
              <a:rPr lang="en-US" altLang="ko-KR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기록 수송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F991C3-BB2D-F311-6932-B7795BCB8CD2}"/>
              </a:ext>
            </a:extLst>
          </p:cNvPr>
          <p:cNvSpPr txBox="1"/>
          <p:nvPr/>
        </p:nvSpPr>
        <p:spPr>
          <a:xfrm>
            <a:off x="736600" y="5105400"/>
            <a:ext cx="777777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PASSENGERS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D36759-5D9F-C394-7430-34CD14D15F27}"/>
              </a:ext>
            </a:extLst>
          </p:cNvPr>
          <p:cNvSpPr txBox="1"/>
          <p:nvPr/>
        </p:nvSpPr>
        <p:spPr>
          <a:xfrm>
            <a:off x="736600" y="5308600"/>
            <a:ext cx="723275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5.2B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48DF24-C842-EF0C-F699-0B1FA60136A7}"/>
              </a:ext>
            </a:extLst>
          </p:cNvPr>
          <p:cNvSpPr txBox="1"/>
          <p:nvPr/>
        </p:nvSpPr>
        <p:spPr>
          <a:xfrm>
            <a:off x="3505200" y="5105400"/>
            <a:ext cx="59984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REVENUE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87E360-5123-0198-B745-BA2FE05D73F0}"/>
              </a:ext>
            </a:extLst>
          </p:cNvPr>
          <p:cNvSpPr txBox="1"/>
          <p:nvPr/>
        </p:nvSpPr>
        <p:spPr>
          <a:xfrm>
            <a:off x="3505200" y="5308600"/>
            <a:ext cx="992579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$1.05T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79C94A-F31C-7CF7-E04A-E912A9B39DF2}"/>
              </a:ext>
            </a:extLst>
          </p:cNvPr>
          <p:cNvSpPr txBox="1"/>
          <p:nvPr/>
        </p:nvSpPr>
        <p:spPr>
          <a:xfrm>
            <a:off x="6273800" y="5105400"/>
            <a:ext cx="4219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LOAD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447FC5-5F91-F74A-A8EC-11CB3D7F0D4A}"/>
              </a:ext>
            </a:extLst>
          </p:cNvPr>
          <p:cNvSpPr txBox="1"/>
          <p:nvPr/>
        </p:nvSpPr>
        <p:spPr>
          <a:xfrm>
            <a:off x="6273800" y="5308600"/>
            <a:ext cx="857927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83.8%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7A71EB71-F10C-9FFA-44CD-2027285F7232}"/>
              </a:ext>
            </a:extLst>
          </p:cNvPr>
          <p:cNvSpPr/>
          <p:nvPr/>
        </p:nvSpPr>
        <p:spPr>
          <a:xfrm>
            <a:off x="9258300" y="34290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9CAFF1AE-97AD-AE69-A3BD-026AC2F01960}"/>
              </a:ext>
            </a:extLst>
          </p:cNvPr>
          <p:cNvSpPr/>
          <p:nvPr/>
        </p:nvSpPr>
        <p:spPr>
          <a:xfrm>
            <a:off x="9258300" y="35433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281AE9B-E27E-7B01-5E52-B9D62FFEC06E}"/>
              </a:ext>
            </a:extLst>
          </p:cNvPr>
          <p:cNvSpPr/>
          <p:nvPr/>
        </p:nvSpPr>
        <p:spPr>
          <a:xfrm>
            <a:off x="9258300" y="36576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5CF5F57A-25D2-54F4-4435-DA5C63275BFA}"/>
              </a:ext>
            </a:extLst>
          </p:cNvPr>
          <p:cNvSpPr/>
          <p:nvPr/>
        </p:nvSpPr>
        <p:spPr>
          <a:xfrm>
            <a:off x="9258300" y="37719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3DB8E132-A6A5-EADD-CFE7-179AEE54E4DF}"/>
              </a:ext>
            </a:extLst>
          </p:cNvPr>
          <p:cNvSpPr/>
          <p:nvPr/>
        </p:nvSpPr>
        <p:spPr>
          <a:xfrm>
            <a:off x="9258300" y="38862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5E3B29F6-0E89-A08A-8557-835333722891}"/>
              </a:ext>
            </a:extLst>
          </p:cNvPr>
          <p:cNvSpPr/>
          <p:nvPr/>
        </p:nvSpPr>
        <p:spPr>
          <a:xfrm>
            <a:off x="9258300" y="40005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FE75F34E-AF81-F324-DB1E-4156F3454E7F}"/>
              </a:ext>
            </a:extLst>
          </p:cNvPr>
          <p:cNvSpPr/>
          <p:nvPr/>
        </p:nvSpPr>
        <p:spPr>
          <a:xfrm>
            <a:off x="9258300" y="41148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80BDB623-07E1-6CD9-C1CC-0533D2805415}"/>
              </a:ext>
            </a:extLst>
          </p:cNvPr>
          <p:cNvSpPr/>
          <p:nvPr/>
        </p:nvSpPr>
        <p:spPr>
          <a:xfrm>
            <a:off x="9258300" y="42291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4768CD66-4038-E51F-4048-706EC30A2BA8}"/>
              </a:ext>
            </a:extLst>
          </p:cNvPr>
          <p:cNvSpPr/>
          <p:nvPr/>
        </p:nvSpPr>
        <p:spPr>
          <a:xfrm>
            <a:off x="9258300" y="43434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4999722E-D3B6-FAD5-7106-F60391B52995}"/>
              </a:ext>
            </a:extLst>
          </p:cNvPr>
          <p:cNvSpPr/>
          <p:nvPr/>
        </p:nvSpPr>
        <p:spPr>
          <a:xfrm>
            <a:off x="9258300" y="44577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0A7AC76F-0DF8-2DE1-19F2-CA22CCF92FEC}"/>
              </a:ext>
            </a:extLst>
          </p:cNvPr>
          <p:cNvSpPr/>
          <p:nvPr/>
        </p:nvSpPr>
        <p:spPr>
          <a:xfrm>
            <a:off x="9258300" y="45720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2A70DEB0-6BC7-1DD6-7687-66BB4CADA31B}"/>
              </a:ext>
            </a:extLst>
          </p:cNvPr>
          <p:cNvSpPr/>
          <p:nvPr/>
        </p:nvSpPr>
        <p:spPr>
          <a:xfrm>
            <a:off x="9258300" y="46863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690E84A9-664E-22B0-D1DA-9F8E2DD57BD1}"/>
              </a:ext>
            </a:extLst>
          </p:cNvPr>
          <p:cNvSpPr/>
          <p:nvPr/>
        </p:nvSpPr>
        <p:spPr>
          <a:xfrm>
            <a:off x="9258300" y="48006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56BC4A1C-97AE-D091-4E76-D2FB9863A8E4}"/>
              </a:ext>
            </a:extLst>
          </p:cNvPr>
          <p:cNvSpPr/>
          <p:nvPr/>
        </p:nvSpPr>
        <p:spPr>
          <a:xfrm>
            <a:off x="9258300" y="49149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BBE19B9C-BF35-600F-D8DF-FB7AA7A71342}"/>
              </a:ext>
            </a:extLst>
          </p:cNvPr>
          <p:cNvSpPr/>
          <p:nvPr/>
        </p:nvSpPr>
        <p:spPr>
          <a:xfrm>
            <a:off x="9258300" y="50292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B4CCBC7B-0417-E15F-8F05-54E8BB427A91}"/>
              </a:ext>
            </a:extLst>
          </p:cNvPr>
          <p:cNvSpPr/>
          <p:nvPr/>
        </p:nvSpPr>
        <p:spPr>
          <a:xfrm>
            <a:off x="9258300" y="51435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BA954F5D-7238-89F6-7448-393F1F803B7A}"/>
              </a:ext>
            </a:extLst>
          </p:cNvPr>
          <p:cNvSpPr/>
          <p:nvPr/>
        </p:nvSpPr>
        <p:spPr>
          <a:xfrm>
            <a:off x="9258300" y="52578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E87EBB08-2295-FA7D-449C-BB717E125877}"/>
              </a:ext>
            </a:extLst>
          </p:cNvPr>
          <p:cNvSpPr/>
          <p:nvPr/>
        </p:nvSpPr>
        <p:spPr>
          <a:xfrm>
            <a:off x="9258300" y="53721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544E8E82-11B7-3B8B-112D-BC03910B2DCF}"/>
              </a:ext>
            </a:extLst>
          </p:cNvPr>
          <p:cNvSpPr/>
          <p:nvPr/>
        </p:nvSpPr>
        <p:spPr>
          <a:xfrm>
            <a:off x="9258300" y="54864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11FE9F6D-F8EF-4BB6-A2AE-0787F79A2C1C}"/>
              </a:ext>
            </a:extLst>
          </p:cNvPr>
          <p:cNvSpPr/>
          <p:nvPr/>
        </p:nvSpPr>
        <p:spPr>
          <a:xfrm>
            <a:off x="9258300" y="56007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>
            <a:extLst>
              <a:ext uri="{FF2B5EF4-FFF2-40B4-BE49-F238E27FC236}">
                <a16:creationId xmlns:a16="http://schemas.microsoft.com/office/drawing/2014/main" id="{23B163FF-3ACA-C572-5E1D-D470B538E5B7}"/>
              </a:ext>
            </a:extLst>
          </p:cNvPr>
          <p:cNvSpPr/>
          <p:nvPr/>
        </p:nvSpPr>
        <p:spPr>
          <a:xfrm>
            <a:off x="9144000" y="3200400"/>
            <a:ext cx="254000" cy="254000"/>
          </a:xfrm>
          <a:prstGeom prst="ellipse">
            <a:avLst/>
          </a:prstGeom>
          <a:solidFill>
            <a:srgbClr val="10233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타원 37">
            <a:extLst>
              <a:ext uri="{FF2B5EF4-FFF2-40B4-BE49-F238E27FC236}">
                <a16:creationId xmlns:a16="http://schemas.microsoft.com/office/drawing/2014/main" id="{7C9C024A-2385-24E4-6046-A7B82F23CB76}"/>
              </a:ext>
            </a:extLst>
          </p:cNvPr>
          <p:cNvSpPr/>
          <p:nvPr/>
        </p:nvSpPr>
        <p:spPr>
          <a:xfrm>
            <a:off x="9144000" y="5689600"/>
            <a:ext cx="254000" cy="254000"/>
          </a:xfrm>
          <a:prstGeom prst="ellipse">
            <a:avLst/>
          </a:prstGeom>
          <a:solidFill>
            <a:srgbClr val="10233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AE9951C-4A7E-18F5-AD55-B506FE8D1316}"/>
              </a:ext>
            </a:extLst>
          </p:cNvPr>
          <p:cNvSpPr txBox="1"/>
          <p:nvPr/>
        </p:nvSpPr>
        <p:spPr>
          <a:xfrm>
            <a:off x="9474200" y="3886200"/>
            <a:ext cx="718466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PASSENGER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6C1A175-4928-0054-92FD-AF4EE2598953}"/>
              </a:ext>
            </a:extLst>
          </p:cNvPr>
          <p:cNvSpPr txBox="1"/>
          <p:nvPr/>
        </p:nvSpPr>
        <p:spPr>
          <a:xfrm>
            <a:off x="9474200" y="4089400"/>
            <a:ext cx="962123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E2582B"/>
                </a:solidFill>
                <a:latin typeface="Consolas" panose="020B0609020204030204" pitchFamily="49" charset="0"/>
              </a:rPr>
              <a:t>WORLD</a:t>
            </a:r>
            <a:endParaRPr lang="ko-KR" altLang="en-US" sz="2200" b="1">
              <a:solidFill>
                <a:srgbClr val="E2582B"/>
              </a:solidFill>
              <a:latin typeface="Consolas" panose="020B0609020204030204" pitchFamily="49" charset="0"/>
            </a:endParaRPr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D1BC1B50-4997-A3A7-3A87-422810B535AB}"/>
              </a:ext>
            </a:extLst>
          </p:cNvPr>
          <p:cNvSpPr/>
          <p:nvPr/>
        </p:nvSpPr>
        <p:spPr>
          <a:xfrm>
            <a:off x="9474200" y="53086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C92D2B2E-0FEA-77CB-1AE7-17D2059EC330}"/>
              </a:ext>
            </a:extLst>
          </p:cNvPr>
          <p:cNvSpPr/>
          <p:nvPr/>
        </p:nvSpPr>
        <p:spPr>
          <a:xfrm>
            <a:off x="9552940" y="53086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219FC11E-5299-4F2B-6E1A-49AF9A788ECE}"/>
              </a:ext>
            </a:extLst>
          </p:cNvPr>
          <p:cNvSpPr/>
          <p:nvPr/>
        </p:nvSpPr>
        <p:spPr>
          <a:xfrm>
            <a:off x="9644380" y="53086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139F3494-89FB-B38A-653E-B7404358CA7D}"/>
              </a:ext>
            </a:extLst>
          </p:cNvPr>
          <p:cNvSpPr/>
          <p:nvPr/>
        </p:nvSpPr>
        <p:spPr>
          <a:xfrm>
            <a:off x="9723120" y="53086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A89C0B47-33BC-4A86-3BF5-9DE244AA0E91}"/>
              </a:ext>
            </a:extLst>
          </p:cNvPr>
          <p:cNvSpPr/>
          <p:nvPr/>
        </p:nvSpPr>
        <p:spPr>
          <a:xfrm>
            <a:off x="9814560" y="53086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819BD832-B3B3-1CBF-DD17-1D6F5BB12D7B}"/>
              </a:ext>
            </a:extLst>
          </p:cNvPr>
          <p:cNvSpPr/>
          <p:nvPr/>
        </p:nvSpPr>
        <p:spPr>
          <a:xfrm>
            <a:off x="9893300" y="53086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43E558E5-2189-4E4F-F56D-39CB3A16542A}"/>
              </a:ext>
            </a:extLst>
          </p:cNvPr>
          <p:cNvSpPr/>
          <p:nvPr/>
        </p:nvSpPr>
        <p:spPr>
          <a:xfrm>
            <a:off x="9984740" y="53086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6B58A46F-691B-B778-22AA-45769354F236}"/>
              </a:ext>
            </a:extLst>
          </p:cNvPr>
          <p:cNvSpPr/>
          <p:nvPr/>
        </p:nvSpPr>
        <p:spPr>
          <a:xfrm>
            <a:off x="10063480" y="53086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83C82368-4306-20D3-C65A-DE37DAFF0F8C}"/>
              </a:ext>
            </a:extLst>
          </p:cNvPr>
          <p:cNvSpPr/>
          <p:nvPr/>
        </p:nvSpPr>
        <p:spPr>
          <a:xfrm>
            <a:off x="10154920" y="53086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2F76FCB2-C43B-F06F-EDBA-10F84ACA501A}"/>
              </a:ext>
            </a:extLst>
          </p:cNvPr>
          <p:cNvSpPr/>
          <p:nvPr/>
        </p:nvSpPr>
        <p:spPr>
          <a:xfrm>
            <a:off x="10233660" y="53086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77725378-6905-002A-F3D3-C4FF8089C15C}"/>
              </a:ext>
            </a:extLst>
          </p:cNvPr>
          <p:cNvSpPr/>
          <p:nvPr/>
        </p:nvSpPr>
        <p:spPr>
          <a:xfrm>
            <a:off x="10312400" y="53086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4AE6484A-CC05-396A-0FC5-5AB7FE934B59}"/>
              </a:ext>
            </a:extLst>
          </p:cNvPr>
          <p:cNvSpPr/>
          <p:nvPr/>
        </p:nvSpPr>
        <p:spPr>
          <a:xfrm>
            <a:off x="10403840" y="53086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D932F2C0-39A8-E01E-18C1-4416C2235E41}"/>
              </a:ext>
            </a:extLst>
          </p:cNvPr>
          <p:cNvSpPr/>
          <p:nvPr/>
        </p:nvSpPr>
        <p:spPr>
          <a:xfrm>
            <a:off x="10482580" y="53086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>
            <a:extLst>
              <a:ext uri="{FF2B5EF4-FFF2-40B4-BE49-F238E27FC236}">
                <a16:creationId xmlns:a16="http://schemas.microsoft.com/office/drawing/2014/main" id="{3F2DC541-F9FA-297B-8C5E-F73E88468DAD}"/>
              </a:ext>
            </a:extLst>
          </p:cNvPr>
          <p:cNvSpPr/>
          <p:nvPr/>
        </p:nvSpPr>
        <p:spPr>
          <a:xfrm>
            <a:off x="10574020" y="53086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1DFB9E29-D02E-BEED-4277-B707EB52DEDB}"/>
              </a:ext>
            </a:extLst>
          </p:cNvPr>
          <p:cNvSpPr/>
          <p:nvPr/>
        </p:nvSpPr>
        <p:spPr>
          <a:xfrm>
            <a:off x="10652760" y="53086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4A3AB6B0-BDE6-2FBE-9EBB-16346B9E5993}"/>
              </a:ext>
            </a:extLst>
          </p:cNvPr>
          <p:cNvSpPr/>
          <p:nvPr/>
        </p:nvSpPr>
        <p:spPr>
          <a:xfrm>
            <a:off x="10744200" y="53086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7460F24C-3B36-E0B9-C165-F5BD55E7CEC0}"/>
              </a:ext>
            </a:extLst>
          </p:cNvPr>
          <p:cNvSpPr/>
          <p:nvPr/>
        </p:nvSpPr>
        <p:spPr>
          <a:xfrm>
            <a:off x="10822940" y="53086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B0E2576B-5674-376D-F84B-A81A76CB4FDA}"/>
              </a:ext>
            </a:extLst>
          </p:cNvPr>
          <p:cNvSpPr/>
          <p:nvPr/>
        </p:nvSpPr>
        <p:spPr>
          <a:xfrm>
            <a:off x="10914380" y="53086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0EAA49A9-0F19-B54A-BA91-C4B0F1058DBB}"/>
              </a:ext>
            </a:extLst>
          </p:cNvPr>
          <p:cNvSpPr/>
          <p:nvPr/>
        </p:nvSpPr>
        <p:spPr>
          <a:xfrm>
            <a:off x="10993120" y="53086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F7435AB5-A3A6-998F-ADFE-CAB0C1CEE8B9}"/>
              </a:ext>
            </a:extLst>
          </p:cNvPr>
          <p:cNvSpPr/>
          <p:nvPr/>
        </p:nvSpPr>
        <p:spPr>
          <a:xfrm>
            <a:off x="11097260" y="53086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C108E537-6BEF-D5B0-507D-263934B41680}"/>
              </a:ext>
            </a:extLst>
          </p:cNvPr>
          <p:cNvSpPr/>
          <p:nvPr/>
        </p:nvSpPr>
        <p:spPr>
          <a:xfrm>
            <a:off x="11163300" y="53086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0CA80168-667E-96AA-8771-27C8FCC93D1C}"/>
              </a:ext>
            </a:extLst>
          </p:cNvPr>
          <p:cNvSpPr/>
          <p:nvPr/>
        </p:nvSpPr>
        <p:spPr>
          <a:xfrm>
            <a:off x="11242040" y="53086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3DA853D0-8B88-FD80-457E-437F5E4A6B92}"/>
              </a:ext>
            </a:extLst>
          </p:cNvPr>
          <p:cNvSpPr/>
          <p:nvPr/>
        </p:nvSpPr>
        <p:spPr>
          <a:xfrm>
            <a:off x="11346180" y="53086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E4B2BEFB-8B4B-2201-6157-F894DA5E63F1}"/>
              </a:ext>
            </a:extLst>
          </p:cNvPr>
          <p:cNvSpPr/>
          <p:nvPr/>
        </p:nvSpPr>
        <p:spPr>
          <a:xfrm>
            <a:off x="11424920" y="53086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65A565C-E49A-5E8B-F236-0FE3820BBC2F}"/>
              </a:ext>
            </a:extLst>
          </p:cNvPr>
          <p:cNvSpPr txBox="1"/>
          <p:nvPr/>
        </p:nvSpPr>
        <p:spPr>
          <a:xfrm>
            <a:off x="508000" y="5969000"/>
            <a:ext cx="111760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9AA6B5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9AA6B5"/>
                </a:solidFill>
                <a:latin typeface="맑은 고딕" panose="020B0503020000020004" pitchFamily="50" charset="-127"/>
              </a:rPr>
              <a:t>: IATA 2026 Financial Outlook(2025.12)·Air Passenger Market Analysis(2025) </a:t>
            </a:r>
            <a:r>
              <a:rPr lang="ko-KR" altLang="en-US" sz="800">
                <a:solidFill>
                  <a:srgbClr val="9AA6B5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9AA6B5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9AA6B5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9AA6B5"/>
                </a:solidFill>
                <a:latin typeface="맑은 고딕" panose="020B0503020000020004" pitchFamily="50" charset="-127"/>
              </a:rPr>
              <a:t>. ⚠ 2026 </a:t>
            </a:r>
            <a:r>
              <a:rPr lang="ko-KR" altLang="en-US" sz="800">
                <a:solidFill>
                  <a:srgbClr val="9AA6B5"/>
                </a:solidFill>
                <a:latin typeface="맑은 고딕" panose="020B0503020000020004" pitchFamily="50" charset="-127"/>
              </a:rPr>
              <a:t>수치는 전망치이며 일부 매체는 수익성 전망 하향 조정 보도</a:t>
            </a:r>
            <a:r>
              <a:rPr lang="en-US" altLang="ko-KR" sz="800">
                <a:solidFill>
                  <a:srgbClr val="9AA6B5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800">
                <a:solidFill>
                  <a:srgbClr val="9AA6B5"/>
                </a:solidFill>
                <a:latin typeface="맑은 고딕" panose="020B0503020000020004" pitchFamily="50" charset="-127"/>
              </a:rPr>
              <a:t>지역 </a:t>
            </a:r>
            <a:r>
              <a:rPr lang="en-US" altLang="ko-KR" sz="800">
                <a:solidFill>
                  <a:srgbClr val="9AA6B5"/>
                </a:solidFill>
                <a:latin typeface="맑은 고딕" panose="020B0503020000020004" pitchFamily="50" charset="-127"/>
              </a:rPr>
              <a:t>RPK </a:t>
            </a:r>
            <a:r>
              <a:rPr lang="ko-KR" altLang="en-US" sz="800">
                <a:solidFill>
                  <a:srgbClr val="9AA6B5"/>
                </a:solidFill>
                <a:latin typeface="맑은 고딕" panose="020B0503020000020004" pitchFamily="50" charset="-127"/>
              </a:rPr>
              <a:t>비중은 항공사 등록 기준</a:t>
            </a:r>
            <a:r>
              <a:rPr lang="en-US" altLang="ko-KR" sz="800">
                <a:solidFill>
                  <a:srgbClr val="9AA6B5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9AA6B5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7809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23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AC2A55B-2862-6D44-871A-C5D3FEC4E725}"/>
              </a:ext>
            </a:extLst>
          </p:cNvPr>
          <p:cNvSpPr/>
          <p:nvPr/>
        </p:nvSpPr>
        <p:spPr>
          <a:xfrm>
            <a:off x="508000" y="609600"/>
            <a:ext cx="203200" cy="1143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DEEF21-5033-2DA2-F824-01931CA46A9D}"/>
              </a:ext>
            </a:extLst>
          </p:cNvPr>
          <p:cNvSpPr txBox="1"/>
          <p:nvPr/>
        </p:nvSpPr>
        <p:spPr>
          <a:xfrm>
            <a:off x="812800" y="584200"/>
            <a:ext cx="793807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5B9BD5"/>
                </a:solidFill>
                <a:latin typeface="Consolas" panose="020B0609020204030204" pitchFamily="49" charset="0"/>
              </a:rPr>
              <a:t>01 · </a:t>
            </a:r>
            <a:r>
              <a:rPr lang="ko-KR" altLang="en-US" sz="1000" b="1">
                <a:solidFill>
                  <a:srgbClr val="5B9BD5"/>
                </a:solidFill>
                <a:latin typeface="Consolas" panose="020B0609020204030204" pitchFamily="49" charset="0"/>
              </a:rPr>
              <a:t>여객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55FE4D88-6714-E29A-A7E9-68E4E8A5E071}"/>
              </a:ext>
            </a:extLst>
          </p:cNvPr>
          <p:cNvSpPr/>
          <p:nvPr/>
        </p:nvSpPr>
        <p:spPr>
          <a:xfrm>
            <a:off x="508000" y="1092200"/>
            <a:ext cx="11176000" cy="2260600"/>
          </a:xfrm>
          <a:prstGeom prst="rect">
            <a:avLst/>
          </a:prstGeom>
          <a:solidFill>
            <a:srgbClr val="F7F4E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F2F4F9C-F94D-C33D-47C2-ADE69EE3638B}"/>
              </a:ext>
            </a:extLst>
          </p:cNvPr>
          <p:cNvSpPr/>
          <p:nvPr/>
        </p:nvSpPr>
        <p:spPr>
          <a:xfrm>
            <a:off x="508000" y="1092200"/>
            <a:ext cx="11176000" cy="3810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6D54C2-1E08-3729-2F4C-390272F57E9E}"/>
              </a:ext>
            </a:extLst>
          </p:cNvPr>
          <p:cNvSpPr txBox="1"/>
          <p:nvPr/>
        </p:nvSpPr>
        <p:spPr>
          <a:xfrm>
            <a:off x="736600" y="1092200"/>
            <a:ext cx="2922595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FFFFFF"/>
                </a:solidFill>
                <a:latin typeface="Consolas" panose="020B0609020204030204" pitchFamily="49" charset="0"/>
              </a:rPr>
              <a:t>✈  GLOBAL AVIATION   ·   BOARDING PASS</a:t>
            </a:r>
            <a:endParaRPr lang="ko-KR" altLang="en-US" sz="10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FE9D5D-4B78-C159-6362-9FABF8B9512B}"/>
              </a:ext>
            </a:extLst>
          </p:cNvPr>
          <p:cNvSpPr txBox="1"/>
          <p:nvPr/>
        </p:nvSpPr>
        <p:spPr>
          <a:xfrm>
            <a:off x="10827809" y="1092200"/>
            <a:ext cx="678391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1000" b="1">
                <a:solidFill>
                  <a:srgbClr val="FFFFFF"/>
                </a:solidFill>
                <a:latin typeface="Consolas" panose="020B0609020204030204" pitchFamily="49" charset="0"/>
              </a:rPr>
              <a:t>AV 2026</a:t>
            </a:r>
            <a:endParaRPr lang="ko-KR" altLang="en-US" sz="10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5B15EA-370B-830B-39CE-15EE3BA08E11}"/>
              </a:ext>
            </a:extLst>
          </p:cNvPr>
          <p:cNvSpPr txBox="1"/>
          <p:nvPr/>
        </p:nvSpPr>
        <p:spPr>
          <a:xfrm>
            <a:off x="736600" y="1625600"/>
            <a:ext cx="3446777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여객 </a:t>
            </a:r>
            <a:r>
              <a:rPr lang="en-US" altLang="ko-KR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52</a:t>
            </a:r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억 </a:t>
            </a:r>
            <a:r>
              <a:rPr lang="en-US" altLang="ko-KR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사상 최대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48A2C3-C6D7-7498-7F1C-D6553E984A77}"/>
              </a:ext>
            </a:extLst>
          </p:cNvPr>
          <p:cNvSpPr txBox="1"/>
          <p:nvPr/>
        </p:nvSpPr>
        <p:spPr>
          <a:xfrm>
            <a:off x="736600" y="2641600"/>
            <a:ext cx="777777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PASSENGERS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985648-40F1-1BF3-3A49-2BA8129A3887}"/>
              </a:ext>
            </a:extLst>
          </p:cNvPr>
          <p:cNvSpPr txBox="1"/>
          <p:nvPr/>
        </p:nvSpPr>
        <p:spPr>
          <a:xfrm>
            <a:off x="736600" y="2844800"/>
            <a:ext cx="723275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E2582B"/>
                </a:solidFill>
                <a:latin typeface="Consolas" panose="020B0609020204030204" pitchFamily="49" charset="0"/>
              </a:rPr>
              <a:t>5.2B</a:t>
            </a:r>
            <a:endParaRPr lang="ko-KR" altLang="en-US" sz="1900" b="1">
              <a:solidFill>
                <a:srgbClr val="E2582B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16D730-C7C5-DB46-05C6-88CF69568D60}"/>
              </a:ext>
            </a:extLst>
          </p:cNvPr>
          <p:cNvSpPr txBox="1"/>
          <p:nvPr/>
        </p:nvSpPr>
        <p:spPr>
          <a:xfrm>
            <a:off x="2813050" y="2641600"/>
            <a:ext cx="36260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YOY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6C57E9-BC29-005E-B838-4E226E26D51B}"/>
              </a:ext>
            </a:extLst>
          </p:cNvPr>
          <p:cNvSpPr txBox="1"/>
          <p:nvPr/>
        </p:nvSpPr>
        <p:spPr>
          <a:xfrm>
            <a:off x="2813050" y="2844800"/>
            <a:ext cx="857927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+4.4%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8E18E0-0204-2EC4-7947-7B9B54F48382}"/>
              </a:ext>
            </a:extLst>
          </p:cNvPr>
          <p:cNvSpPr txBox="1"/>
          <p:nvPr/>
        </p:nvSpPr>
        <p:spPr>
          <a:xfrm>
            <a:off x="4889500" y="2641600"/>
            <a:ext cx="659155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RPK 2025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268BC6-A3D4-DD85-07AD-14187AC0C35B}"/>
              </a:ext>
            </a:extLst>
          </p:cNvPr>
          <p:cNvSpPr txBox="1"/>
          <p:nvPr/>
        </p:nvSpPr>
        <p:spPr>
          <a:xfrm>
            <a:off x="4889500" y="2844800"/>
            <a:ext cx="857927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+5.3%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2C4B36-7EA9-29FF-ED84-2052BDE718CC}"/>
              </a:ext>
            </a:extLst>
          </p:cNvPr>
          <p:cNvSpPr txBox="1"/>
          <p:nvPr/>
        </p:nvSpPr>
        <p:spPr>
          <a:xfrm>
            <a:off x="6965950" y="2641600"/>
            <a:ext cx="83708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LOAD FACTOR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6CDB7B-40A1-BF5D-B8B1-9ACB7821966D}"/>
              </a:ext>
            </a:extLst>
          </p:cNvPr>
          <p:cNvSpPr txBox="1"/>
          <p:nvPr/>
        </p:nvSpPr>
        <p:spPr>
          <a:xfrm>
            <a:off x="6965950" y="2844800"/>
            <a:ext cx="857927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83.8%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7A5B836F-F2F6-7234-86C4-C8012661AC04}"/>
              </a:ext>
            </a:extLst>
          </p:cNvPr>
          <p:cNvSpPr/>
          <p:nvPr/>
        </p:nvSpPr>
        <p:spPr>
          <a:xfrm>
            <a:off x="9258300" y="11938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D9A40975-15D6-3A28-54AE-D9CA0EF47302}"/>
              </a:ext>
            </a:extLst>
          </p:cNvPr>
          <p:cNvSpPr/>
          <p:nvPr/>
        </p:nvSpPr>
        <p:spPr>
          <a:xfrm>
            <a:off x="9258300" y="13081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EEF6F619-26E8-EFD0-ECF9-A7999E823E2E}"/>
              </a:ext>
            </a:extLst>
          </p:cNvPr>
          <p:cNvSpPr/>
          <p:nvPr/>
        </p:nvSpPr>
        <p:spPr>
          <a:xfrm>
            <a:off x="9258300" y="14224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8D77BA2-9071-3EF3-3724-8B64591B3851}"/>
              </a:ext>
            </a:extLst>
          </p:cNvPr>
          <p:cNvSpPr/>
          <p:nvPr/>
        </p:nvSpPr>
        <p:spPr>
          <a:xfrm>
            <a:off x="9258300" y="15367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E5EB3D71-6276-245F-63EB-974C9C5F888B}"/>
              </a:ext>
            </a:extLst>
          </p:cNvPr>
          <p:cNvSpPr/>
          <p:nvPr/>
        </p:nvSpPr>
        <p:spPr>
          <a:xfrm>
            <a:off x="9258300" y="16510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6E305EF0-D1A8-0616-A2C3-F4A91683EA32}"/>
              </a:ext>
            </a:extLst>
          </p:cNvPr>
          <p:cNvSpPr/>
          <p:nvPr/>
        </p:nvSpPr>
        <p:spPr>
          <a:xfrm>
            <a:off x="9258300" y="17653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8CCC949B-7FC2-5931-023C-8F3A2F623EFF}"/>
              </a:ext>
            </a:extLst>
          </p:cNvPr>
          <p:cNvSpPr/>
          <p:nvPr/>
        </p:nvSpPr>
        <p:spPr>
          <a:xfrm>
            <a:off x="9258300" y="18796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8E699113-0D1E-00E7-D322-64469313AAE0}"/>
              </a:ext>
            </a:extLst>
          </p:cNvPr>
          <p:cNvSpPr/>
          <p:nvPr/>
        </p:nvSpPr>
        <p:spPr>
          <a:xfrm>
            <a:off x="9258300" y="19939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0A2E9151-F1CD-4EC9-E534-0758A08ED72C}"/>
              </a:ext>
            </a:extLst>
          </p:cNvPr>
          <p:cNvSpPr/>
          <p:nvPr/>
        </p:nvSpPr>
        <p:spPr>
          <a:xfrm>
            <a:off x="9258300" y="21082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B97A81B0-86D5-ED30-D467-679978550971}"/>
              </a:ext>
            </a:extLst>
          </p:cNvPr>
          <p:cNvSpPr/>
          <p:nvPr/>
        </p:nvSpPr>
        <p:spPr>
          <a:xfrm>
            <a:off x="9258300" y="22225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DEFBAC78-73C4-E050-DF34-4E992F22DA9A}"/>
              </a:ext>
            </a:extLst>
          </p:cNvPr>
          <p:cNvSpPr/>
          <p:nvPr/>
        </p:nvSpPr>
        <p:spPr>
          <a:xfrm>
            <a:off x="9258300" y="23368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4A3CB717-125C-18E3-239F-5FC8C89A1C8A}"/>
              </a:ext>
            </a:extLst>
          </p:cNvPr>
          <p:cNvSpPr/>
          <p:nvPr/>
        </p:nvSpPr>
        <p:spPr>
          <a:xfrm>
            <a:off x="9258300" y="24511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7D092D8B-7B6C-921B-9652-6349243704FF}"/>
              </a:ext>
            </a:extLst>
          </p:cNvPr>
          <p:cNvSpPr/>
          <p:nvPr/>
        </p:nvSpPr>
        <p:spPr>
          <a:xfrm>
            <a:off x="9258300" y="25654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5E409AD9-C411-5FD3-C610-2F61EABE444B}"/>
              </a:ext>
            </a:extLst>
          </p:cNvPr>
          <p:cNvSpPr/>
          <p:nvPr/>
        </p:nvSpPr>
        <p:spPr>
          <a:xfrm>
            <a:off x="9258300" y="26797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E4F2A73C-4189-50E5-90FC-D9A12C9B0206}"/>
              </a:ext>
            </a:extLst>
          </p:cNvPr>
          <p:cNvSpPr/>
          <p:nvPr/>
        </p:nvSpPr>
        <p:spPr>
          <a:xfrm>
            <a:off x="9258300" y="27940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DE598627-6259-B9B5-3474-F0372A48625D}"/>
              </a:ext>
            </a:extLst>
          </p:cNvPr>
          <p:cNvSpPr/>
          <p:nvPr/>
        </p:nvSpPr>
        <p:spPr>
          <a:xfrm>
            <a:off x="9258300" y="29083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499A91F9-38F7-A003-5D46-2494AB9E84A7}"/>
              </a:ext>
            </a:extLst>
          </p:cNvPr>
          <p:cNvSpPr/>
          <p:nvPr/>
        </p:nvSpPr>
        <p:spPr>
          <a:xfrm>
            <a:off x="9258300" y="30226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0AA5CA9E-D625-01FF-66FA-FC84FF5BBB1C}"/>
              </a:ext>
            </a:extLst>
          </p:cNvPr>
          <p:cNvSpPr/>
          <p:nvPr/>
        </p:nvSpPr>
        <p:spPr>
          <a:xfrm>
            <a:off x="9258300" y="31369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265DA7B6-8E84-C241-FDB7-6D5DE022F7C5}"/>
              </a:ext>
            </a:extLst>
          </p:cNvPr>
          <p:cNvSpPr/>
          <p:nvPr/>
        </p:nvSpPr>
        <p:spPr>
          <a:xfrm>
            <a:off x="9144000" y="965200"/>
            <a:ext cx="254000" cy="254000"/>
          </a:xfrm>
          <a:prstGeom prst="ellipse">
            <a:avLst/>
          </a:prstGeom>
          <a:solidFill>
            <a:srgbClr val="10233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8B2720E9-C7EE-EDB1-8B16-0597F233AB9C}"/>
              </a:ext>
            </a:extLst>
          </p:cNvPr>
          <p:cNvSpPr/>
          <p:nvPr/>
        </p:nvSpPr>
        <p:spPr>
          <a:xfrm>
            <a:off x="9144000" y="3225800"/>
            <a:ext cx="254000" cy="254000"/>
          </a:xfrm>
          <a:prstGeom prst="ellipse">
            <a:avLst/>
          </a:prstGeom>
          <a:solidFill>
            <a:srgbClr val="10233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E4B3CA-13BA-2C9D-9DA0-97A00DCAFF96}"/>
              </a:ext>
            </a:extLst>
          </p:cNvPr>
          <p:cNvSpPr txBox="1"/>
          <p:nvPr/>
        </p:nvSpPr>
        <p:spPr>
          <a:xfrm>
            <a:off x="9474200" y="1651000"/>
            <a:ext cx="659155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PAX 2026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D0A6A43-9DA7-C076-7B24-61D5BC37AB0E}"/>
              </a:ext>
            </a:extLst>
          </p:cNvPr>
          <p:cNvSpPr txBox="1"/>
          <p:nvPr/>
        </p:nvSpPr>
        <p:spPr>
          <a:xfrm>
            <a:off x="9474200" y="1854200"/>
            <a:ext cx="806631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E2582B"/>
                </a:solidFill>
                <a:latin typeface="Consolas" panose="020B0609020204030204" pitchFamily="49" charset="0"/>
              </a:rPr>
              <a:t>5.2B</a:t>
            </a:r>
            <a:endParaRPr lang="ko-KR" altLang="en-US" sz="2200" b="1">
              <a:solidFill>
                <a:srgbClr val="E2582B"/>
              </a:solidFill>
              <a:latin typeface="Consolas" panose="020B0609020204030204" pitchFamily="49" charset="0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60301629-3111-952D-5CC7-5655F99C9414}"/>
              </a:ext>
            </a:extLst>
          </p:cNvPr>
          <p:cNvSpPr/>
          <p:nvPr/>
        </p:nvSpPr>
        <p:spPr>
          <a:xfrm>
            <a:off x="947420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831AEF78-C6A1-B23D-D086-328F821FD3D1}"/>
              </a:ext>
            </a:extLst>
          </p:cNvPr>
          <p:cNvSpPr/>
          <p:nvPr/>
        </p:nvSpPr>
        <p:spPr>
          <a:xfrm>
            <a:off x="955294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CB40F156-78AA-09E6-20B7-AED6697EDB7B}"/>
              </a:ext>
            </a:extLst>
          </p:cNvPr>
          <p:cNvSpPr/>
          <p:nvPr/>
        </p:nvSpPr>
        <p:spPr>
          <a:xfrm>
            <a:off x="964438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CA0BFF65-84D4-5EDB-3DC6-236F707D81B7}"/>
              </a:ext>
            </a:extLst>
          </p:cNvPr>
          <p:cNvSpPr/>
          <p:nvPr/>
        </p:nvSpPr>
        <p:spPr>
          <a:xfrm>
            <a:off x="972312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C257BD0E-57D5-45C5-0D74-DE39B8704E8C}"/>
              </a:ext>
            </a:extLst>
          </p:cNvPr>
          <p:cNvSpPr/>
          <p:nvPr/>
        </p:nvSpPr>
        <p:spPr>
          <a:xfrm>
            <a:off x="981456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D82BF4A3-0286-70F8-9913-4828744D1434}"/>
              </a:ext>
            </a:extLst>
          </p:cNvPr>
          <p:cNvSpPr/>
          <p:nvPr/>
        </p:nvSpPr>
        <p:spPr>
          <a:xfrm>
            <a:off x="989330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6EF9117B-4C01-24F2-E0AB-33106E7FF37C}"/>
              </a:ext>
            </a:extLst>
          </p:cNvPr>
          <p:cNvSpPr/>
          <p:nvPr/>
        </p:nvSpPr>
        <p:spPr>
          <a:xfrm>
            <a:off x="998474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4612B61B-2E99-77C3-B627-4B50D9C8E1B7}"/>
              </a:ext>
            </a:extLst>
          </p:cNvPr>
          <p:cNvSpPr/>
          <p:nvPr/>
        </p:nvSpPr>
        <p:spPr>
          <a:xfrm>
            <a:off x="1006348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B752BA2F-1B45-0F60-ECB2-12102FABDE58}"/>
              </a:ext>
            </a:extLst>
          </p:cNvPr>
          <p:cNvSpPr/>
          <p:nvPr/>
        </p:nvSpPr>
        <p:spPr>
          <a:xfrm>
            <a:off x="1015492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9A3C26B6-2159-8DC9-24C9-11F7390D079F}"/>
              </a:ext>
            </a:extLst>
          </p:cNvPr>
          <p:cNvSpPr/>
          <p:nvPr/>
        </p:nvSpPr>
        <p:spPr>
          <a:xfrm>
            <a:off x="1023366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29CC3018-24FE-AD56-C2B8-2A130927A473}"/>
              </a:ext>
            </a:extLst>
          </p:cNvPr>
          <p:cNvSpPr/>
          <p:nvPr/>
        </p:nvSpPr>
        <p:spPr>
          <a:xfrm>
            <a:off x="1031240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8EC83BF1-C376-8D81-9FC6-1990E47081DB}"/>
              </a:ext>
            </a:extLst>
          </p:cNvPr>
          <p:cNvSpPr/>
          <p:nvPr/>
        </p:nvSpPr>
        <p:spPr>
          <a:xfrm>
            <a:off x="1040384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1F82377B-03DE-C06B-A57E-AA095B236414}"/>
              </a:ext>
            </a:extLst>
          </p:cNvPr>
          <p:cNvSpPr/>
          <p:nvPr/>
        </p:nvSpPr>
        <p:spPr>
          <a:xfrm>
            <a:off x="1048258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CFFEFBF8-8983-65F9-3DE2-A45948D49DA0}"/>
              </a:ext>
            </a:extLst>
          </p:cNvPr>
          <p:cNvSpPr/>
          <p:nvPr/>
        </p:nvSpPr>
        <p:spPr>
          <a:xfrm>
            <a:off x="1057402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6BEB39A6-7870-0CF2-8DFE-A2E3EBFE8A37}"/>
              </a:ext>
            </a:extLst>
          </p:cNvPr>
          <p:cNvSpPr/>
          <p:nvPr/>
        </p:nvSpPr>
        <p:spPr>
          <a:xfrm>
            <a:off x="1065276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>
            <a:extLst>
              <a:ext uri="{FF2B5EF4-FFF2-40B4-BE49-F238E27FC236}">
                <a16:creationId xmlns:a16="http://schemas.microsoft.com/office/drawing/2014/main" id="{AF731C31-14C0-ABA7-CBCF-A8071F142C01}"/>
              </a:ext>
            </a:extLst>
          </p:cNvPr>
          <p:cNvSpPr/>
          <p:nvPr/>
        </p:nvSpPr>
        <p:spPr>
          <a:xfrm>
            <a:off x="1074420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1F1A31A5-67F5-A32F-453F-5E9ADEEE9892}"/>
              </a:ext>
            </a:extLst>
          </p:cNvPr>
          <p:cNvSpPr/>
          <p:nvPr/>
        </p:nvSpPr>
        <p:spPr>
          <a:xfrm>
            <a:off x="1082294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AF81B744-1641-3A28-4C24-B483B101BDA1}"/>
              </a:ext>
            </a:extLst>
          </p:cNvPr>
          <p:cNvSpPr/>
          <p:nvPr/>
        </p:nvSpPr>
        <p:spPr>
          <a:xfrm>
            <a:off x="1091438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09C15AA7-54EE-5C9B-8A70-1829C1C2544C}"/>
              </a:ext>
            </a:extLst>
          </p:cNvPr>
          <p:cNvSpPr/>
          <p:nvPr/>
        </p:nvSpPr>
        <p:spPr>
          <a:xfrm>
            <a:off x="1099312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6201DE91-0298-A942-34B0-D2EBC80FAD5F}"/>
              </a:ext>
            </a:extLst>
          </p:cNvPr>
          <p:cNvSpPr/>
          <p:nvPr/>
        </p:nvSpPr>
        <p:spPr>
          <a:xfrm>
            <a:off x="1109726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7B6EAE22-7724-862A-ED5E-8C24B2BE23A3}"/>
              </a:ext>
            </a:extLst>
          </p:cNvPr>
          <p:cNvSpPr/>
          <p:nvPr/>
        </p:nvSpPr>
        <p:spPr>
          <a:xfrm>
            <a:off x="1116330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25F93FCB-19E5-2A9D-25F9-57EAA31B91E8}"/>
              </a:ext>
            </a:extLst>
          </p:cNvPr>
          <p:cNvSpPr/>
          <p:nvPr/>
        </p:nvSpPr>
        <p:spPr>
          <a:xfrm>
            <a:off x="1124204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AE8235CF-3A3E-6BF3-03AB-0021BC964090}"/>
              </a:ext>
            </a:extLst>
          </p:cNvPr>
          <p:cNvSpPr/>
          <p:nvPr/>
        </p:nvSpPr>
        <p:spPr>
          <a:xfrm>
            <a:off x="1134618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C584835C-CCB5-B67A-5395-E5F2434C214E}"/>
              </a:ext>
            </a:extLst>
          </p:cNvPr>
          <p:cNvSpPr/>
          <p:nvPr/>
        </p:nvSpPr>
        <p:spPr>
          <a:xfrm>
            <a:off x="1142492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C9D6C1C9-1389-FC92-1698-DE90004D3137}"/>
              </a:ext>
            </a:extLst>
          </p:cNvPr>
          <p:cNvSpPr/>
          <p:nvPr/>
        </p:nvSpPr>
        <p:spPr>
          <a:xfrm>
            <a:off x="508000" y="3810000"/>
            <a:ext cx="1143000" cy="508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A3A69F6-8F61-8FD2-4A58-12031B89CEED}"/>
              </a:ext>
            </a:extLst>
          </p:cNvPr>
          <p:cNvSpPr txBox="1"/>
          <p:nvPr/>
        </p:nvSpPr>
        <p:spPr>
          <a:xfrm>
            <a:off x="508000" y="4038600"/>
            <a:ext cx="11176000" cy="30777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년 여객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52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억 명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사상 최대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수요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(RPK)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는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2025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년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+5.3%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로 견조하고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탑승률은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83.8%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로 기록 경신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.</a:t>
            </a:r>
            <a:endParaRPr lang="ko-KR" altLang="en-US" sz="1400">
              <a:solidFill>
                <a:srgbClr val="E7ECF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BE08B359-A601-BB83-73C3-2460CFFC3E0D}"/>
              </a:ext>
            </a:extLst>
          </p:cNvPr>
          <p:cNvSpPr/>
          <p:nvPr/>
        </p:nvSpPr>
        <p:spPr>
          <a:xfrm>
            <a:off x="508000" y="6527800"/>
            <a:ext cx="11176000" cy="10160"/>
          </a:xfrm>
          <a:prstGeom prst="rect">
            <a:avLst/>
          </a:prstGeom>
          <a:solidFill>
            <a:srgbClr val="2A3F5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1161258-7EA0-744B-ACBC-1842CACF0818}"/>
              </a:ext>
            </a:extLst>
          </p:cNvPr>
          <p:cNvSpPr txBox="1"/>
          <p:nvPr/>
        </p:nvSpPr>
        <p:spPr>
          <a:xfrm>
            <a:off x="508000" y="6578600"/>
            <a:ext cx="1640193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9AA6B5"/>
                </a:solidFill>
                <a:latin typeface="맑은 고딕" panose="020B0503020000020004" pitchFamily="50" charset="-127"/>
              </a:rPr>
              <a:t>2 / 6 · </a:t>
            </a:r>
            <a:r>
              <a:rPr lang="ko-KR" altLang="en-US" sz="850">
                <a:solidFill>
                  <a:srgbClr val="9AA6B5"/>
                </a:solidFill>
                <a:latin typeface="맑은 고딕" panose="020B0503020000020004" pitchFamily="50" charset="-127"/>
              </a:rPr>
              <a:t>글로벌 항공 여행 </a:t>
            </a:r>
            <a:r>
              <a:rPr lang="en-US" altLang="ko-KR" sz="850">
                <a:solidFill>
                  <a:srgbClr val="9AA6B5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9AA6B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040F4EB-85D6-88AB-FC2B-8F0337747F84}"/>
              </a:ext>
            </a:extLst>
          </p:cNvPr>
          <p:cNvSpPr txBox="1"/>
          <p:nvPr/>
        </p:nvSpPr>
        <p:spPr>
          <a:xfrm>
            <a:off x="10787601" y="6578600"/>
            <a:ext cx="89639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9AA6B5"/>
                </a:solidFill>
                <a:latin typeface="Consolas" panose="020B0609020204030204" pitchFamily="49" charset="0"/>
              </a:rPr>
              <a:t>IATA OUTLOOK</a:t>
            </a:r>
            <a:endParaRPr lang="ko-KR" altLang="en-US" sz="850">
              <a:solidFill>
                <a:srgbClr val="9AA6B5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120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23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BCBDD2B0-BE22-1C75-5645-485BC6E0EA78}"/>
              </a:ext>
            </a:extLst>
          </p:cNvPr>
          <p:cNvSpPr/>
          <p:nvPr/>
        </p:nvSpPr>
        <p:spPr>
          <a:xfrm>
            <a:off x="508000" y="609600"/>
            <a:ext cx="203200" cy="1143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5DC83D-8A1C-1B63-2E42-E1AA622D2E79}"/>
              </a:ext>
            </a:extLst>
          </p:cNvPr>
          <p:cNvSpPr txBox="1"/>
          <p:nvPr/>
        </p:nvSpPr>
        <p:spPr>
          <a:xfrm>
            <a:off x="812800" y="584200"/>
            <a:ext cx="126188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5B9BD5"/>
                </a:solidFill>
                <a:latin typeface="Consolas" panose="020B0609020204030204" pitchFamily="49" charset="0"/>
              </a:rPr>
              <a:t>02 · </a:t>
            </a:r>
            <a:r>
              <a:rPr lang="ko-KR" altLang="en-US" sz="1000" b="1">
                <a:solidFill>
                  <a:srgbClr val="5B9BD5"/>
                </a:solidFill>
                <a:latin typeface="Consolas" panose="020B0609020204030204" pitchFamily="49" charset="0"/>
              </a:rPr>
              <a:t>수익 </a:t>
            </a:r>
            <a:r>
              <a:rPr lang="en-US" altLang="ko-KR" sz="1000" b="1">
                <a:solidFill>
                  <a:srgbClr val="5B9BD5"/>
                </a:solidFill>
                <a:latin typeface="Consolas" panose="020B0609020204030204" pitchFamily="49" charset="0"/>
              </a:rPr>
              <a:t>· </a:t>
            </a:r>
            <a:r>
              <a:rPr lang="ko-KR" altLang="en-US" sz="1000" b="1">
                <a:solidFill>
                  <a:srgbClr val="5B9BD5"/>
                </a:solidFill>
                <a:latin typeface="Consolas" panose="020B0609020204030204" pitchFamily="49" charset="0"/>
              </a:rPr>
              <a:t>마진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B98C8BCB-1DCD-15A9-340B-4B3A9B330E2D}"/>
              </a:ext>
            </a:extLst>
          </p:cNvPr>
          <p:cNvSpPr/>
          <p:nvPr/>
        </p:nvSpPr>
        <p:spPr>
          <a:xfrm>
            <a:off x="508000" y="1092200"/>
            <a:ext cx="11176000" cy="2260600"/>
          </a:xfrm>
          <a:prstGeom prst="rect">
            <a:avLst/>
          </a:prstGeom>
          <a:solidFill>
            <a:srgbClr val="F7F4E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20AA738-947C-0900-B793-9F30A0717A56}"/>
              </a:ext>
            </a:extLst>
          </p:cNvPr>
          <p:cNvSpPr/>
          <p:nvPr/>
        </p:nvSpPr>
        <p:spPr>
          <a:xfrm>
            <a:off x="508000" y="1092200"/>
            <a:ext cx="11176000" cy="3810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C43285-1878-A695-763C-A8CEC3047D53}"/>
              </a:ext>
            </a:extLst>
          </p:cNvPr>
          <p:cNvSpPr txBox="1"/>
          <p:nvPr/>
        </p:nvSpPr>
        <p:spPr>
          <a:xfrm>
            <a:off x="736600" y="1092200"/>
            <a:ext cx="2922595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FFFFFF"/>
                </a:solidFill>
                <a:latin typeface="Consolas" panose="020B0609020204030204" pitchFamily="49" charset="0"/>
              </a:rPr>
              <a:t>✈  GLOBAL AVIATION   ·   BOARDING PASS</a:t>
            </a:r>
            <a:endParaRPr lang="ko-KR" altLang="en-US" sz="10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4B67B6-13F2-7B57-9A1E-9C5B5217423F}"/>
              </a:ext>
            </a:extLst>
          </p:cNvPr>
          <p:cNvSpPr txBox="1"/>
          <p:nvPr/>
        </p:nvSpPr>
        <p:spPr>
          <a:xfrm>
            <a:off x="10827809" y="1092200"/>
            <a:ext cx="678391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1000" b="1">
                <a:solidFill>
                  <a:srgbClr val="FFFFFF"/>
                </a:solidFill>
                <a:latin typeface="Consolas" panose="020B0609020204030204" pitchFamily="49" charset="0"/>
              </a:rPr>
              <a:t>AV 2026</a:t>
            </a:r>
            <a:endParaRPr lang="ko-KR" altLang="en-US" sz="10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C39D28-7220-7C45-4A04-BBC073B16E0F}"/>
              </a:ext>
            </a:extLst>
          </p:cNvPr>
          <p:cNvSpPr txBox="1"/>
          <p:nvPr/>
        </p:nvSpPr>
        <p:spPr>
          <a:xfrm>
            <a:off x="736600" y="1625600"/>
            <a:ext cx="5771708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$1.05T, </a:t>
            </a:r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순익 </a:t>
            </a:r>
            <a:r>
              <a:rPr lang="en-US" altLang="ko-KR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$41B — </a:t>
            </a:r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마진은 </a:t>
            </a:r>
            <a:r>
              <a:rPr lang="en-US" altLang="ko-KR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3.9%</a:t>
            </a:r>
            <a:endParaRPr lang="ko-KR" altLang="en-US" sz="2400" b="1">
              <a:solidFill>
                <a:srgbClr val="1A1A1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460C4D-A246-3B73-7026-91D4865D27B1}"/>
              </a:ext>
            </a:extLst>
          </p:cNvPr>
          <p:cNvSpPr txBox="1"/>
          <p:nvPr/>
        </p:nvSpPr>
        <p:spPr>
          <a:xfrm>
            <a:off x="736600" y="2641600"/>
            <a:ext cx="59984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REVENUE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73378E-9DB6-659E-8717-E27D3D282742}"/>
              </a:ext>
            </a:extLst>
          </p:cNvPr>
          <p:cNvSpPr txBox="1"/>
          <p:nvPr/>
        </p:nvSpPr>
        <p:spPr>
          <a:xfrm>
            <a:off x="736600" y="2844800"/>
            <a:ext cx="1127232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E2582B"/>
                </a:solidFill>
                <a:latin typeface="Consolas" panose="020B0609020204030204" pitchFamily="49" charset="0"/>
              </a:rPr>
              <a:t>$1.053T</a:t>
            </a:r>
            <a:endParaRPr lang="ko-KR" altLang="en-US" sz="1900" b="1">
              <a:solidFill>
                <a:srgbClr val="E2582B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941FE2-7A95-D203-6E0E-33DAD6ADCA4F}"/>
              </a:ext>
            </a:extLst>
          </p:cNvPr>
          <p:cNvSpPr txBox="1"/>
          <p:nvPr/>
        </p:nvSpPr>
        <p:spPr>
          <a:xfrm>
            <a:off x="2813050" y="2641600"/>
            <a:ext cx="777777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NET PROFIT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B532B3-8A4C-5DC9-E3E7-24149A8E373E}"/>
              </a:ext>
            </a:extLst>
          </p:cNvPr>
          <p:cNvSpPr txBox="1"/>
          <p:nvPr/>
        </p:nvSpPr>
        <p:spPr>
          <a:xfrm>
            <a:off x="2813050" y="2844800"/>
            <a:ext cx="723275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$41B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F32469-A788-1319-C77B-60AE56E1B05E}"/>
              </a:ext>
            </a:extLst>
          </p:cNvPr>
          <p:cNvSpPr txBox="1"/>
          <p:nvPr/>
        </p:nvSpPr>
        <p:spPr>
          <a:xfrm>
            <a:off x="4889500" y="2641600"/>
            <a:ext cx="540533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MARGIN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CD80A4-24BF-1E63-77CC-031CDDC76B77}"/>
              </a:ext>
            </a:extLst>
          </p:cNvPr>
          <p:cNvSpPr txBox="1"/>
          <p:nvPr/>
        </p:nvSpPr>
        <p:spPr>
          <a:xfrm>
            <a:off x="4889500" y="2844800"/>
            <a:ext cx="723275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3.9%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30FBDD-3051-4768-7497-818ECB888537}"/>
              </a:ext>
            </a:extLst>
          </p:cNvPr>
          <p:cNvSpPr txBox="1"/>
          <p:nvPr/>
        </p:nvSpPr>
        <p:spPr>
          <a:xfrm>
            <a:off x="6965950" y="2641600"/>
            <a:ext cx="599844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PER PAX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036DAC-9BAB-8BC0-181C-650A8173EDBC}"/>
              </a:ext>
            </a:extLst>
          </p:cNvPr>
          <p:cNvSpPr txBox="1"/>
          <p:nvPr/>
        </p:nvSpPr>
        <p:spPr>
          <a:xfrm>
            <a:off x="6965950" y="2844800"/>
            <a:ext cx="857927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~$7.9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F0AA166D-5BB6-3654-73FD-863385FFAF7E}"/>
              </a:ext>
            </a:extLst>
          </p:cNvPr>
          <p:cNvSpPr/>
          <p:nvPr/>
        </p:nvSpPr>
        <p:spPr>
          <a:xfrm>
            <a:off x="9258300" y="11938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092BF482-673D-446F-AE38-5B3B1BEB218F}"/>
              </a:ext>
            </a:extLst>
          </p:cNvPr>
          <p:cNvSpPr/>
          <p:nvPr/>
        </p:nvSpPr>
        <p:spPr>
          <a:xfrm>
            <a:off x="9258300" y="13081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8A2A5023-F133-2193-2134-F218EDEA38BF}"/>
              </a:ext>
            </a:extLst>
          </p:cNvPr>
          <p:cNvSpPr/>
          <p:nvPr/>
        </p:nvSpPr>
        <p:spPr>
          <a:xfrm>
            <a:off x="9258300" y="14224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A2E65933-709C-E759-F243-E450134387FC}"/>
              </a:ext>
            </a:extLst>
          </p:cNvPr>
          <p:cNvSpPr/>
          <p:nvPr/>
        </p:nvSpPr>
        <p:spPr>
          <a:xfrm>
            <a:off x="9258300" y="15367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994CA462-9F85-F5B1-7933-49F23156E510}"/>
              </a:ext>
            </a:extLst>
          </p:cNvPr>
          <p:cNvSpPr/>
          <p:nvPr/>
        </p:nvSpPr>
        <p:spPr>
          <a:xfrm>
            <a:off x="9258300" y="16510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6E942C2-C784-9674-E580-D334CB32C463}"/>
              </a:ext>
            </a:extLst>
          </p:cNvPr>
          <p:cNvSpPr/>
          <p:nvPr/>
        </p:nvSpPr>
        <p:spPr>
          <a:xfrm>
            <a:off x="9258300" y="17653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C3B5E787-7373-EBC2-B40C-1C507F386898}"/>
              </a:ext>
            </a:extLst>
          </p:cNvPr>
          <p:cNvSpPr/>
          <p:nvPr/>
        </p:nvSpPr>
        <p:spPr>
          <a:xfrm>
            <a:off x="9258300" y="18796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1BAEA37E-35EC-895F-6235-55757FC6F36F}"/>
              </a:ext>
            </a:extLst>
          </p:cNvPr>
          <p:cNvSpPr/>
          <p:nvPr/>
        </p:nvSpPr>
        <p:spPr>
          <a:xfrm>
            <a:off x="9258300" y="19939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5FC5F6A8-C75A-020F-A3A1-D7BFB42DF968}"/>
              </a:ext>
            </a:extLst>
          </p:cNvPr>
          <p:cNvSpPr/>
          <p:nvPr/>
        </p:nvSpPr>
        <p:spPr>
          <a:xfrm>
            <a:off x="9258300" y="21082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649A0E8D-A4BC-F2AE-C74D-6770BCCE551B}"/>
              </a:ext>
            </a:extLst>
          </p:cNvPr>
          <p:cNvSpPr/>
          <p:nvPr/>
        </p:nvSpPr>
        <p:spPr>
          <a:xfrm>
            <a:off x="9258300" y="22225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9B4B458A-D4EA-FE09-A680-41939AFF810E}"/>
              </a:ext>
            </a:extLst>
          </p:cNvPr>
          <p:cNvSpPr/>
          <p:nvPr/>
        </p:nvSpPr>
        <p:spPr>
          <a:xfrm>
            <a:off x="9258300" y="23368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CD159D68-9D29-5C7A-B8DC-A887A15D5333}"/>
              </a:ext>
            </a:extLst>
          </p:cNvPr>
          <p:cNvSpPr/>
          <p:nvPr/>
        </p:nvSpPr>
        <p:spPr>
          <a:xfrm>
            <a:off x="9258300" y="24511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DAED792D-D29F-1DCB-E75F-15E34F08D997}"/>
              </a:ext>
            </a:extLst>
          </p:cNvPr>
          <p:cNvSpPr/>
          <p:nvPr/>
        </p:nvSpPr>
        <p:spPr>
          <a:xfrm>
            <a:off x="9258300" y="25654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D1978DE0-CABF-B147-8662-797F6992CD62}"/>
              </a:ext>
            </a:extLst>
          </p:cNvPr>
          <p:cNvSpPr/>
          <p:nvPr/>
        </p:nvSpPr>
        <p:spPr>
          <a:xfrm>
            <a:off x="9258300" y="26797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A8ABCB42-BA9B-2163-3240-514F462E03EF}"/>
              </a:ext>
            </a:extLst>
          </p:cNvPr>
          <p:cNvSpPr/>
          <p:nvPr/>
        </p:nvSpPr>
        <p:spPr>
          <a:xfrm>
            <a:off x="9258300" y="27940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C1766B6B-073D-5C97-2CF9-EA6C896E8194}"/>
              </a:ext>
            </a:extLst>
          </p:cNvPr>
          <p:cNvSpPr/>
          <p:nvPr/>
        </p:nvSpPr>
        <p:spPr>
          <a:xfrm>
            <a:off x="9258300" y="29083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12E02EDD-9349-099D-2F85-59316955C74E}"/>
              </a:ext>
            </a:extLst>
          </p:cNvPr>
          <p:cNvSpPr/>
          <p:nvPr/>
        </p:nvSpPr>
        <p:spPr>
          <a:xfrm>
            <a:off x="9258300" y="30226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C4DE3FE8-D1C7-C769-F6A7-BA1147DB34C2}"/>
              </a:ext>
            </a:extLst>
          </p:cNvPr>
          <p:cNvSpPr/>
          <p:nvPr/>
        </p:nvSpPr>
        <p:spPr>
          <a:xfrm>
            <a:off x="9258300" y="31369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07CBBD2C-0E23-BDBB-A7A4-EEFC7DE360A5}"/>
              </a:ext>
            </a:extLst>
          </p:cNvPr>
          <p:cNvSpPr/>
          <p:nvPr/>
        </p:nvSpPr>
        <p:spPr>
          <a:xfrm>
            <a:off x="9144000" y="965200"/>
            <a:ext cx="254000" cy="254000"/>
          </a:xfrm>
          <a:prstGeom prst="ellipse">
            <a:avLst/>
          </a:prstGeom>
          <a:solidFill>
            <a:srgbClr val="10233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46A20DFD-85D2-F358-8B5A-4C7AF8D95576}"/>
              </a:ext>
            </a:extLst>
          </p:cNvPr>
          <p:cNvSpPr/>
          <p:nvPr/>
        </p:nvSpPr>
        <p:spPr>
          <a:xfrm>
            <a:off x="9144000" y="3225800"/>
            <a:ext cx="254000" cy="254000"/>
          </a:xfrm>
          <a:prstGeom prst="ellipse">
            <a:avLst/>
          </a:prstGeom>
          <a:solidFill>
            <a:srgbClr val="10233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1051467-425D-A816-4BBA-EDB35E54CFDF}"/>
              </a:ext>
            </a:extLst>
          </p:cNvPr>
          <p:cNvSpPr txBox="1"/>
          <p:nvPr/>
        </p:nvSpPr>
        <p:spPr>
          <a:xfrm>
            <a:off x="9474200" y="1651000"/>
            <a:ext cx="83708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REC. PROFIT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3E9C3A3-8250-E9B8-71D8-E270B214063A}"/>
              </a:ext>
            </a:extLst>
          </p:cNvPr>
          <p:cNvSpPr txBox="1"/>
          <p:nvPr/>
        </p:nvSpPr>
        <p:spPr>
          <a:xfrm>
            <a:off x="9474200" y="1854200"/>
            <a:ext cx="806631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E2582B"/>
                </a:solidFill>
                <a:latin typeface="Consolas" panose="020B0609020204030204" pitchFamily="49" charset="0"/>
              </a:rPr>
              <a:t>$41B</a:t>
            </a:r>
            <a:endParaRPr lang="ko-KR" altLang="en-US" sz="2200" b="1">
              <a:solidFill>
                <a:srgbClr val="E2582B"/>
              </a:solidFill>
              <a:latin typeface="Consolas" panose="020B0609020204030204" pitchFamily="49" charset="0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E9F3ECF8-87C7-6867-85FC-B67701B14080}"/>
              </a:ext>
            </a:extLst>
          </p:cNvPr>
          <p:cNvSpPr/>
          <p:nvPr/>
        </p:nvSpPr>
        <p:spPr>
          <a:xfrm>
            <a:off x="947420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397EDC67-BC4C-09DA-3492-86C55678DECD}"/>
              </a:ext>
            </a:extLst>
          </p:cNvPr>
          <p:cNvSpPr/>
          <p:nvPr/>
        </p:nvSpPr>
        <p:spPr>
          <a:xfrm>
            <a:off x="955294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7EC3B5B7-2F4B-9254-A69E-48E226DA57E1}"/>
              </a:ext>
            </a:extLst>
          </p:cNvPr>
          <p:cNvSpPr/>
          <p:nvPr/>
        </p:nvSpPr>
        <p:spPr>
          <a:xfrm>
            <a:off x="964438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6E549FE4-B956-B0E4-9F02-F6301E892C8D}"/>
              </a:ext>
            </a:extLst>
          </p:cNvPr>
          <p:cNvSpPr/>
          <p:nvPr/>
        </p:nvSpPr>
        <p:spPr>
          <a:xfrm>
            <a:off x="972312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3EF3C590-0B3B-EE8A-E1DA-E0FAF20D1DE8}"/>
              </a:ext>
            </a:extLst>
          </p:cNvPr>
          <p:cNvSpPr/>
          <p:nvPr/>
        </p:nvSpPr>
        <p:spPr>
          <a:xfrm>
            <a:off x="981456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34A9C1AE-5785-5324-27C3-693DFD538ED4}"/>
              </a:ext>
            </a:extLst>
          </p:cNvPr>
          <p:cNvSpPr/>
          <p:nvPr/>
        </p:nvSpPr>
        <p:spPr>
          <a:xfrm>
            <a:off x="989330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27209344-44C3-AF21-1D00-9C8162F5525F}"/>
              </a:ext>
            </a:extLst>
          </p:cNvPr>
          <p:cNvSpPr/>
          <p:nvPr/>
        </p:nvSpPr>
        <p:spPr>
          <a:xfrm>
            <a:off x="998474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E512EC68-BD0E-47D9-36DF-8CA3F5C3726D}"/>
              </a:ext>
            </a:extLst>
          </p:cNvPr>
          <p:cNvSpPr/>
          <p:nvPr/>
        </p:nvSpPr>
        <p:spPr>
          <a:xfrm>
            <a:off x="1006348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2F1AA043-73C7-24C2-3945-8BB3B9E7C8B0}"/>
              </a:ext>
            </a:extLst>
          </p:cNvPr>
          <p:cNvSpPr/>
          <p:nvPr/>
        </p:nvSpPr>
        <p:spPr>
          <a:xfrm>
            <a:off x="1015492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38A5E069-D540-23D3-B385-5258F6DCE1FC}"/>
              </a:ext>
            </a:extLst>
          </p:cNvPr>
          <p:cNvSpPr/>
          <p:nvPr/>
        </p:nvSpPr>
        <p:spPr>
          <a:xfrm>
            <a:off x="1023366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E2ECD901-479F-B13C-0306-C9D144680313}"/>
              </a:ext>
            </a:extLst>
          </p:cNvPr>
          <p:cNvSpPr/>
          <p:nvPr/>
        </p:nvSpPr>
        <p:spPr>
          <a:xfrm>
            <a:off x="1031240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3EF2201F-85A7-BB72-F439-055E2690BA24}"/>
              </a:ext>
            </a:extLst>
          </p:cNvPr>
          <p:cNvSpPr/>
          <p:nvPr/>
        </p:nvSpPr>
        <p:spPr>
          <a:xfrm>
            <a:off x="1040384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1CEBF22F-75C7-9B36-2B80-5F040A5F2CCB}"/>
              </a:ext>
            </a:extLst>
          </p:cNvPr>
          <p:cNvSpPr/>
          <p:nvPr/>
        </p:nvSpPr>
        <p:spPr>
          <a:xfrm>
            <a:off x="1048258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96FE59D8-61E5-43C9-BCC7-40F37597E700}"/>
              </a:ext>
            </a:extLst>
          </p:cNvPr>
          <p:cNvSpPr/>
          <p:nvPr/>
        </p:nvSpPr>
        <p:spPr>
          <a:xfrm>
            <a:off x="1057402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2A1D5CD2-3E78-F966-10DB-5F3ED62EBB65}"/>
              </a:ext>
            </a:extLst>
          </p:cNvPr>
          <p:cNvSpPr/>
          <p:nvPr/>
        </p:nvSpPr>
        <p:spPr>
          <a:xfrm>
            <a:off x="1065276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>
            <a:extLst>
              <a:ext uri="{FF2B5EF4-FFF2-40B4-BE49-F238E27FC236}">
                <a16:creationId xmlns:a16="http://schemas.microsoft.com/office/drawing/2014/main" id="{419FAF84-E506-A0D0-3FED-E622CC8996FB}"/>
              </a:ext>
            </a:extLst>
          </p:cNvPr>
          <p:cNvSpPr/>
          <p:nvPr/>
        </p:nvSpPr>
        <p:spPr>
          <a:xfrm>
            <a:off x="1074420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D088719C-EEB9-7322-C262-513798BCFC4E}"/>
              </a:ext>
            </a:extLst>
          </p:cNvPr>
          <p:cNvSpPr/>
          <p:nvPr/>
        </p:nvSpPr>
        <p:spPr>
          <a:xfrm>
            <a:off x="1082294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07937722-7343-7A75-13F1-24E32BE2E9AD}"/>
              </a:ext>
            </a:extLst>
          </p:cNvPr>
          <p:cNvSpPr/>
          <p:nvPr/>
        </p:nvSpPr>
        <p:spPr>
          <a:xfrm>
            <a:off x="1091438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816C8F16-28B0-A76F-D88D-8EE5701A547A}"/>
              </a:ext>
            </a:extLst>
          </p:cNvPr>
          <p:cNvSpPr/>
          <p:nvPr/>
        </p:nvSpPr>
        <p:spPr>
          <a:xfrm>
            <a:off x="1099312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A6E4AA8F-A9C0-BAB6-787F-49D7A4647C04}"/>
              </a:ext>
            </a:extLst>
          </p:cNvPr>
          <p:cNvSpPr/>
          <p:nvPr/>
        </p:nvSpPr>
        <p:spPr>
          <a:xfrm>
            <a:off x="1109726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17885A75-27A9-30AD-4490-70E223F60B95}"/>
              </a:ext>
            </a:extLst>
          </p:cNvPr>
          <p:cNvSpPr/>
          <p:nvPr/>
        </p:nvSpPr>
        <p:spPr>
          <a:xfrm>
            <a:off x="1116330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0CD5AD67-2EC8-B182-51E0-63A8D8CA1C28}"/>
              </a:ext>
            </a:extLst>
          </p:cNvPr>
          <p:cNvSpPr/>
          <p:nvPr/>
        </p:nvSpPr>
        <p:spPr>
          <a:xfrm>
            <a:off x="1124204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2C2E42A3-7E1F-0880-A4FE-CC59D8D79C60}"/>
              </a:ext>
            </a:extLst>
          </p:cNvPr>
          <p:cNvSpPr/>
          <p:nvPr/>
        </p:nvSpPr>
        <p:spPr>
          <a:xfrm>
            <a:off x="1134618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7D8F3E3A-26CE-83F0-7A6C-51DF553DF337}"/>
              </a:ext>
            </a:extLst>
          </p:cNvPr>
          <p:cNvSpPr/>
          <p:nvPr/>
        </p:nvSpPr>
        <p:spPr>
          <a:xfrm>
            <a:off x="1142492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6A925922-4B85-4F78-4430-21AEDB0AF136}"/>
              </a:ext>
            </a:extLst>
          </p:cNvPr>
          <p:cNvSpPr/>
          <p:nvPr/>
        </p:nvSpPr>
        <p:spPr>
          <a:xfrm>
            <a:off x="508000" y="3810000"/>
            <a:ext cx="1143000" cy="508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54D2034-42EA-DB94-8D5A-D3D6B7E51D92}"/>
              </a:ext>
            </a:extLst>
          </p:cNvPr>
          <p:cNvSpPr txBox="1"/>
          <p:nvPr/>
        </p:nvSpPr>
        <p:spPr>
          <a:xfrm>
            <a:off x="508000" y="4038600"/>
            <a:ext cx="11176000" cy="30777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1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조 달러를 넘어 순이익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$41B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로 사상 최대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그러나 마진은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3.9%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에 그친다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승객 한 명당 이익은 약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$7.9, 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샌드위치 한 개 값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.</a:t>
            </a:r>
            <a:endParaRPr lang="ko-KR" altLang="en-US" sz="1400">
              <a:solidFill>
                <a:srgbClr val="E7ECF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B3ED7332-6A05-5FA3-023B-891469E0BE3A}"/>
              </a:ext>
            </a:extLst>
          </p:cNvPr>
          <p:cNvSpPr/>
          <p:nvPr/>
        </p:nvSpPr>
        <p:spPr>
          <a:xfrm>
            <a:off x="508000" y="6527800"/>
            <a:ext cx="11176000" cy="10160"/>
          </a:xfrm>
          <a:prstGeom prst="rect">
            <a:avLst/>
          </a:prstGeom>
          <a:solidFill>
            <a:srgbClr val="2A3F5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AF062E4-79CA-51C3-B8EE-2F83AE5A9516}"/>
              </a:ext>
            </a:extLst>
          </p:cNvPr>
          <p:cNvSpPr txBox="1"/>
          <p:nvPr/>
        </p:nvSpPr>
        <p:spPr>
          <a:xfrm>
            <a:off x="508000" y="6578600"/>
            <a:ext cx="1640193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9AA6B5"/>
                </a:solidFill>
                <a:latin typeface="맑은 고딕" panose="020B0503020000020004" pitchFamily="50" charset="-127"/>
              </a:rPr>
              <a:t>3 / 6 · </a:t>
            </a:r>
            <a:r>
              <a:rPr lang="ko-KR" altLang="en-US" sz="850">
                <a:solidFill>
                  <a:srgbClr val="9AA6B5"/>
                </a:solidFill>
                <a:latin typeface="맑은 고딕" panose="020B0503020000020004" pitchFamily="50" charset="-127"/>
              </a:rPr>
              <a:t>글로벌 항공 여행 </a:t>
            </a:r>
            <a:r>
              <a:rPr lang="en-US" altLang="ko-KR" sz="850">
                <a:solidFill>
                  <a:srgbClr val="9AA6B5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9AA6B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7E5AE02-2C52-8FE1-BAE7-C64262EF590D}"/>
              </a:ext>
            </a:extLst>
          </p:cNvPr>
          <p:cNvSpPr txBox="1"/>
          <p:nvPr/>
        </p:nvSpPr>
        <p:spPr>
          <a:xfrm>
            <a:off x="10787601" y="6578600"/>
            <a:ext cx="89639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9AA6B5"/>
                </a:solidFill>
                <a:latin typeface="Consolas" panose="020B0609020204030204" pitchFamily="49" charset="0"/>
              </a:rPr>
              <a:t>IATA OUTLOOK</a:t>
            </a:r>
            <a:endParaRPr lang="ko-KR" altLang="en-US" sz="850">
              <a:solidFill>
                <a:srgbClr val="9AA6B5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210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23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5C7AADCC-885E-E5DB-E539-E7DFFBFEDFC2}"/>
              </a:ext>
            </a:extLst>
          </p:cNvPr>
          <p:cNvSpPr/>
          <p:nvPr/>
        </p:nvSpPr>
        <p:spPr>
          <a:xfrm>
            <a:off x="508000" y="609600"/>
            <a:ext cx="203200" cy="1143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148C14-CB6B-51CE-7616-50E42F42FB9A}"/>
              </a:ext>
            </a:extLst>
          </p:cNvPr>
          <p:cNvSpPr txBox="1"/>
          <p:nvPr/>
        </p:nvSpPr>
        <p:spPr>
          <a:xfrm>
            <a:off x="812800" y="584200"/>
            <a:ext cx="139012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5B9BD5"/>
                </a:solidFill>
                <a:latin typeface="Consolas" panose="020B0609020204030204" pitchFamily="49" charset="0"/>
              </a:rPr>
              <a:t>03 · </a:t>
            </a:r>
            <a:r>
              <a:rPr lang="ko-KR" altLang="en-US" sz="1000" b="1">
                <a:solidFill>
                  <a:srgbClr val="5B9BD5"/>
                </a:solidFill>
                <a:latin typeface="Consolas" panose="020B0609020204030204" pitchFamily="49" charset="0"/>
              </a:rPr>
              <a:t>지역 </a:t>
            </a:r>
            <a:r>
              <a:rPr lang="en-US" altLang="ko-KR" sz="1000" b="1">
                <a:solidFill>
                  <a:srgbClr val="5B9BD5"/>
                </a:solidFill>
                <a:latin typeface="Consolas" panose="020B0609020204030204" pitchFamily="49" charset="0"/>
              </a:rPr>
              <a:t>· </a:t>
            </a:r>
            <a:r>
              <a:rPr lang="ko-KR" altLang="en-US" sz="1000" b="1">
                <a:solidFill>
                  <a:srgbClr val="5B9BD5"/>
                </a:solidFill>
                <a:latin typeface="Consolas" panose="020B0609020204030204" pitchFamily="49" charset="0"/>
              </a:rPr>
              <a:t>탑승률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6C99855-6D7B-DFF2-D162-A661EEBCCFC1}"/>
              </a:ext>
            </a:extLst>
          </p:cNvPr>
          <p:cNvSpPr/>
          <p:nvPr/>
        </p:nvSpPr>
        <p:spPr>
          <a:xfrm>
            <a:off x="508000" y="1092200"/>
            <a:ext cx="11176000" cy="2260600"/>
          </a:xfrm>
          <a:prstGeom prst="rect">
            <a:avLst/>
          </a:prstGeom>
          <a:solidFill>
            <a:srgbClr val="F7F4E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A2ADD32-4AC1-17A2-AE5B-7C1DF6EB130F}"/>
              </a:ext>
            </a:extLst>
          </p:cNvPr>
          <p:cNvSpPr/>
          <p:nvPr/>
        </p:nvSpPr>
        <p:spPr>
          <a:xfrm>
            <a:off x="508000" y="1092200"/>
            <a:ext cx="11176000" cy="3810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5F8746-A100-5FBC-4B2F-B7DC5B422D58}"/>
              </a:ext>
            </a:extLst>
          </p:cNvPr>
          <p:cNvSpPr txBox="1"/>
          <p:nvPr/>
        </p:nvSpPr>
        <p:spPr>
          <a:xfrm>
            <a:off x="736600" y="1092200"/>
            <a:ext cx="2922595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altLang="ko-KR" sz="1000" b="1">
                <a:solidFill>
                  <a:srgbClr val="FFFFFF"/>
                </a:solidFill>
                <a:latin typeface="Consolas" panose="020B0609020204030204" pitchFamily="49" charset="0"/>
              </a:rPr>
              <a:t>✈  GLOBAL AVIATION   ·   BOARDING PASS</a:t>
            </a:r>
            <a:endParaRPr lang="ko-KR" altLang="en-US" sz="10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EDE5B2-2E05-63D1-7D19-10104BCDD0F5}"/>
              </a:ext>
            </a:extLst>
          </p:cNvPr>
          <p:cNvSpPr txBox="1"/>
          <p:nvPr/>
        </p:nvSpPr>
        <p:spPr>
          <a:xfrm>
            <a:off x="10827809" y="1092200"/>
            <a:ext cx="678391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altLang="ko-KR" sz="1000" b="1">
                <a:solidFill>
                  <a:srgbClr val="FFFFFF"/>
                </a:solidFill>
                <a:latin typeface="Consolas" panose="020B0609020204030204" pitchFamily="49" charset="0"/>
              </a:rPr>
              <a:t>AV 2026</a:t>
            </a:r>
            <a:endParaRPr lang="ko-KR" altLang="en-US" sz="1000" b="1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F5549F-A9F2-A4A4-0AB5-684410C52EE3}"/>
              </a:ext>
            </a:extLst>
          </p:cNvPr>
          <p:cNvSpPr txBox="1"/>
          <p:nvPr/>
        </p:nvSpPr>
        <p:spPr>
          <a:xfrm>
            <a:off x="736600" y="1625600"/>
            <a:ext cx="3531736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무게중심</a:t>
            </a:r>
            <a:r>
              <a:rPr lang="en-US" altLang="ko-KR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아시아</a:t>
            </a:r>
            <a:r>
              <a:rPr lang="en-US" altLang="ko-KR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2400" b="1">
                <a:solidFill>
                  <a:srgbClr val="1A1A1A"/>
                </a:solidFill>
                <a:latin typeface="맑은 고딕" panose="020B0503020000020004" pitchFamily="50" charset="-127"/>
              </a:rPr>
              <a:t>태평양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D1F1B4-A63A-D146-C10B-B3AA1FF94C8B}"/>
              </a:ext>
            </a:extLst>
          </p:cNvPr>
          <p:cNvSpPr txBox="1"/>
          <p:nvPr/>
        </p:nvSpPr>
        <p:spPr>
          <a:xfrm>
            <a:off x="736600" y="2641600"/>
            <a:ext cx="777777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APAC · RPK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F3FEC8-7A75-EAD5-2FC9-CCC9B26D3C2F}"/>
              </a:ext>
            </a:extLst>
          </p:cNvPr>
          <p:cNvSpPr txBox="1"/>
          <p:nvPr/>
        </p:nvSpPr>
        <p:spPr>
          <a:xfrm>
            <a:off x="736600" y="2844800"/>
            <a:ext cx="857927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E2582B"/>
                </a:solidFill>
                <a:latin typeface="Consolas" panose="020B0609020204030204" pitchFamily="49" charset="0"/>
              </a:rPr>
              <a:t>34.5%</a:t>
            </a:r>
            <a:endParaRPr lang="ko-KR" altLang="en-US" sz="1900" b="1">
              <a:solidFill>
                <a:srgbClr val="E2582B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FCBE49-0AC1-172A-7A2B-0507FCFFB338}"/>
              </a:ext>
            </a:extLst>
          </p:cNvPr>
          <p:cNvSpPr txBox="1"/>
          <p:nvPr/>
        </p:nvSpPr>
        <p:spPr>
          <a:xfrm>
            <a:off x="2813050" y="2641600"/>
            <a:ext cx="1015021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APAC INTL 2025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297EB9-9959-B703-8B5D-EDCA730B7300}"/>
              </a:ext>
            </a:extLst>
          </p:cNvPr>
          <p:cNvSpPr txBox="1"/>
          <p:nvPr/>
        </p:nvSpPr>
        <p:spPr>
          <a:xfrm>
            <a:off x="2813050" y="2844800"/>
            <a:ext cx="992579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+10.9%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C1E06B-5F21-A04A-1EB7-DE6C7E3831BD}"/>
              </a:ext>
            </a:extLst>
          </p:cNvPr>
          <p:cNvSpPr txBox="1"/>
          <p:nvPr/>
        </p:nvSpPr>
        <p:spPr>
          <a:xfrm>
            <a:off x="4889500" y="2641600"/>
            <a:ext cx="718466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APAC LOAD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6B7A43-BCB5-0AAB-AF5D-EDC43E6E50F9}"/>
              </a:ext>
            </a:extLst>
          </p:cNvPr>
          <p:cNvSpPr txBox="1"/>
          <p:nvPr/>
        </p:nvSpPr>
        <p:spPr>
          <a:xfrm>
            <a:off x="4889500" y="2844800"/>
            <a:ext cx="857927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85.8%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3AD09A6-8B45-7B54-A22C-5D792CB4C81A}"/>
              </a:ext>
            </a:extLst>
          </p:cNvPr>
          <p:cNvSpPr txBox="1"/>
          <p:nvPr/>
        </p:nvSpPr>
        <p:spPr>
          <a:xfrm>
            <a:off x="6965950" y="2641600"/>
            <a:ext cx="777777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WORLD LOAD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4A54FC-F753-BD82-AD5C-BBEA9608100F}"/>
              </a:ext>
            </a:extLst>
          </p:cNvPr>
          <p:cNvSpPr txBox="1"/>
          <p:nvPr/>
        </p:nvSpPr>
        <p:spPr>
          <a:xfrm>
            <a:off x="6965950" y="2844800"/>
            <a:ext cx="857927" cy="3847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900" b="1">
                <a:solidFill>
                  <a:srgbClr val="1A1A1A"/>
                </a:solidFill>
                <a:latin typeface="Consolas" panose="020B0609020204030204" pitchFamily="49" charset="0"/>
              </a:rPr>
              <a:t>83.8%</a:t>
            </a:r>
            <a:endParaRPr lang="ko-KR" altLang="en-US" sz="1900" b="1">
              <a:solidFill>
                <a:srgbClr val="1A1A1A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90D275B4-4E56-5C77-91D2-7DF15BE01028}"/>
              </a:ext>
            </a:extLst>
          </p:cNvPr>
          <p:cNvSpPr/>
          <p:nvPr/>
        </p:nvSpPr>
        <p:spPr>
          <a:xfrm>
            <a:off x="9258300" y="11938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068E4BFE-4E17-EE00-6819-117433A35E12}"/>
              </a:ext>
            </a:extLst>
          </p:cNvPr>
          <p:cNvSpPr/>
          <p:nvPr/>
        </p:nvSpPr>
        <p:spPr>
          <a:xfrm>
            <a:off x="9258300" y="13081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F4503CD-1E3A-15EB-B63C-E85D561B5AE0}"/>
              </a:ext>
            </a:extLst>
          </p:cNvPr>
          <p:cNvSpPr/>
          <p:nvPr/>
        </p:nvSpPr>
        <p:spPr>
          <a:xfrm>
            <a:off x="9258300" y="14224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5C2DA3B4-AD3B-680D-A25E-BFB0AD6F8737}"/>
              </a:ext>
            </a:extLst>
          </p:cNvPr>
          <p:cNvSpPr/>
          <p:nvPr/>
        </p:nvSpPr>
        <p:spPr>
          <a:xfrm>
            <a:off x="9258300" y="15367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D007E16F-6E25-5234-5C52-9F311A9AF02A}"/>
              </a:ext>
            </a:extLst>
          </p:cNvPr>
          <p:cNvSpPr/>
          <p:nvPr/>
        </p:nvSpPr>
        <p:spPr>
          <a:xfrm>
            <a:off x="9258300" y="16510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8BDAE62E-1CFD-C70D-475C-B0B65FA2A261}"/>
              </a:ext>
            </a:extLst>
          </p:cNvPr>
          <p:cNvSpPr/>
          <p:nvPr/>
        </p:nvSpPr>
        <p:spPr>
          <a:xfrm>
            <a:off x="9258300" y="17653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EAD7DBAA-8D00-44C5-8791-F8E9349EB046}"/>
              </a:ext>
            </a:extLst>
          </p:cNvPr>
          <p:cNvSpPr/>
          <p:nvPr/>
        </p:nvSpPr>
        <p:spPr>
          <a:xfrm>
            <a:off x="9258300" y="18796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26D42E85-BCEF-65BE-E5E4-8007C0DB24CE}"/>
              </a:ext>
            </a:extLst>
          </p:cNvPr>
          <p:cNvSpPr/>
          <p:nvPr/>
        </p:nvSpPr>
        <p:spPr>
          <a:xfrm>
            <a:off x="9258300" y="19939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C938E16B-394F-B989-98B1-6DFE9B00973A}"/>
              </a:ext>
            </a:extLst>
          </p:cNvPr>
          <p:cNvSpPr/>
          <p:nvPr/>
        </p:nvSpPr>
        <p:spPr>
          <a:xfrm>
            <a:off x="9258300" y="21082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9F262202-E489-6667-ADAC-E26566F75E92}"/>
              </a:ext>
            </a:extLst>
          </p:cNvPr>
          <p:cNvSpPr/>
          <p:nvPr/>
        </p:nvSpPr>
        <p:spPr>
          <a:xfrm>
            <a:off x="9258300" y="22225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E323FB34-F6CE-CAAC-120A-0CC557F61F34}"/>
              </a:ext>
            </a:extLst>
          </p:cNvPr>
          <p:cNvSpPr/>
          <p:nvPr/>
        </p:nvSpPr>
        <p:spPr>
          <a:xfrm>
            <a:off x="9258300" y="23368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24C9B372-CC0F-3691-19ED-B3AFAB966251}"/>
              </a:ext>
            </a:extLst>
          </p:cNvPr>
          <p:cNvSpPr/>
          <p:nvPr/>
        </p:nvSpPr>
        <p:spPr>
          <a:xfrm>
            <a:off x="9258300" y="24511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523E8A8C-AAC4-22DE-AD24-3744C317020D}"/>
              </a:ext>
            </a:extLst>
          </p:cNvPr>
          <p:cNvSpPr/>
          <p:nvPr/>
        </p:nvSpPr>
        <p:spPr>
          <a:xfrm>
            <a:off x="9258300" y="25654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6E4F29F8-94D9-2FCB-9055-AE33472D18C5}"/>
              </a:ext>
            </a:extLst>
          </p:cNvPr>
          <p:cNvSpPr/>
          <p:nvPr/>
        </p:nvSpPr>
        <p:spPr>
          <a:xfrm>
            <a:off x="9258300" y="26797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7F5D057C-C47A-1CAA-D06E-79B9129F9F8C}"/>
              </a:ext>
            </a:extLst>
          </p:cNvPr>
          <p:cNvSpPr/>
          <p:nvPr/>
        </p:nvSpPr>
        <p:spPr>
          <a:xfrm>
            <a:off x="9258300" y="27940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D18F3246-C913-F6B9-905E-FDC296A4A234}"/>
              </a:ext>
            </a:extLst>
          </p:cNvPr>
          <p:cNvSpPr/>
          <p:nvPr/>
        </p:nvSpPr>
        <p:spPr>
          <a:xfrm>
            <a:off x="9258300" y="29083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D01E1687-CCA0-A262-7ACB-7F60F129EFA1}"/>
              </a:ext>
            </a:extLst>
          </p:cNvPr>
          <p:cNvSpPr/>
          <p:nvPr/>
        </p:nvSpPr>
        <p:spPr>
          <a:xfrm>
            <a:off x="9258300" y="30226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1DB12167-78C2-CDBF-66EE-E24856FE898B}"/>
              </a:ext>
            </a:extLst>
          </p:cNvPr>
          <p:cNvSpPr/>
          <p:nvPr/>
        </p:nvSpPr>
        <p:spPr>
          <a:xfrm>
            <a:off x="9258300" y="3136900"/>
            <a:ext cx="25400" cy="63500"/>
          </a:xfrm>
          <a:prstGeom prst="rect">
            <a:avLst/>
          </a:prstGeom>
          <a:solidFill>
            <a:srgbClr val="C9C2B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143AF685-21FF-1156-3921-F7734F6434BE}"/>
              </a:ext>
            </a:extLst>
          </p:cNvPr>
          <p:cNvSpPr/>
          <p:nvPr/>
        </p:nvSpPr>
        <p:spPr>
          <a:xfrm>
            <a:off x="9144000" y="965200"/>
            <a:ext cx="254000" cy="254000"/>
          </a:xfrm>
          <a:prstGeom prst="ellipse">
            <a:avLst/>
          </a:prstGeom>
          <a:solidFill>
            <a:srgbClr val="10233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E9B1A326-2A54-5A19-28A2-F360538BB966}"/>
              </a:ext>
            </a:extLst>
          </p:cNvPr>
          <p:cNvSpPr/>
          <p:nvPr/>
        </p:nvSpPr>
        <p:spPr>
          <a:xfrm>
            <a:off x="9144000" y="3225800"/>
            <a:ext cx="254000" cy="254000"/>
          </a:xfrm>
          <a:prstGeom prst="ellipse">
            <a:avLst/>
          </a:prstGeom>
          <a:solidFill>
            <a:srgbClr val="10233D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862B0F2-5895-5099-474C-E4BA2F7BE02F}"/>
              </a:ext>
            </a:extLst>
          </p:cNvPr>
          <p:cNvSpPr txBox="1"/>
          <p:nvPr/>
        </p:nvSpPr>
        <p:spPr>
          <a:xfrm>
            <a:off x="9474200" y="1651000"/>
            <a:ext cx="659155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 b="1">
                <a:solidFill>
                  <a:srgbClr val="7A7568"/>
                </a:solidFill>
                <a:latin typeface="Consolas" panose="020B0609020204030204" pitchFamily="49" charset="0"/>
              </a:rPr>
              <a:t>HUB APAC</a:t>
            </a:r>
            <a:endParaRPr lang="ko-KR" altLang="en-US" sz="850" b="1">
              <a:solidFill>
                <a:srgbClr val="7A7568"/>
              </a:solidFill>
              <a:latin typeface="Consolas" panose="020B0609020204030204" pitchFamily="49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9054339-151F-0F7D-DF0D-FF0B9FAAB6E6}"/>
              </a:ext>
            </a:extLst>
          </p:cNvPr>
          <p:cNvSpPr txBox="1"/>
          <p:nvPr/>
        </p:nvSpPr>
        <p:spPr>
          <a:xfrm>
            <a:off x="9474200" y="1854200"/>
            <a:ext cx="962123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E2582B"/>
                </a:solidFill>
                <a:latin typeface="Consolas" panose="020B0609020204030204" pitchFamily="49" charset="0"/>
              </a:rPr>
              <a:t>34.5%</a:t>
            </a:r>
            <a:endParaRPr lang="ko-KR" altLang="en-US" sz="2200" b="1">
              <a:solidFill>
                <a:srgbClr val="E2582B"/>
              </a:solidFill>
              <a:latin typeface="Consolas" panose="020B0609020204030204" pitchFamily="49" charset="0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A275573C-60C3-317C-8B42-D674E1B87A46}"/>
              </a:ext>
            </a:extLst>
          </p:cNvPr>
          <p:cNvSpPr/>
          <p:nvPr/>
        </p:nvSpPr>
        <p:spPr>
          <a:xfrm>
            <a:off x="947420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5143E9D6-4B7F-578E-6AEE-C7B79935FBCC}"/>
              </a:ext>
            </a:extLst>
          </p:cNvPr>
          <p:cNvSpPr/>
          <p:nvPr/>
        </p:nvSpPr>
        <p:spPr>
          <a:xfrm>
            <a:off x="955294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FC74F5A9-7DA6-1165-9EBD-BEBEF8F1B189}"/>
              </a:ext>
            </a:extLst>
          </p:cNvPr>
          <p:cNvSpPr/>
          <p:nvPr/>
        </p:nvSpPr>
        <p:spPr>
          <a:xfrm>
            <a:off x="964438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E3E42870-002D-9978-B0CE-8D821E65715B}"/>
              </a:ext>
            </a:extLst>
          </p:cNvPr>
          <p:cNvSpPr/>
          <p:nvPr/>
        </p:nvSpPr>
        <p:spPr>
          <a:xfrm>
            <a:off x="972312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176A2307-27CC-2CD2-1888-DD12EB907D51}"/>
              </a:ext>
            </a:extLst>
          </p:cNvPr>
          <p:cNvSpPr/>
          <p:nvPr/>
        </p:nvSpPr>
        <p:spPr>
          <a:xfrm>
            <a:off x="981456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27014727-B45F-3763-9C85-AACBAC7ED78A}"/>
              </a:ext>
            </a:extLst>
          </p:cNvPr>
          <p:cNvSpPr/>
          <p:nvPr/>
        </p:nvSpPr>
        <p:spPr>
          <a:xfrm>
            <a:off x="989330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AC3A9EF6-7EC3-7BE7-685A-3ED240909246}"/>
              </a:ext>
            </a:extLst>
          </p:cNvPr>
          <p:cNvSpPr/>
          <p:nvPr/>
        </p:nvSpPr>
        <p:spPr>
          <a:xfrm>
            <a:off x="998474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F1E7E111-1D2D-D454-9625-4FE26F0500D8}"/>
              </a:ext>
            </a:extLst>
          </p:cNvPr>
          <p:cNvSpPr/>
          <p:nvPr/>
        </p:nvSpPr>
        <p:spPr>
          <a:xfrm>
            <a:off x="1006348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D2260FB0-1F7C-5DA8-027F-5A630D0A7EFD}"/>
              </a:ext>
            </a:extLst>
          </p:cNvPr>
          <p:cNvSpPr/>
          <p:nvPr/>
        </p:nvSpPr>
        <p:spPr>
          <a:xfrm>
            <a:off x="1015492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B98A86B3-D4A2-7A10-6F2F-682F3C76A1EF}"/>
              </a:ext>
            </a:extLst>
          </p:cNvPr>
          <p:cNvSpPr/>
          <p:nvPr/>
        </p:nvSpPr>
        <p:spPr>
          <a:xfrm>
            <a:off x="1023366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44651AAE-A201-BA17-1F96-7ECDEB1E5EBF}"/>
              </a:ext>
            </a:extLst>
          </p:cNvPr>
          <p:cNvSpPr/>
          <p:nvPr/>
        </p:nvSpPr>
        <p:spPr>
          <a:xfrm>
            <a:off x="1031240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19DBA344-5F7E-633B-7600-825C426FDD6F}"/>
              </a:ext>
            </a:extLst>
          </p:cNvPr>
          <p:cNvSpPr/>
          <p:nvPr/>
        </p:nvSpPr>
        <p:spPr>
          <a:xfrm>
            <a:off x="1040384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E0E68EFF-B9ED-CA09-8FF6-AE00039DCCD4}"/>
              </a:ext>
            </a:extLst>
          </p:cNvPr>
          <p:cNvSpPr/>
          <p:nvPr/>
        </p:nvSpPr>
        <p:spPr>
          <a:xfrm>
            <a:off x="1048258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323980DE-3F10-6A5D-3A88-B8804670EECB}"/>
              </a:ext>
            </a:extLst>
          </p:cNvPr>
          <p:cNvSpPr/>
          <p:nvPr/>
        </p:nvSpPr>
        <p:spPr>
          <a:xfrm>
            <a:off x="1057402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503347E2-7182-4E0F-26F8-FC45D19AD32B}"/>
              </a:ext>
            </a:extLst>
          </p:cNvPr>
          <p:cNvSpPr/>
          <p:nvPr/>
        </p:nvSpPr>
        <p:spPr>
          <a:xfrm>
            <a:off x="1065276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>
            <a:extLst>
              <a:ext uri="{FF2B5EF4-FFF2-40B4-BE49-F238E27FC236}">
                <a16:creationId xmlns:a16="http://schemas.microsoft.com/office/drawing/2014/main" id="{C3BC89A5-C1CC-F074-32A6-A25A809D1DDA}"/>
              </a:ext>
            </a:extLst>
          </p:cNvPr>
          <p:cNvSpPr/>
          <p:nvPr/>
        </p:nvSpPr>
        <p:spPr>
          <a:xfrm>
            <a:off x="1074420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F8CC47D6-B7AB-8A00-76E4-ADAE9C6B85B3}"/>
              </a:ext>
            </a:extLst>
          </p:cNvPr>
          <p:cNvSpPr/>
          <p:nvPr/>
        </p:nvSpPr>
        <p:spPr>
          <a:xfrm>
            <a:off x="1082294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1958691D-8AED-703C-B8C2-D7CF4DAF1158}"/>
              </a:ext>
            </a:extLst>
          </p:cNvPr>
          <p:cNvSpPr/>
          <p:nvPr/>
        </p:nvSpPr>
        <p:spPr>
          <a:xfrm>
            <a:off x="1091438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25B6E3C1-B54B-A554-7EF1-C73A19B8E5C1}"/>
              </a:ext>
            </a:extLst>
          </p:cNvPr>
          <p:cNvSpPr/>
          <p:nvPr/>
        </p:nvSpPr>
        <p:spPr>
          <a:xfrm>
            <a:off x="1099312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FBC8C93A-8AA8-9432-FF7C-370455CA738E}"/>
              </a:ext>
            </a:extLst>
          </p:cNvPr>
          <p:cNvSpPr/>
          <p:nvPr/>
        </p:nvSpPr>
        <p:spPr>
          <a:xfrm>
            <a:off x="1109726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6AB60632-C7D3-0691-6996-5BE48E6B1FD3}"/>
              </a:ext>
            </a:extLst>
          </p:cNvPr>
          <p:cNvSpPr/>
          <p:nvPr/>
        </p:nvSpPr>
        <p:spPr>
          <a:xfrm>
            <a:off x="11163300" y="2844800"/>
            <a:ext cx="254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1357BE39-A8CD-6229-5063-25A09EA94303}"/>
              </a:ext>
            </a:extLst>
          </p:cNvPr>
          <p:cNvSpPr/>
          <p:nvPr/>
        </p:nvSpPr>
        <p:spPr>
          <a:xfrm>
            <a:off x="11242040" y="2844800"/>
            <a:ext cx="381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1DB9427A-814C-92E4-2FAD-2D4335AD5A8B}"/>
              </a:ext>
            </a:extLst>
          </p:cNvPr>
          <p:cNvSpPr/>
          <p:nvPr/>
        </p:nvSpPr>
        <p:spPr>
          <a:xfrm>
            <a:off x="1134618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52B07761-091C-6C7B-990C-FBD6718ED829}"/>
              </a:ext>
            </a:extLst>
          </p:cNvPr>
          <p:cNvSpPr/>
          <p:nvPr/>
        </p:nvSpPr>
        <p:spPr>
          <a:xfrm>
            <a:off x="11424920" y="2844800"/>
            <a:ext cx="12700" cy="3302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46E3DC06-2C14-6899-2973-CEEBE06F9D21}"/>
              </a:ext>
            </a:extLst>
          </p:cNvPr>
          <p:cNvSpPr/>
          <p:nvPr/>
        </p:nvSpPr>
        <p:spPr>
          <a:xfrm>
            <a:off x="508000" y="3810000"/>
            <a:ext cx="1143000" cy="508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9F42FCF-F83D-984C-F635-54A4C304B0BB}"/>
              </a:ext>
            </a:extLst>
          </p:cNvPr>
          <p:cNvSpPr txBox="1"/>
          <p:nvPr/>
        </p:nvSpPr>
        <p:spPr>
          <a:xfrm>
            <a:off x="508000" y="4038600"/>
            <a:ext cx="11176000" cy="30777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아시아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태평양이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RPK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의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34.5%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로 최대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— 2025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년 국제선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+10.9%. 11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월 탑승률 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85.8%</a:t>
            </a:r>
            <a:r>
              <a:rPr lang="ko-KR" altLang="en-US" sz="1400">
                <a:solidFill>
                  <a:srgbClr val="E7ECF2"/>
                </a:solidFill>
                <a:latin typeface="맑은 고딕" panose="020B0503020000020004" pitchFamily="50" charset="-127"/>
              </a:rPr>
              <a:t>로 전 지역 최고</a:t>
            </a:r>
            <a:r>
              <a:rPr lang="en-US" altLang="ko-KR" sz="1400">
                <a:solidFill>
                  <a:srgbClr val="E7ECF2"/>
                </a:solidFill>
                <a:latin typeface="맑은 고딕" panose="020B0503020000020004" pitchFamily="50" charset="-127"/>
              </a:rPr>
              <a:t>.</a:t>
            </a:r>
            <a:endParaRPr lang="ko-KR" altLang="en-US" sz="1400">
              <a:solidFill>
                <a:srgbClr val="E7ECF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5672A665-FBEA-4E1B-EA87-9E3FB1D406F0}"/>
              </a:ext>
            </a:extLst>
          </p:cNvPr>
          <p:cNvSpPr/>
          <p:nvPr/>
        </p:nvSpPr>
        <p:spPr>
          <a:xfrm>
            <a:off x="508000" y="6527800"/>
            <a:ext cx="11176000" cy="10160"/>
          </a:xfrm>
          <a:prstGeom prst="rect">
            <a:avLst/>
          </a:prstGeom>
          <a:solidFill>
            <a:srgbClr val="2A3F5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B6E3D13-4D35-3BF1-B745-BD49E388ACBE}"/>
              </a:ext>
            </a:extLst>
          </p:cNvPr>
          <p:cNvSpPr txBox="1"/>
          <p:nvPr/>
        </p:nvSpPr>
        <p:spPr>
          <a:xfrm>
            <a:off x="508000" y="6578600"/>
            <a:ext cx="1640193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9AA6B5"/>
                </a:solidFill>
                <a:latin typeface="맑은 고딕" panose="020B0503020000020004" pitchFamily="50" charset="-127"/>
              </a:rPr>
              <a:t>4 / 6 · </a:t>
            </a:r>
            <a:r>
              <a:rPr lang="ko-KR" altLang="en-US" sz="850">
                <a:solidFill>
                  <a:srgbClr val="9AA6B5"/>
                </a:solidFill>
                <a:latin typeface="맑은 고딕" panose="020B0503020000020004" pitchFamily="50" charset="-127"/>
              </a:rPr>
              <a:t>글로벌 항공 여행 </a:t>
            </a:r>
            <a:r>
              <a:rPr lang="en-US" altLang="ko-KR" sz="850">
                <a:solidFill>
                  <a:srgbClr val="9AA6B5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9AA6B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16FD18A-3025-06F6-C6D7-C25F80D658AE}"/>
              </a:ext>
            </a:extLst>
          </p:cNvPr>
          <p:cNvSpPr txBox="1"/>
          <p:nvPr/>
        </p:nvSpPr>
        <p:spPr>
          <a:xfrm>
            <a:off x="10787601" y="6578600"/>
            <a:ext cx="89639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9AA6B5"/>
                </a:solidFill>
                <a:latin typeface="Consolas" panose="020B0609020204030204" pitchFamily="49" charset="0"/>
              </a:rPr>
              <a:t>IATA OUTLOOK</a:t>
            </a:r>
            <a:endParaRPr lang="ko-KR" altLang="en-US" sz="850">
              <a:solidFill>
                <a:srgbClr val="9AA6B5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473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23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B6BBA1A6-8E0C-27E8-EDBC-EA9DB88EE085}"/>
              </a:ext>
            </a:extLst>
          </p:cNvPr>
          <p:cNvSpPr/>
          <p:nvPr/>
        </p:nvSpPr>
        <p:spPr>
          <a:xfrm>
            <a:off x="508000" y="609600"/>
            <a:ext cx="203200" cy="1143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9C662F-77AA-8B98-7ABB-383E173B52E7}"/>
              </a:ext>
            </a:extLst>
          </p:cNvPr>
          <p:cNvSpPr txBox="1"/>
          <p:nvPr/>
        </p:nvSpPr>
        <p:spPr>
          <a:xfrm>
            <a:off x="812800" y="584200"/>
            <a:ext cx="105028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5B9BD5"/>
                </a:solidFill>
                <a:latin typeface="Consolas" panose="020B0609020204030204" pitchFamily="49" charset="0"/>
              </a:rPr>
              <a:t>04 · </a:t>
            </a:r>
            <a:r>
              <a:rPr lang="ko-KR" altLang="en-US" sz="1000" b="1">
                <a:solidFill>
                  <a:srgbClr val="5B9BD5"/>
                </a:solidFill>
                <a:latin typeface="Consolas" panose="020B0609020204030204" pitchFamily="49" charset="0"/>
              </a:rPr>
              <a:t>인사이트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2E00FB-AB7F-0409-85E2-2CB4DD365196}"/>
              </a:ext>
            </a:extLst>
          </p:cNvPr>
          <p:cNvSpPr txBox="1"/>
          <p:nvPr/>
        </p:nvSpPr>
        <p:spPr>
          <a:xfrm>
            <a:off x="508000" y="889000"/>
            <a:ext cx="1511952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200" b="1">
                <a:solidFill>
                  <a:srgbClr val="E7ECF2"/>
                </a:solidFill>
                <a:latin typeface="맑은 고딕" panose="020B0503020000020004" pitchFamily="50" charset="-127"/>
              </a:rPr>
              <a:t>세 줄 요약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730A9029-AEA1-2D30-2B4B-9B303B03DB65}"/>
              </a:ext>
            </a:extLst>
          </p:cNvPr>
          <p:cNvSpPr/>
          <p:nvPr/>
        </p:nvSpPr>
        <p:spPr>
          <a:xfrm>
            <a:off x="508000" y="1524000"/>
            <a:ext cx="3589867" cy="3632200"/>
          </a:xfrm>
          <a:prstGeom prst="rect">
            <a:avLst/>
          </a:prstGeom>
          <a:solidFill>
            <a:srgbClr val="F7F4E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BC83EBF-EB34-F071-3959-7070A1367586}"/>
              </a:ext>
            </a:extLst>
          </p:cNvPr>
          <p:cNvSpPr/>
          <p:nvPr/>
        </p:nvSpPr>
        <p:spPr>
          <a:xfrm>
            <a:off x="508000" y="1524000"/>
            <a:ext cx="3589867" cy="1016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531858-5A8E-F6B0-03A2-8D4CCE936B08}"/>
              </a:ext>
            </a:extLst>
          </p:cNvPr>
          <p:cNvSpPr txBox="1"/>
          <p:nvPr/>
        </p:nvSpPr>
        <p:spPr>
          <a:xfrm>
            <a:off x="736600" y="1828800"/>
            <a:ext cx="409086" cy="33855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600" b="1">
                <a:solidFill>
                  <a:srgbClr val="E2582B"/>
                </a:solidFill>
                <a:latin typeface="Consolas" panose="020B0609020204030204" pitchFamily="49" charset="0"/>
              </a:rPr>
              <a:t>01</a:t>
            </a:r>
            <a:endParaRPr lang="ko-KR" altLang="en-US" sz="1600" b="1">
              <a:solidFill>
                <a:srgbClr val="E2582B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8B9EE0-1B9C-D873-10FA-EA90ECF90661}"/>
              </a:ext>
            </a:extLst>
          </p:cNvPr>
          <p:cNvSpPr txBox="1"/>
          <p:nvPr/>
        </p:nvSpPr>
        <p:spPr>
          <a:xfrm>
            <a:off x="736600" y="2184400"/>
            <a:ext cx="3132667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 b="1">
                <a:solidFill>
                  <a:srgbClr val="1A1A1A"/>
                </a:solidFill>
                <a:latin typeface="맑은 고딕" panose="020B0503020000020004" pitchFamily="50" charset="-127"/>
              </a:rPr>
              <a:t>기록 수송</a:t>
            </a:r>
            <a:r>
              <a:rPr lang="en-US" altLang="ko-KR" sz="1500" b="1">
                <a:solidFill>
                  <a:srgbClr val="1A1A1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500" b="1">
                <a:solidFill>
                  <a:srgbClr val="1A1A1A"/>
                </a:solidFill>
                <a:latin typeface="맑은 고딕" panose="020B0503020000020004" pitchFamily="50" charset="-127"/>
              </a:rPr>
              <a:t>얇은 마진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07F7E3-032F-0B35-959D-0945B8B1EFF7}"/>
              </a:ext>
            </a:extLst>
          </p:cNvPr>
          <p:cNvSpPr txBox="1"/>
          <p:nvPr/>
        </p:nvSpPr>
        <p:spPr>
          <a:xfrm>
            <a:off x="736600" y="2844800"/>
            <a:ext cx="3132667" cy="57708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여객 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5.2B·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매출 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$1.05T·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순이익 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$41B 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모두 사상 최대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그러나 마진 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3.9%·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승객당 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~$7.9 — 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규모는 크고 이익은 얇다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4440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8C45C15-F955-6572-6469-40E7E2FD0E20}"/>
              </a:ext>
            </a:extLst>
          </p:cNvPr>
          <p:cNvSpPr/>
          <p:nvPr/>
        </p:nvSpPr>
        <p:spPr>
          <a:xfrm>
            <a:off x="736600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F401F513-855A-6CC9-083E-DE62CA63BE45}"/>
              </a:ext>
            </a:extLst>
          </p:cNvPr>
          <p:cNvSpPr/>
          <p:nvPr/>
        </p:nvSpPr>
        <p:spPr>
          <a:xfrm>
            <a:off x="815340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8F0B054-4949-315A-0543-8C0BE2F35B74}"/>
              </a:ext>
            </a:extLst>
          </p:cNvPr>
          <p:cNvSpPr/>
          <p:nvPr/>
        </p:nvSpPr>
        <p:spPr>
          <a:xfrm>
            <a:off x="906780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E7590E5F-B602-F932-CB3D-8A2B9E5CC893}"/>
              </a:ext>
            </a:extLst>
          </p:cNvPr>
          <p:cNvSpPr/>
          <p:nvPr/>
        </p:nvSpPr>
        <p:spPr>
          <a:xfrm>
            <a:off x="985520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87159DE0-C154-655D-5306-E707F530C9F8}"/>
              </a:ext>
            </a:extLst>
          </p:cNvPr>
          <p:cNvSpPr/>
          <p:nvPr/>
        </p:nvSpPr>
        <p:spPr>
          <a:xfrm>
            <a:off x="1076960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5432BBC-CF22-D481-6FDD-89C773088170}"/>
              </a:ext>
            </a:extLst>
          </p:cNvPr>
          <p:cNvSpPr/>
          <p:nvPr/>
        </p:nvSpPr>
        <p:spPr>
          <a:xfrm>
            <a:off x="1155700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7AB870F-ADCD-FA3C-3FE6-9228BDD26E7C}"/>
              </a:ext>
            </a:extLst>
          </p:cNvPr>
          <p:cNvSpPr/>
          <p:nvPr/>
        </p:nvSpPr>
        <p:spPr>
          <a:xfrm>
            <a:off x="1247140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24F694E0-DBCB-5B01-358C-9EE387F1E1FC}"/>
              </a:ext>
            </a:extLst>
          </p:cNvPr>
          <p:cNvSpPr/>
          <p:nvPr/>
        </p:nvSpPr>
        <p:spPr>
          <a:xfrm>
            <a:off x="1325880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972B8379-6DCB-1E27-4FDE-8BE92FA2B28F}"/>
              </a:ext>
            </a:extLst>
          </p:cNvPr>
          <p:cNvSpPr/>
          <p:nvPr/>
        </p:nvSpPr>
        <p:spPr>
          <a:xfrm>
            <a:off x="1417320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D5061EDD-5C33-078F-1EB9-AE2E2F4BA135}"/>
              </a:ext>
            </a:extLst>
          </p:cNvPr>
          <p:cNvSpPr/>
          <p:nvPr/>
        </p:nvSpPr>
        <p:spPr>
          <a:xfrm>
            <a:off x="1496060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8524A53-5080-90C9-EB21-95241AEC43F8}"/>
              </a:ext>
            </a:extLst>
          </p:cNvPr>
          <p:cNvSpPr/>
          <p:nvPr/>
        </p:nvSpPr>
        <p:spPr>
          <a:xfrm>
            <a:off x="1574800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14FB4D05-E97E-8D7E-25CB-8D8CC7F0FA01}"/>
              </a:ext>
            </a:extLst>
          </p:cNvPr>
          <p:cNvSpPr/>
          <p:nvPr/>
        </p:nvSpPr>
        <p:spPr>
          <a:xfrm>
            <a:off x="1666240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17E15286-A827-7CCE-D83C-B52EB3C03FFB}"/>
              </a:ext>
            </a:extLst>
          </p:cNvPr>
          <p:cNvSpPr/>
          <p:nvPr/>
        </p:nvSpPr>
        <p:spPr>
          <a:xfrm>
            <a:off x="1744980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413B74E9-AF57-B826-355A-2659649FE629}"/>
              </a:ext>
            </a:extLst>
          </p:cNvPr>
          <p:cNvSpPr/>
          <p:nvPr/>
        </p:nvSpPr>
        <p:spPr>
          <a:xfrm>
            <a:off x="1836420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B968C8C4-1711-77FB-D200-E00E5EEC9859}"/>
              </a:ext>
            </a:extLst>
          </p:cNvPr>
          <p:cNvSpPr/>
          <p:nvPr/>
        </p:nvSpPr>
        <p:spPr>
          <a:xfrm>
            <a:off x="1915160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6E359EE7-76FA-D960-403B-112C26D3EBA1}"/>
              </a:ext>
            </a:extLst>
          </p:cNvPr>
          <p:cNvSpPr/>
          <p:nvPr/>
        </p:nvSpPr>
        <p:spPr>
          <a:xfrm>
            <a:off x="2006600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275F7F03-A441-69D2-4B00-F970EFD9DF46}"/>
              </a:ext>
            </a:extLst>
          </p:cNvPr>
          <p:cNvSpPr/>
          <p:nvPr/>
        </p:nvSpPr>
        <p:spPr>
          <a:xfrm>
            <a:off x="2085340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074E5BF9-1492-0360-D305-7363BACEAB22}"/>
              </a:ext>
            </a:extLst>
          </p:cNvPr>
          <p:cNvSpPr/>
          <p:nvPr/>
        </p:nvSpPr>
        <p:spPr>
          <a:xfrm>
            <a:off x="2176780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8286DA9F-64F7-193F-8ED2-B7D61BD56656}"/>
              </a:ext>
            </a:extLst>
          </p:cNvPr>
          <p:cNvSpPr/>
          <p:nvPr/>
        </p:nvSpPr>
        <p:spPr>
          <a:xfrm>
            <a:off x="2255520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FCC70C84-C353-C2CC-DC28-6FB4530E8024}"/>
              </a:ext>
            </a:extLst>
          </p:cNvPr>
          <p:cNvSpPr/>
          <p:nvPr/>
        </p:nvSpPr>
        <p:spPr>
          <a:xfrm>
            <a:off x="2359660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76E4393E-72F8-FC6E-DA5F-2197E06C8EB8}"/>
              </a:ext>
            </a:extLst>
          </p:cNvPr>
          <p:cNvSpPr/>
          <p:nvPr/>
        </p:nvSpPr>
        <p:spPr>
          <a:xfrm>
            <a:off x="2425700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2257BB85-B7DB-E793-0804-E472A154C4F8}"/>
              </a:ext>
            </a:extLst>
          </p:cNvPr>
          <p:cNvSpPr/>
          <p:nvPr/>
        </p:nvSpPr>
        <p:spPr>
          <a:xfrm>
            <a:off x="2504440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A9617535-85FE-7A7E-5847-2B53E94F9B49}"/>
              </a:ext>
            </a:extLst>
          </p:cNvPr>
          <p:cNvSpPr/>
          <p:nvPr/>
        </p:nvSpPr>
        <p:spPr>
          <a:xfrm>
            <a:off x="2608580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FF0B6E2B-0864-2678-9AD9-2D73B584780B}"/>
              </a:ext>
            </a:extLst>
          </p:cNvPr>
          <p:cNvSpPr/>
          <p:nvPr/>
        </p:nvSpPr>
        <p:spPr>
          <a:xfrm>
            <a:off x="2687320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FCA8C38F-7DBE-B6A9-5186-44B78051D5D5}"/>
              </a:ext>
            </a:extLst>
          </p:cNvPr>
          <p:cNvSpPr/>
          <p:nvPr/>
        </p:nvSpPr>
        <p:spPr>
          <a:xfrm>
            <a:off x="4301067" y="1524000"/>
            <a:ext cx="3589866" cy="3632200"/>
          </a:xfrm>
          <a:prstGeom prst="rect">
            <a:avLst/>
          </a:prstGeom>
          <a:solidFill>
            <a:srgbClr val="F7F4E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9A878F44-CC8F-B7EB-2059-2248D933E9C1}"/>
              </a:ext>
            </a:extLst>
          </p:cNvPr>
          <p:cNvSpPr/>
          <p:nvPr/>
        </p:nvSpPr>
        <p:spPr>
          <a:xfrm>
            <a:off x="4301067" y="1524000"/>
            <a:ext cx="3589866" cy="101600"/>
          </a:xfrm>
          <a:prstGeom prst="rect">
            <a:avLst/>
          </a:prstGeom>
          <a:solidFill>
            <a:srgbClr val="5B9BD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D71E25B-E3E0-EE5A-80D6-02FDC76EFB5C}"/>
              </a:ext>
            </a:extLst>
          </p:cNvPr>
          <p:cNvSpPr txBox="1"/>
          <p:nvPr/>
        </p:nvSpPr>
        <p:spPr>
          <a:xfrm>
            <a:off x="4529667" y="1828800"/>
            <a:ext cx="409086" cy="33855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600" b="1">
                <a:solidFill>
                  <a:srgbClr val="5B9BD5"/>
                </a:solidFill>
                <a:latin typeface="Consolas" panose="020B0609020204030204" pitchFamily="49" charset="0"/>
              </a:rPr>
              <a:t>02</a:t>
            </a:r>
            <a:endParaRPr lang="ko-KR" altLang="en-US" sz="1600" b="1">
              <a:solidFill>
                <a:srgbClr val="5B9BD5"/>
              </a:solidFill>
              <a:latin typeface="Consolas" panose="020B0609020204030204" pitchFamily="49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EF562C4-1D1E-3F80-4DCB-9F1A6A04FBC2}"/>
              </a:ext>
            </a:extLst>
          </p:cNvPr>
          <p:cNvSpPr txBox="1"/>
          <p:nvPr/>
        </p:nvSpPr>
        <p:spPr>
          <a:xfrm>
            <a:off x="4529667" y="2184400"/>
            <a:ext cx="3132667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 b="1">
                <a:solidFill>
                  <a:srgbClr val="1A1A1A"/>
                </a:solidFill>
                <a:latin typeface="맑은 고딕" panose="020B0503020000020004" pitchFamily="50" charset="-127"/>
              </a:rPr>
              <a:t>탑승률은 한계까지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B7710F8-F13C-A9C8-8E72-09D5A2385DA7}"/>
              </a:ext>
            </a:extLst>
          </p:cNvPr>
          <p:cNvSpPr txBox="1"/>
          <p:nvPr/>
        </p:nvSpPr>
        <p:spPr>
          <a:xfrm>
            <a:off x="4529667" y="2844800"/>
            <a:ext cx="3132667" cy="4154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탑승률 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83.8%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로 기록 경신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좌석을 더 채울 여지가 줄었다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성장은 공급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기재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공항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제약에 막힌다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4440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07D61FB1-AED8-5720-DF16-28606CD013C5}"/>
              </a:ext>
            </a:extLst>
          </p:cNvPr>
          <p:cNvSpPr/>
          <p:nvPr/>
        </p:nvSpPr>
        <p:spPr>
          <a:xfrm>
            <a:off x="4529667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A4590F80-51B5-4467-D9AC-1E8367F59162}"/>
              </a:ext>
            </a:extLst>
          </p:cNvPr>
          <p:cNvSpPr/>
          <p:nvPr/>
        </p:nvSpPr>
        <p:spPr>
          <a:xfrm>
            <a:off x="4608407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79BDFA00-3975-EFD0-1797-5B6B8A274496}"/>
              </a:ext>
            </a:extLst>
          </p:cNvPr>
          <p:cNvSpPr/>
          <p:nvPr/>
        </p:nvSpPr>
        <p:spPr>
          <a:xfrm>
            <a:off x="4699847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08C61896-3E8A-770A-ABE7-83D17776D871}"/>
              </a:ext>
            </a:extLst>
          </p:cNvPr>
          <p:cNvSpPr/>
          <p:nvPr/>
        </p:nvSpPr>
        <p:spPr>
          <a:xfrm>
            <a:off x="4778587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590CA4E9-3871-E496-5E27-7ACBABC05311}"/>
              </a:ext>
            </a:extLst>
          </p:cNvPr>
          <p:cNvSpPr/>
          <p:nvPr/>
        </p:nvSpPr>
        <p:spPr>
          <a:xfrm>
            <a:off x="4870027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7E56E473-4715-322E-B0C7-9AED6FD9EEB4}"/>
              </a:ext>
            </a:extLst>
          </p:cNvPr>
          <p:cNvSpPr/>
          <p:nvPr/>
        </p:nvSpPr>
        <p:spPr>
          <a:xfrm>
            <a:off x="4948767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70E2F288-D6E9-AAC3-C837-B44243793512}"/>
              </a:ext>
            </a:extLst>
          </p:cNvPr>
          <p:cNvSpPr/>
          <p:nvPr/>
        </p:nvSpPr>
        <p:spPr>
          <a:xfrm>
            <a:off x="5040207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id="{1E17B1E1-04FC-1C80-A050-647625CB95FE}"/>
              </a:ext>
            </a:extLst>
          </p:cNvPr>
          <p:cNvSpPr/>
          <p:nvPr/>
        </p:nvSpPr>
        <p:spPr>
          <a:xfrm>
            <a:off x="5118947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3ABFAD44-FC4E-1151-5A59-8FAF79700D34}"/>
              </a:ext>
            </a:extLst>
          </p:cNvPr>
          <p:cNvSpPr/>
          <p:nvPr/>
        </p:nvSpPr>
        <p:spPr>
          <a:xfrm>
            <a:off x="5210387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2EF69CA9-CBDA-4880-9097-31C34BB21279}"/>
              </a:ext>
            </a:extLst>
          </p:cNvPr>
          <p:cNvSpPr/>
          <p:nvPr/>
        </p:nvSpPr>
        <p:spPr>
          <a:xfrm>
            <a:off x="5289127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D513F58A-B5D8-F4FA-ADC9-0178B0DE1915}"/>
              </a:ext>
            </a:extLst>
          </p:cNvPr>
          <p:cNvSpPr/>
          <p:nvPr/>
        </p:nvSpPr>
        <p:spPr>
          <a:xfrm>
            <a:off x="5367867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552D62F9-EC80-E0A2-803B-F0C7AE593D80}"/>
              </a:ext>
            </a:extLst>
          </p:cNvPr>
          <p:cNvSpPr/>
          <p:nvPr/>
        </p:nvSpPr>
        <p:spPr>
          <a:xfrm>
            <a:off x="5459307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413BD868-8FED-0D1E-C9DD-C8C0B7B39707}"/>
              </a:ext>
            </a:extLst>
          </p:cNvPr>
          <p:cNvSpPr/>
          <p:nvPr/>
        </p:nvSpPr>
        <p:spPr>
          <a:xfrm>
            <a:off x="5538047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196EC98F-4820-0F92-135B-8A8BD39EC42A}"/>
              </a:ext>
            </a:extLst>
          </p:cNvPr>
          <p:cNvSpPr/>
          <p:nvPr/>
        </p:nvSpPr>
        <p:spPr>
          <a:xfrm>
            <a:off x="5629487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BC4E17BC-FAD4-B650-D98C-6BB9169BAD34}"/>
              </a:ext>
            </a:extLst>
          </p:cNvPr>
          <p:cNvSpPr/>
          <p:nvPr/>
        </p:nvSpPr>
        <p:spPr>
          <a:xfrm>
            <a:off x="5708227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직사각형 53">
            <a:extLst>
              <a:ext uri="{FF2B5EF4-FFF2-40B4-BE49-F238E27FC236}">
                <a16:creationId xmlns:a16="http://schemas.microsoft.com/office/drawing/2014/main" id="{88799673-D9F5-635F-93F3-9A606FACCFA6}"/>
              </a:ext>
            </a:extLst>
          </p:cNvPr>
          <p:cNvSpPr/>
          <p:nvPr/>
        </p:nvSpPr>
        <p:spPr>
          <a:xfrm>
            <a:off x="5799667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>
            <a:extLst>
              <a:ext uri="{FF2B5EF4-FFF2-40B4-BE49-F238E27FC236}">
                <a16:creationId xmlns:a16="http://schemas.microsoft.com/office/drawing/2014/main" id="{0D01C081-96F4-D7BA-2B15-AA61E9D140E0}"/>
              </a:ext>
            </a:extLst>
          </p:cNvPr>
          <p:cNvSpPr/>
          <p:nvPr/>
        </p:nvSpPr>
        <p:spPr>
          <a:xfrm>
            <a:off x="5878407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ED1336A0-301D-07C1-59F2-C574D963C614}"/>
              </a:ext>
            </a:extLst>
          </p:cNvPr>
          <p:cNvSpPr/>
          <p:nvPr/>
        </p:nvSpPr>
        <p:spPr>
          <a:xfrm>
            <a:off x="5969847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직사각형 56">
            <a:extLst>
              <a:ext uri="{FF2B5EF4-FFF2-40B4-BE49-F238E27FC236}">
                <a16:creationId xmlns:a16="http://schemas.microsoft.com/office/drawing/2014/main" id="{8D68795F-6D99-3822-3901-515D2C4E30AB}"/>
              </a:ext>
            </a:extLst>
          </p:cNvPr>
          <p:cNvSpPr/>
          <p:nvPr/>
        </p:nvSpPr>
        <p:spPr>
          <a:xfrm>
            <a:off x="6048587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58C6C9DB-9D91-3807-F8CC-BEFAAB6323E1}"/>
              </a:ext>
            </a:extLst>
          </p:cNvPr>
          <p:cNvSpPr/>
          <p:nvPr/>
        </p:nvSpPr>
        <p:spPr>
          <a:xfrm>
            <a:off x="6152727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D93506F2-3550-930F-500E-A25C19050063}"/>
              </a:ext>
            </a:extLst>
          </p:cNvPr>
          <p:cNvSpPr/>
          <p:nvPr/>
        </p:nvSpPr>
        <p:spPr>
          <a:xfrm>
            <a:off x="6218767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43F1186F-F620-99BD-2BFC-F0FBE59574DE}"/>
              </a:ext>
            </a:extLst>
          </p:cNvPr>
          <p:cNvSpPr/>
          <p:nvPr/>
        </p:nvSpPr>
        <p:spPr>
          <a:xfrm>
            <a:off x="6297507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3520667F-A56C-F751-E3F8-19B05E6CCBEF}"/>
              </a:ext>
            </a:extLst>
          </p:cNvPr>
          <p:cNvSpPr/>
          <p:nvPr/>
        </p:nvSpPr>
        <p:spPr>
          <a:xfrm>
            <a:off x="6401647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1D176FED-7395-FB1D-EF1B-0F63749267D7}"/>
              </a:ext>
            </a:extLst>
          </p:cNvPr>
          <p:cNvSpPr/>
          <p:nvPr/>
        </p:nvSpPr>
        <p:spPr>
          <a:xfrm>
            <a:off x="6480387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9AE7EF6E-7791-02E7-6E5B-9933C671940C}"/>
              </a:ext>
            </a:extLst>
          </p:cNvPr>
          <p:cNvSpPr/>
          <p:nvPr/>
        </p:nvSpPr>
        <p:spPr>
          <a:xfrm>
            <a:off x="8094133" y="1524000"/>
            <a:ext cx="3589867" cy="3632200"/>
          </a:xfrm>
          <a:prstGeom prst="rect">
            <a:avLst/>
          </a:prstGeom>
          <a:solidFill>
            <a:srgbClr val="F7F4E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직사각형 63">
            <a:extLst>
              <a:ext uri="{FF2B5EF4-FFF2-40B4-BE49-F238E27FC236}">
                <a16:creationId xmlns:a16="http://schemas.microsoft.com/office/drawing/2014/main" id="{971D9381-4B9E-0BA0-0EBD-D373F24F901F}"/>
              </a:ext>
            </a:extLst>
          </p:cNvPr>
          <p:cNvSpPr/>
          <p:nvPr/>
        </p:nvSpPr>
        <p:spPr>
          <a:xfrm>
            <a:off x="8094133" y="1524000"/>
            <a:ext cx="3589867" cy="101600"/>
          </a:xfrm>
          <a:prstGeom prst="rect">
            <a:avLst/>
          </a:prstGeom>
          <a:solidFill>
            <a:srgbClr val="E0A23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372C537-3EB4-5CC4-7253-0ABE7A267DD4}"/>
              </a:ext>
            </a:extLst>
          </p:cNvPr>
          <p:cNvSpPr txBox="1"/>
          <p:nvPr/>
        </p:nvSpPr>
        <p:spPr>
          <a:xfrm>
            <a:off x="8322733" y="1828800"/>
            <a:ext cx="409086" cy="338554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600" b="1">
                <a:solidFill>
                  <a:srgbClr val="E0A23C"/>
                </a:solidFill>
                <a:latin typeface="Consolas" panose="020B0609020204030204" pitchFamily="49" charset="0"/>
              </a:rPr>
              <a:t>03</a:t>
            </a:r>
            <a:endParaRPr lang="ko-KR" altLang="en-US" sz="1600" b="1">
              <a:solidFill>
                <a:srgbClr val="E0A23C"/>
              </a:solidFill>
              <a:latin typeface="Consolas" panose="020B0609020204030204" pitchFamily="49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A1EA719-64BE-34F3-673D-0FE3FE618C17}"/>
              </a:ext>
            </a:extLst>
          </p:cNvPr>
          <p:cNvSpPr txBox="1"/>
          <p:nvPr/>
        </p:nvSpPr>
        <p:spPr>
          <a:xfrm>
            <a:off x="8322733" y="2184400"/>
            <a:ext cx="3132667" cy="32316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500" b="1">
                <a:solidFill>
                  <a:srgbClr val="1A1A1A"/>
                </a:solidFill>
                <a:latin typeface="맑은 고딕" panose="020B0503020000020004" pitchFamily="50" charset="-127"/>
              </a:rPr>
              <a:t>무게중심은 아시아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94CC10F-0EBB-6C8B-15D0-2BEA18332FE4}"/>
              </a:ext>
            </a:extLst>
          </p:cNvPr>
          <p:cNvSpPr txBox="1"/>
          <p:nvPr/>
        </p:nvSpPr>
        <p:spPr>
          <a:xfrm>
            <a:off x="8322733" y="2844800"/>
            <a:ext cx="3132667" cy="57708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아시아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태평양이 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RPK 34.5%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로 최대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국제선 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+10.9%, 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탑승률 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85.8% 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최고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회복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44403A"/>
                </a:solidFill>
                <a:latin typeface="맑은 고딕" panose="020B0503020000020004" pitchFamily="50" charset="-127"/>
              </a:rPr>
              <a:t>성장 모두 동쪽이 끈다</a:t>
            </a:r>
            <a:r>
              <a:rPr lang="en-US" altLang="ko-KR" sz="1050">
                <a:solidFill>
                  <a:srgbClr val="44403A"/>
                </a:solidFill>
                <a:latin typeface="맑은 고딕" panose="020B0503020000020004" pitchFamily="50" charset="-127"/>
              </a:rPr>
              <a:t>.</a:t>
            </a:r>
            <a:endParaRPr lang="ko-KR" altLang="en-US" sz="1050">
              <a:solidFill>
                <a:srgbClr val="44403A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8" name="직사각형 67">
            <a:extLst>
              <a:ext uri="{FF2B5EF4-FFF2-40B4-BE49-F238E27FC236}">
                <a16:creationId xmlns:a16="http://schemas.microsoft.com/office/drawing/2014/main" id="{912A148B-5C58-4D08-323C-4F6374A57D11}"/>
              </a:ext>
            </a:extLst>
          </p:cNvPr>
          <p:cNvSpPr/>
          <p:nvPr/>
        </p:nvSpPr>
        <p:spPr>
          <a:xfrm>
            <a:off x="8322733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직사각형 68">
            <a:extLst>
              <a:ext uri="{FF2B5EF4-FFF2-40B4-BE49-F238E27FC236}">
                <a16:creationId xmlns:a16="http://schemas.microsoft.com/office/drawing/2014/main" id="{8394BD20-017C-B86B-5482-615D634E2C83}"/>
              </a:ext>
            </a:extLst>
          </p:cNvPr>
          <p:cNvSpPr/>
          <p:nvPr/>
        </p:nvSpPr>
        <p:spPr>
          <a:xfrm>
            <a:off x="8401473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직사각형 69">
            <a:extLst>
              <a:ext uri="{FF2B5EF4-FFF2-40B4-BE49-F238E27FC236}">
                <a16:creationId xmlns:a16="http://schemas.microsoft.com/office/drawing/2014/main" id="{FDDFED89-9ACE-FA95-3937-AAC9CE34F169}"/>
              </a:ext>
            </a:extLst>
          </p:cNvPr>
          <p:cNvSpPr/>
          <p:nvPr/>
        </p:nvSpPr>
        <p:spPr>
          <a:xfrm>
            <a:off x="8492913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직사각형 70">
            <a:extLst>
              <a:ext uri="{FF2B5EF4-FFF2-40B4-BE49-F238E27FC236}">
                <a16:creationId xmlns:a16="http://schemas.microsoft.com/office/drawing/2014/main" id="{96CD4033-C3B5-BE28-B65E-AC6DF8A33575}"/>
              </a:ext>
            </a:extLst>
          </p:cNvPr>
          <p:cNvSpPr/>
          <p:nvPr/>
        </p:nvSpPr>
        <p:spPr>
          <a:xfrm>
            <a:off x="8571654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6C03525C-0C1D-91A2-ED71-35DB7E0BF4CE}"/>
              </a:ext>
            </a:extLst>
          </p:cNvPr>
          <p:cNvSpPr/>
          <p:nvPr/>
        </p:nvSpPr>
        <p:spPr>
          <a:xfrm>
            <a:off x="8663094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직사각형 72">
            <a:extLst>
              <a:ext uri="{FF2B5EF4-FFF2-40B4-BE49-F238E27FC236}">
                <a16:creationId xmlns:a16="http://schemas.microsoft.com/office/drawing/2014/main" id="{352F8658-19FF-A15E-F8DB-8AA72ED6301B}"/>
              </a:ext>
            </a:extLst>
          </p:cNvPr>
          <p:cNvSpPr/>
          <p:nvPr/>
        </p:nvSpPr>
        <p:spPr>
          <a:xfrm>
            <a:off x="8741833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직사각형 73">
            <a:extLst>
              <a:ext uri="{FF2B5EF4-FFF2-40B4-BE49-F238E27FC236}">
                <a16:creationId xmlns:a16="http://schemas.microsoft.com/office/drawing/2014/main" id="{BD8260BC-06C5-B980-32E7-DC8EE02A52F5}"/>
              </a:ext>
            </a:extLst>
          </p:cNvPr>
          <p:cNvSpPr/>
          <p:nvPr/>
        </p:nvSpPr>
        <p:spPr>
          <a:xfrm>
            <a:off x="8833273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직사각형 74">
            <a:extLst>
              <a:ext uri="{FF2B5EF4-FFF2-40B4-BE49-F238E27FC236}">
                <a16:creationId xmlns:a16="http://schemas.microsoft.com/office/drawing/2014/main" id="{DD9652E6-539B-3F6A-1082-D41ECB36F690}"/>
              </a:ext>
            </a:extLst>
          </p:cNvPr>
          <p:cNvSpPr/>
          <p:nvPr/>
        </p:nvSpPr>
        <p:spPr>
          <a:xfrm>
            <a:off x="8912013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직사각형 75">
            <a:extLst>
              <a:ext uri="{FF2B5EF4-FFF2-40B4-BE49-F238E27FC236}">
                <a16:creationId xmlns:a16="http://schemas.microsoft.com/office/drawing/2014/main" id="{C8C7458F-29D7-566D-2D68-84DDA14043E4}"/>
              </a:ext>
            </a:extLst>
          </p:cNvPr>
          <p:cNvSpPr/>
          <p:nvPr/>
        </p:nvSpPr>
        <p:spPr>
          <a:xfrm>
            <a:off x="9003454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8702E81E-61C5-7F74-4897-682E277237C3}"/>
              </a:ext>
            </a:extLst>
          </p:cNvPr>
          <p:cNvSpPr/>
          <p:nvPr/>
        </p:nvSpPr>
        <p:spPr>
          <a:xfrm>
            <a:off x="9082194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24BA685D-94CD-EDC5-BD43-F298445BEC7C}"/>
              </a:ext>
            </a:extLst>
          </p:cNvPr>
          <p:cNvSpPr/>
          <p:nvPr/>
        </p:nvSpPr>
        <p:spPr>
          <a:xfrm>
            <a:off x="9160933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직사각형 78">
            <a:extLst>
              <a:ext uri="{FF2B5EF4-FFF2-40B4-BE49-F238E27FC236}">
                <a16:creationId xmlns:a16="http://schemas.microsoft.com/office/drawing/2014/main" id="{297C7586-FBCF-FC1C-722A-496123CC82AD}"/>
              </a:ext>
            </a:extLst>
          </p:cNvPr>
          <p:cNvSpPr/>
          <p:nvPr/>
        </p:nvSpPr>
        <p:spPr>
          <a:xfrm>
            <a:off x="9252373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직사각형 79">
            <a:extLst>
              <a:ext uri="{FF2B5EF4-FFF2-40B4-BE49-F238E27FC236}">
                <a16:creationId xmlns:a16="http://schemas.microsoft.com/office/drawing/2014/main" id="{D60E206B-5C15-B5CA-6A98-F5945DAB19A4}"/>
              </a:ext>
            </a:extLst>
          </p:cNvPr>
          <p:cNvSpPr/>
          <p:nvPr/>
        </p:nvSpPr>
        <p:spPr>
          <a:xfrm>
            <a:off x="9331113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직사각형 80">
            <a:extLst>
              <a:ext uri="{FF2B5EF4-FFF2-40B4-BE49-F238E27FC236}">
                <a16:creationId xmlns:a16="http://schemas.microsoft.com/office/drawing/2014/main" id="{DEF0E5C6-B781-F936-BFB6-A05D27DB0D4C}"/>
              </a:ext>
            </a:extLst>
          </p:cNvPr>
          <p:cNvSpPr/>
          <p:nvPr/>
        </p:nvSpPr>
        <p:spPr>
          <a:xfrm>
            <a:off x="9422554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직사각형 81">
            <a:extLst>
              <a:ext uri="{FF2B5EF4-FFF2-40B4-BE49-F238E27FC236}">
                <a16:creationId xmlns:a16="http://schemas.microsoft.com/office/drawing/2014/main" id="{C64E8813-0E59-45D1-B9DE-D8EBA128AB40}"/>
              </a:ext>
            </a:extLst>
          </p:cNvPr>
          <p:cNvSpPr/>
          <p:nvPr/>
        </p:nvSpPr>
        <p:spPr>
          <a:xfrm>
            <a:off x="9501294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직사각형 82">
            <a:extLst>
              <a:ext uri="{FF2B5EF4-FFF2-40B4-BE49-F238E27FC236}">
                <a16:creationId xmlns:a16="http://schemas.microsoft.com/office/drawing/2014/main" id="{8436B64C-ECB9-6BFC-B333-68FBBAFAC669}"/>
              </a:ext>
            </a:extLst>
          </p:cNvPr>
          <p:cNvSpPr/>
          <p:nvPr/>
        </p:nvSpPr>
        <p:spPr>
          <a:xfrm>
            <a:off x="9592733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F7A1195B-90B6-7AA6-2D69-5A9F3FBA96F3}"/>
              </a:ext>
            </a:extLst>
          </p:cNvPr>
          <p:cNvSpPr/>
          <p:nvPr/>
        </p:nvSpPr>
        <p:spPr>
          <a:xfrm>
            <a:off x="9671473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직사각형 84">
            <a:extLst>
              <a:ext uri="{FF2B5EF4-FFF2-40B4-BE49-F238E27FC236}">
                <a16:creationId xmlns:a16="http://schemas.microsoft.com/office/drawing/2014/main" id="{321D3106-15F1-9472-41A2-B081C071A3D5}"/>
              </a:ext>
            </a:extLst>
          </p:cNvPr>
          <p:cNvSpPr/>
          <p:nvPr/>
        </p:nvSpPr>
        <p:spPr>
          <a:xfrm>
            <a:off x="9762913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직사각형 85">
            <a:extLst>
              <a:ext uri="{FF2B5EF4-FFF2-40B4-BE49-F238E27FC236}">
                <a16:creationId xmlns:a16="http://schemas.microsoft.com/office/drawing/2014/main" id="{4572FEA1-BB28-6C4A-89F6-7CCEA38DEC0A}"/>
              </a:ext>
            </a:extLst>
          </p:cNvPr>
          <p:cNvSpPr/>
          <p:nvPr/>
        </p:nvSpPr>
        <p:spPr>
          <a:xfrm>
            <a:off x="9841654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직사각형 86">
            <a:extLst>
              <a:ext uri="{FF2B5EF4-FFF2-40B4-BE49-F238E27FC236}">
                <a16:creationId xmlns:a16="http://schemas.microsoft.com/office/drawing/2014/main" id="{7AAD19B0-B6B4-7CCF-AF9F-CDD02BEAE5F4}"/>
              </a:ext>
            </a:extLst>
          </p:cNvPr>
          <p:cNvSpPr/>
          <p:nvPr/>
        </p:nvSpPr>
        <p:spPr>
          <a:xfrm>
            <a:off x="9945794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D8042487-77D1-5077-A781-7135CD84B8D5}"/>
              </a:ext>
            </a:extLst>
          </p:cNvPr>
          <p:cNvSpPr/>
          <p:nvPr/>
        </p:nvSpPr>
        <p:spPr>
          <a:xfrm>
            <a:off x="10011833" y="4724400"/>
            <a:ext cx="254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237C62E0-4D1D-D6EB-8412-D2D35D78C5F3}"/>
              </a:ext>
            </a:extLst>
          </p:cNvPr>
          <p:cNvSpPr/>
          <p:nvPr/>
        </p:nvSpPr>
        <p:spPr>
          <a:xfrm>
            <a:off x="10090573" y="4724400"/>
            <a:ext cx="381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직사각형 89">
            <a:extLst>
              <a:ext uri="{FF2B5EF4-FFF2-40B4-BE49-F238E27FC236}">
                <a16:creationId xmlns:a16="http://schemas.microsoft.com/office/drawing/2014/main" id="{07F61D1F-9219-7215-2E46-A2DB6FA5B2D2}"/>
              </a:ext>
            </a:extLst>
          </p:cNvPr>
          <p:cNvSpPr/>
          <p:nvPr/>
        </p:nvSpPr>
        <p:spPr>
          <a:xfrm>
            <a:off x="10194713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7690BBDE-FF2A-B827-F812-4358C9247C09}"/>
              </a:ext>
            </a:extLst>
          </p:cNvPr>
          <p:cNvSpPr/>
          <p:nvPr/>
        </p:nvSpPr>
        <p:spPr>
          <a:xfrm>
            <a:off x="10273454" y="4724400"/>
            <a:ext cx="12700" cy="254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직사각형 91">
            <a:extLst>
              <a:ext uri="{FF2B5EF4-FFF2-40B4-BE49-F238E27FC236}">
                <a16:creationId xmlns:a16="http://schemas.microsoft.com/office/drawing/2014/main" id="{63C9C2F0-0D72-C746-761C-4F44DB670EC7}"/>
              </a:ext>
            </a:extLst>
          </p:cNvPr>
          <p:cNvSpPr/>
          <p:nvPr/>
        </p:nvSpPr>
        <p:spPr>
          <a:xfrm>
            <a:off x="508000" y="6527800"/>
            <a:ext cx="11176000" cy="10160"/>
          </a:xfrm>
          <a:prstGeom prst="rect">
            <a:avLst/>
          </a:prstGeom>
          <a:solidFill>
            <a:srgbClr val="2A3F5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95ECED1-988A-11EA-32B8-8B6922C20F58}"/>
              </a:ext>
            </a:extLst>
          </p:cNvPr>
          <p:cNvSpPr txBox="1"/>
          <p:nvPr/>
        </p:nvSpPr>
        <p:spPr>
          <a:xfrm>
            <a:off x="508000" y="6578600"/>
            <a:ext cx="1640193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9AA6B5"/>
                </a:solidFill>
                <a:latin typeface="맑은 고딕" panose="020B0503020000020004" pitchFamily="50" charset="-127"/>
              </a:rPr>
              <a:t>5 / 6 · </a:t>
            </a:r>
            <a:r>
              <a:rPr lang="ko-KR" altLang="en-US" sz="850">
                <a:solidFill>
                  <a:srgbClr val="9AA6B5"/>
                </a:solidFill>
                <a:latin typeface="맑은 고딕" panose="020B0503020000020004" pitchFamily="50" charset="-127"/>
              </a:rPr>
              <a:t>글로벌 항공 여행 </a:t>
            </a:r>
            <a:r>
              <a:rPr lang="en-US" altLang="ko-KR" sz="850">
                <a:solidFill>
                  <a:srgbClr val="9AA6B5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9AA6B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9D7F4528-9610-A1CD-C0CE-F66073E64365}"/>
              </a:ext>
            </a:extLst>
          </p:cNvPr>
          <p:cNvSpPr txBox="1"/>
          <p:nvPr/>
        </p:nvSpPr>
        <p:spPr>
          <a:xfrm>
            <a:off x="10787601" y="6578600"/>
            <a:ext cx="89639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9AA6B5"/>
                </a:solidFill>
                <a:latin typeface="Consolas" panose="020B0609020204030204" pitchFamily="49" charset="0"/>
              </a:rPr>
              <a:t>IATA OUTLOOK</a:t>
            </a:r>
            <a:endParaRPr lang="ko-KR" altLang="en-US" sz="850">
              <a:solidFill>
                <a:srgbClr val="9AA6B5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680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23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91F358B5-5F86-3274-3A4E-D9F86018BB06}"/>
              </a:ext>
            </a:extLst>
          </p:cNvPr>
          <p:cNvSpPr/>
          <p:nvPr/>
        </p:nvSpPr>
        <p:spPr>
          <a:xfrm>
            <a:off x="508000" y="914400"/>
            <a:ext cx="203200" cy="1143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375391-F245-91C3-65CB-E661490F027E}"/>
              </a:ext>
            </a:extLst>
          </p:cNvPr>
          <p:cNvSpPr txBox="1"/>
          <p:nvPr/>
        </p:nvSpPr>
        <p:spPr>
          <a:xfrm>
            <a:off x="812800" y="889000"/>
            <a:ext cx="1755609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5B9BD5"/>
                </a:solidFill>
                <a:latin typeface="Consolas" panose="020B0609020204030204" pitchFamily="49" charset="0"/>
              </a:rPr>
              <a:t>FINAL CALL · </a:t>
            </a:r>
            <a:r>
              <a:rPr lang="ko-KR" altLang="en-US" sz="1000" b="1">
                <a:solidFill>
                  <a:srgbClr val="5B9BD5"/>
                </a:solidFill>
                <a:latin typeface="Consolas" panose="020B0609020204030204" pitchFamily="49" charset="0"/>
              </a:rPr>
              <a:t>한 장 결론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1EA493-A83A-745A-A02C-43490B127319}"/>
              </a:ext>
            </a:extLst>
          </p:cNvPr>
          <p:cNvSpPr txBox="1"/>
          <p:nvPr/>
        </p:nvSpPr>
        <p:spPr>
          <a:xfrm>
            <a:off x="508000" y="1905000"/>
            <a:ext cx="11176000" cy="101566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3000" b="1">
                <a:solidFill>
                  <a:srgbClr val="E7ECF2"/>
                </a:solidFill>
                <a:latin typeface="맑은 고딕" panose="020B0503020000020004" pitchFamily="50" charset="-127"/>
              </a:rPr>
              <a:t>52</a:t>
            </a:r>
            <a:r>
              <a:rPr lang="ko-KR" altLang="en-US" sz="3000" b="1">
                <a:solidFill>
                  <a:srgbClr val="E7ECF2"/>
                </a:solidFill>
                <a:latin typeface="맑은 고딕" panose="020B0503020000020004" pitchFamily="50" charset="-127"/>
              </a:rPr>
              <a:t>억 장의 탑승권</a:t>
            </a:r>
            <a:r>
              <a:rPr lang="en-US" altLang="ko-KR" sz="3000" b="1">
                <a:solidFill>
                  <a:srgbClr val="E7ECF2"/>
                </a:solidFill>
                <a:latin typeface="맑은 고딕" panose="020B0503020000020004" pitchFamily="50" charset="-127"/>
              </a:rPr>
              <a:t>, 1</a:t>
            </a:r>
            <a:r>
              <a:rPr lang="ko-KR" altLang="en-US" sz="3000" b="1">
                <a:solidFill>
                  <a:srgbClr val="E7ECF2"/>
                </a:solidFill>
                <a:latin typeface="맑은 고딕" panose="020B0503020000020004" pitchFamily="50" charset="-127"/>
              </a:rPr>
              <a:t>조 달러의 매출</a:t>
            </a:r>
            <a:r>
              <a:rPr lang="en-US" altLang="ko-KR" sz="3000" b="1">
                <a:solidFill>
                  <a:srgbClr val="E7ECF2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ko-KR" altLang="en-US" sz="3000" b="1">
                <a:solidFill>
                  <a:srgbClr val="E7ECF2"/>
                </a:solidFill>
                <a:latin typeface="맑은 고딕" panose="020B0503020000020004" pitchFamily="50" charset="-127"/>
              </a:rPr>
              <a:t>그래도 한 자리는 </a:t>
            </a:r>
            <a:r>
              <a:rPr lang="en-US" altLang="ko-KR" sz="3000" b="1">
                <a:solidFill>
                  <a:srgbClr val="E7ECF2"/>
                </a:solidFill>
                <a:latin typeface="맑은 고딕" panose="020B0503020000020004" pitchFamily="50" charset="-127"/>
              </a:rPr>
              <a:t>$7.9</a:t>
            </a:r>
            <a:r>
              <a:rPr lang="ko-KR" altLang="en-US" sz="3000" b="1">
                <a:solidFill>
                  <a:srgbClr val="E7ECF2"/>
                </a:solidFill>
                <a:latin typeface="맑은 고딕" panose="020B0503020000020004" pitchFamily="50" charset="-127"/>
              </a:rPr>
              <a:t>의 이익뿐</a:t>
            </a:r>
            <a:r>
              <a:rPr lang="en-US" altLang="ko-KR" sz="3000" b="1">
                <a:solidFill>
                  <a:srgbClr val="E7ECF2"/>
                </a:solidFill>
                <a:latin typeface="맑은 고딕" panose="020B0503020000020004" pitchFamily="50" charset="-127"/>
              </a:rPr>
              <a:t>.</a:t>
            </a:r>
            <a:endParaRPr lang="ko-KR" altLang="en-US" sz="3000" b="1">
              <a:solidFill>
                <a:srgbClr val="E7ECF2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6B28880-4F62-F49A-81DA-EB76D3B61B59}"/>
              </a:ext>
            </a:extLst>
          </p:cNvPr>
          <p:cNvSpPr/>
          <p:nvPr/>
        </p:nvSpPr>
        <p:spPr>
          <a:xfrm>
            <a:off x="508000" y="3860800"/>
            <a:ext cx="1143000" cy="50800"/>
          </a:xfrm>
          <a:prstGeom prst="rect">
            <a:avLst/>
          </a:prstGeom>
          <a:solidFill>
            <a:srgbClr val="E2582B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5C4AA9-A652-D3AE-DD43-0A1B6797B96E}"/>
              </a:ext>
            </a:extLst>
          </p:cNvPr>
          <p:cNvSpPr txBox="1"/>
          <p:nvPr/>
        </p:nvSpPr>
        <p:spPr>
          <a:xfrm>
            <a:off x="508000" y="4089400"/>
            <a:ext cx="11176000" cy="29238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00">
                <a:solidFill>
                  <a:srgbClr val="9AA6B5"/>
                </a:solidFill>
                <a:latin typeface="맑은 고딕" panose="020B0503020000020004" pitchFamily="50" charset="-127"/>
              </a:rPr>
              <a:t>기록은 수송량이 세우고</a:t>
            </a:r>
            <a:r>
              <a:rPr lang="en-US" altLang="ko-KR" sz="1300">
                <a:solidFill>
                  <a:srgbClr val="9AA6B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300">
                <a:solidFill>
                  <a:srgbClr val="9AA6B5"/>
                </a:solidFill>
                <a:latin typeface="맑은 고딕" panose="020B0503020000020004" pitchFamily="50" charset="-127"/>
              </a:rPr>
              <a:t>마진은 여전히 얇다 </a:t>
            </a:r>
            <a:r>
              <a:rPr lang="en-US" altLang="ko-KR" sz="1300">
                <a:solidFill>
                  <a:srgbClr val="9AA6B5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300">
                <a:solidFill>
                  <a:srgbClr val="9AA6B5"/>
                </a:solidFill>
                <a:latin typeface="맑은 고딕" panose="020B0503020000020004" pitchFamily="50" charset="-127"/>
              </a:rPr>
              <a:t>성장의 다음 관문은 좌석이 아니라 공급이다</a:t>
            </a:r>
            <a:r>
              <a:rPr lang="en-US" altLang="ko-KR" sz="1300">
                <a:solidFill>
                  <a:srgbClr val="9AA6B5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9AA6B5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3D5FD92-9FCB-0090-81E9-DCD13FDFD26F}"/>
              </a:ext>
            </a:extLst>
          </p:cNvPr>
          <p:cNvSpPr/>
          <p:nvPr/>
        </p:nvSpPr>
        <p:spPr>
          <a:xfrm>
            <a:off x="508000" y="5207000"/>
            <a:ext cx="254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C961E43-EAFD-8839-EB29-4735B4034BA6}"/>
              </a:ext>
            </a:extLst>
          </p:cNvPr>
          <p:cNvSpPr/>
          <p:nvPr/>
        </p:nvSpPr>
        <p:spPr>
          <a:xfrm>
            <a:off x="586740" y="5207000"/>
            <a:ext cx="381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C1C0093D-CDAA-9EA3-187B-1453A18D25C9}"/>
              </a:ext>
            </a:extLst>
          </p:cNvPr>
          <p:cNvSpPr/>
          <p:nvPr/>
        </p:nvSpPr>
        <p:spPr>
          <a:xfrm>
            <a:off x="678180" y="5207000"/>
            <a:ext cx="254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CECEF5F-E002-CA4B-D81C-6A124A2E4E8E}"/>
              </a:ext>
            </a:extLst>
          </p:cNvPr>
          <p:cNvSpPr/>
          <p:nvPr/>
        </p:nvSpPr>
        <p:spPr>
          <a:xfrm>
            <a:off x="756920" y="5207000"/>
            <a:ext cx="127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386495EE-0ED3-0799-12A3-2505AE28995A}"/>
              </a:ext>
            </a:extLst>
          </p:cNvPr>
          <p:cNvSpPr/>
          <p:nvPr/>
        </p:nvSpPr>
        <p:spPr>
          <a:xfrm>
            <a:off x="848360" y="5207000"/>
            <a:ext cx="254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44457BB7-69DE-2FAD-2C9B-0B154E1ECE31}"/>
              </a:ext>
            </a:extLst>
          </p:cNvPr>
          <p:cNvSpPr/>
          <p:nvPr/>
        </p:nvSpPr>
        <p:spPr>
          <a:xfrm>
            <a:off x="927100" y="5207000"/>
            <a:ext cx="381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526E16C3-813B-94CD-85B3-29D9C02BB4E3}"/>
              </a:ext>
            </a:extLst>
          </p:cNvPr>
          <p:cNvSpPr/>
          <p:nvPr/>
        </p:nvSpPr>
        <p:spPr>
          <a:xfrm>
            <a:off x="1018540" y="5207000"/>
            <a:ext cx="127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CEFC1565-ED27-F061-013B-9F1A8FCD2ADE}"/>
              </a:ext>
            </a:extLst>
          </p:cNvPr>
          <p:cNvSpPr/>
          <p:nvPr/>
        </p:nvSpPr>
        <p:spPr>
          <a:xfrm>
            <a:off x="1097280" y="5207000"/>
            <a:ext cx="127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D710A9D5-DA1A-E5C1-7667-867ED66B7BAE}"/>
              </a:ext>
            </a:extLst>
          </p:cNvPr>
          <p:cNvSpPr/>
          <p:nvPr/>
        </p:nvSpPr>
        <p:spPr>
          <a:xfrm>
            <a:off x="1188720" y="5207000"/>
            <a:ext cx="254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FDFC4A7-B5AB-01DB-DBFB-9C2272BA6D20}"/>
              </a:ext>
            </a:extLst>
          </p:cNvPr>
          <p:cNvSpPr/>
          <p:nvPr/>
        </p:nvSpPr>
        <p:spPr>
          <a:xfrm>
            <a:off x="1267460" y="5207000"/>
            <a:ext cx="127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FE088DF2-29F6-5149-A69E-8296009EFC61}"/>
              </a:ext>
            </a:extLst>
          </p:cNvPr>
          <p:cNvSpPr/>
          <p:nvPr/>
        </p:nvSpPr>
        <p:spPr>
          <a:xfrm>
            <a:off x="1346200" y="5207000"/>
            <a:ext cx="381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4AE962FA-9886-D8C6-5B9D-C200F17674DD}"/>
              </a:ext>
            </a:extLst>
          </p:cNvPr>
          <p:cNvSpPr/>
          <p:nvPr/>
        </p:nvSpPr>
        <p:spPr>
          <a:xfrm>
            <a:off x="1437640" y="5207000"/>
            <a:ext cx="254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31C0B5FD-4303-888E-6F2D-60B64ECC8C81}"/>
              </a:ext>
            </a:extLst>
          </p:cNvPr>
          <p:cNvSpPr/>
          <p:nvPr/>
        </p:nvSpPr>
        <p:spPr>
          <a:xfrm>
            <a:off x="1516380" y="5207000"/>
            <a:ext cx="381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080327E0-B4B9-2E8D-6391-590EE2DA8206}"/>
              </a:ext>
            </a:extLst>
          </p:cNvPr>
          <p:cNvSpPr/>
          <p:nvPr/>
        </p:nvSpPr>
        <p:spPr>
          <a:xfrm>
            <a:off x="1607820" y="5207000"/>
            <a:ext cx="127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B9537409-CB94-AA44-F7A0-650D61B2461F}"/>
              </a:ext>
            </a:extLst>
          </p:cNvPr>
          <p:cNvSpPr/>
          <p:nvPr/>
        </p:nvSpPr>
        <p:spPr>
          <a:xfrm>
            <a:off x="1686560" y="5207000"/>
            <a:ext cx="127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60D94ED0-E537-B5D0-7FFF-631940AEBAD6}"/>
              </a:ext>
            </a:extLst>
          </p:cNvPr>
          <p:cNvSpPr/>
          <p:nvPr/>
        </p:nvSpPr>
        <p:spPr>
          <a:xfrm>
            <a:off x="1778000" y="5207000"/>
            <a:ext cx="254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9FDE109D-30CA-8D74-8DC9-9CA333ED3143}"/>
              </a:ext>
            </a:extLst>
          </p:cNvPr>
          <p:cNvSpPr/>
          <p:nvPr/>
        </p:nvSpPr>
        <p:spPr>
          <a:xfrm>
            <a:off x="1856740" y="5207000"/>
            <a:ext cx="381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9B326A56-D690-F145-7B09-4E336150EE11}"/>
              </a:ext>
            </a:extLst>
          </p:cNvPr>
          <p:cNvSpPr/>
          <p:nvPr/>
        </p:nvSpPr>
        <p:spPr>
          <a:xfrm>
            <a:off x="1948180" y="5207000"/>
            <a:ext cx="254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65525253-1DB4-C2DA-43D8-8ADFD64CA763}"/>
              </a:ext>
            </a:extLst>
          </p:cNvPr>
          <p:cNvSpPr/>
          <p:nvPr/>
        </p:nvSpPr>
        <p:spPr>
          <a:xfrm>
            <a:off x="2026920" y="5207000"/>
            <a:ext cx="254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6ECEC606-5DF1-9BBB-A507-B0C5C8A7A766}"/>
              </a:ext>
            </a:extLst>
          </p:cNvPr>
          <p:cNvSpPr/>
          <p:nvPr/>
        </p:nvSpPr>
        <p:spPr>
          <a:xfrm>
            <a:off x="2131060" y="5207000"/>
            <a:ext cx="127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52CA13D2-79E7-0B3B-A87D-A60C758025FC}"/>
              </a:ext>
            </a:extLst>
          </p:cNvPr>
          <p:cNvSpPr/>
          <p:nvPr/>
        </p:nvSpPr>
        <p:spPr>
          <a:xfrm>
            <a:off x="2197100" y="5207000"/>
            <a:ext cx="254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8B9D8CEE-967A-3DE4-8E52-C474824B06C1}"/>
              </a:ext>
            </a:extLst>
          </p:cNvPr>
          <p:cNvSpPr/>
          <p:nvPr/>
        </p:nvSpPr>
        <p:spPr>
          <a:xfrm>
            <a:off x="2275840" y="5207000"/>
            <a:ext cx="381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E50831A5-E4B5-5A7F-290E-C8C7A9859491}"/>
              </a:ext>
            </a:extLst>
          </p:cNvPr>
          <p:cNvSpPr/>
          <p:nvPr/>
        </p:nvSpPr>
        <p:spPr>
          <a:xfrm>
            <a:off x="2379980" y="5207000"/>
            <a:ext cx="127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4BCC5995-CE82-27FC-BC40-03FCCA137589}"/>
              </a:ext>
            </a:extLst>
          </p:cNvPr>
          <p:cNvSpPr/>
          <p:nvPr/>
        </p:nvSpPr>
        <p:spPr>
          <a:xfrm>
            <a:off x="2458720" y="5207000"/>
            <a:ext cx="12700" cy="381000"/>
          </a:xfrm>
          <a:prstGeom prst="rect">
            <a:avLst/>
          </a:prstGeom>
          <a:solidFill>
            <a:srgbClr val="1A1A1A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203F9E0-8F7F-8311-2767-AA57D16D36B7}"/>
              </a:ext>
            </a:extLst>
          </p:cNvPr>
          <p:cNvSpPr txBox="1"/>
          <p:nvPr/>
        </p:nvSpPr>
        <p:spPr>
          <a:xfrm>
            <a:off x="508000" y="5664200"/>
            <a:ext cx="2492990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9AA6B5"/>
                </a:solidFill>
                <a:latin typeface="Consolas" panose="020B0609020204030204" pitchFamily="49" charset="0"/>
              </a:rPr>
              <a:t>GLOBAL AVIATION · AV 2026 · 5.2B PAX</a:t>
            </a:r>
            <a:endParaRPr lang="ko-KR" altLang="en-US" sz="900">
              <a:solidFill>
                <a:srgbClr val="9AA6B5"/>
              </a:solidFill>
              <a:latin typeface="Consolas" panose="020B0609020204030204" pitchFamily="49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C72C45-714E-FD0D-80C3-28228F81A247}"/>
              </a:ext>
            </a:extLst>
          </p:cNvPr>
          <p:cNvSpPr txBox="1"/>
          <p:nvPr/>
        </p:nvSpPr>
        <p:spPr>
          <a:xfrm>
            <a:off x="508000" y="6070600"/>
            <a:ext cx="111760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6E7C8C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E7C8C"/>
                </a:solidFill>
                <a:latin typeface="맑은 고딕" panose="020B0503020000020004" pitchFamily="50" charset="-127"/>
              </a:rPr>
              <a:t>: IATA 2026 Financial Outlook(2025.12)·Air Passenger Market Analysis(2025) </a:t>
            </a:r>
            <a:r>
              <a:rPr lang="ko-KR" altLang="en-US" sz="800">
                <a:solidFill>
                  <a:srgbClr val="6E7C8C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6E7C8C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6E7C8C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6E7C8C"/>
                </a:solidFill>
                <a:latin typeface="맑은 고딕" panose="020B0503020000020004" pitchFamily="50" charset="-127"/>
              </a:rPr>
              <a:t>. ⚠ 2026 </a:t>
            </a:r>
            <a:r>
              <a:rPr lang="ko-KR" altLang="en-US" sz="800">
                <a:solidFill>
                  <a:srgbClr val="6E7C8C"/>
                </a:solidFill>
                <a:latin typeface="맑은 고딕" panose="020B0503020000020004" pitchFamily="50" charset="-127"/>
              </a:rPr>
              <a:t>수치는 전망치이며 일부 매체는 수익성 전망 하향 조정 보도</a:t>
            </a:r>
            <a:r>
              <a:rPr lang="en-US" altLang="ko-KR" sz="800">
                <a:solidFill>
                  <a:srgbClr val="6E7C8C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800">
                <a:solidFill>
                  <a:srgbClr val="6E7C8C"/>
                </a:solidFill>
                <a:latin typeface="맑은 고딕" panose="020B0503020000020004" pitchFamily="50" charset="-127"/>
              </a:rPr>
              <a:t>지역 </a:t>
            </a:r>
            <a:r>
              <a:rPr lang="en-US" altLang="ko-KR" sz="800">
                <a:solidFill>
                  <a:srgbClr val="6E7C8C"/>
                </a:solidFill>
                <a:latin typeface="맑은 고딕" panose="020B0503020000020004" pitchFamily="50" charset="-127"/>
              </a:rPr>
              <a:t>RPK </a:t>
            </a:r>
            <a:r>
              <a:rPr lang="ko-KR" altLang="en-US" sz="800">
                <a:solidFill>
                  <a:srgbClr val="6E7C8C"/>
                </a:solidFill>
                <a:latin typeface="맑은 고딕" panose="020B0503020000020004" pitchFamily="50" charset="-127"/>
              </a:rPr>
              <a:t>비중은 항공사 등록 기준</a:t>
            </a:r>
            <a:r>
              <a:rPr lang="en-US" altLang="ko-KR" sz="800">
                <a:solidFill>
                  <a:srgbClr val="6E7C8C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6E7C8C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8119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523</Words>
  <Application>Microsoft Office PowerPoint</Application>
  <PresentationFormat>와이드스크린</PresentationFormat>
  <Paragraphs>86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18</cp:revision>
  <dcterms:created xsi:type="dcterms:W3CDTF">2026-06-15T12:12:21Z</dcterms:created>
  <dcterms:modified xsi:type="dcterms:W3CDTF">2026-06-15T12:12:41Z</dcterms:modified>
</cp:coreProperties>
</file>