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5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A0DA235-F7D1-35D5-23EE-EADEAF2E79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A57CDA2-4F28-0935-FC93-7168C45749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E56B9EA-9B60-5435-B81A-F96FA07A4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92-7D37-4CFA-8B23-132B4DEC285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E30AC8-C461-52D9-370E-CEF3F87B1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307702F-4B3E-D658-49E9-AF95C800F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4A2-18D4-4546-A691-9FA7C498B3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7494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25BF44-AC84-1692-A9C7-BE0F1AED0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20D6159-FB67-5395-F53E-01F5574585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0E44D62-49DA-C213-2140-8A7ADDAC5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92-7D37-4CFA-8B23-132B4DEC285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B6D58B7-CAA6-4E2A-35A6-2B5F81E86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F99EAC-B8EF-2176-0EA2-683A296E2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4A2-18D4-4546-A691-9FA7C498B3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676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769A96E4-48C8-1F86-335A-65EF47FB89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9DFD8B2-9BE5-24DA-4C67-C399A4DB52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9CC1E1C-EC7A-A324-6D83-E02401B10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92-7D37-4CFA-8B23-132B4DEC285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BDC3DF4-5872-40EC-7D69-65318DC35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DD525B9-AE54-1FD4-7717-75FE7E5A8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4A2-18D4-4546-A691-9FA7C498B3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4287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9DF7FAD-B4E1-E4AA-F2A1-7C7716DADA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B350434-B30D-265A-33D0-A6AF6D35E3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2225BA5-5D6F-F49E-008D-FC6B544A8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92-7D37-4CFA-8B23-132B4DEC285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83B9F16-F144-258A-B08A-58E1D0D8F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B33E804-10C1-6F63-9D86-FF44398DC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4A2-18D4-4546-A691-9FA7C498B3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11172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5F25FE3-B3AB-BE3A-9F1E-CFDDE1950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8D7F4A7-4CA4-D87F-B0E6-5E50C359C2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0DC481A-02A6-8303-D1A6-14E0E0E21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92-7D37-4CFA-8B23-132B4DEC285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B9B5808-09A0-08EE-8D2F-40FA705C2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82D80A-68A7-1026-9714-26FC96162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4A2-18D4-4546-A691-9FA7C498B3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1944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D1F13C-220C-05D3-50B8-1ACB8F29D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9615C07-D75C-812A-1425-C5F4CCFDFB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70A9DB3-E698-7AC8-51BD-1A01184E4A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1F0EFD5-99C0-E1B3-FF1D-6BABAA655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92-7D37-4CFA-8B23-132B4DEC285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2FABE79-F021-6546-0D26-8D07C2D04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928F632-67F4-3916-8F41-DB59F1D2D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4A2-18D4-4546-A691-9FA7C498B3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2928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ABBE3F-DED2-0517-957C-745A7F7C13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B6CDAFE-6D4E-0FB4-D2DE-98B5EABFE7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8110FB4-272F-A8E1-1258-52518CAAC5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14BE8295-6F4A-7214-C817-91D0F6B192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9413ED2-E6F2-F638-54EE-E8D5B9B6D7E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B32E448-6DAA-29C7-60A4-205F9DA5B9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92-7D37-4CFA-8B23-132B4DEC285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59A94C5-24FC-AD48-FFB6-9A6D9F281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39A54C09-3077-4AA8-D0FD-419C79213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4A2-18D4-4546-A691-9FA7C498B3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8776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C9AE15D-CF20-0258-70BF-D0D1BC907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6834476-DE46-9509-DBD1-1BF39FE74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92-7D37-4CFA-8B23-132B4DEC285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11DC6EF-5713-0C58-EE32-EFA47C490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6E006CF-EF21-C2A9-1861-F0D422860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4A2-18D4-4546-A691-9FA7C498B3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352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E4630AA-B0A2-D730-A069-2F3080A0F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92-7D37-4CFA-8B23-132B4DEC285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2B9F010-A04E-1F81-689F-FD7136CC6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3AF5DD49-46A6-0D9E-5A8F-42B00D1F5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4A2-18D4-4546-A691-9FA7C498B3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1986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BBAE88C-472A-9879-5F7B-CD4FCAA47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711C113-B9D1-EFAA-960F-17A0A0931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E1788B6-5D6F-5979-C748-69B839678C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1A4A62C-1AD1-B7E7-FE99-90654BEC5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92-7D37-4CFA-8B23-132B4DEC285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6FD4F59-3BD0-9C37-336D-777CA9268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EE7757-D767-F808-17B6-2EA129B4B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4A2-18D4-4546-A691-9FA7C498B3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1347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FAF89F1-CE18-71FB-3519-EB7696864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24112C21-8632-2DC4-095E-5BC268873C2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15201D2-501B-92E4-3206-6A87B4C61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09F76B9-F094-8AC4-2025-BA7C5C08B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B7C92-7D37-4CFA-8B23-132B4DEC285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0022903-111B-C865-551B-8F0B71D0C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F9375A2-314A-E8CB-19E6-AFD294314F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934A2-18D4-4546-A691-9FA7C498B3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2240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D5616CC-8D9A-31DC-A889-58AD1D311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190936D-EFDD-F8EA-A28A-C2568E84F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32562E2-A3C5-C552-3B18-FB9F29B737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0B7C92-7D37-4CFA-8B23-132B4DEC285F}" type="datetimeFigureOut">
              <a:rPr lang="ko-KR" altLang="en-US" smtClean="0"/>
              <a:t>2026-06-15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C46AE99-37EA-AD8C-4091-CDD04DDC2F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FE50327-D9C4-FC24-9219-98E94CB878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B934A2-18D4-4546-A691-9FA7C498B3F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3174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F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80450D3F-B00C-0168-F6A4-3B495CC737DD}"/>
              </a:ext>
            </a:extLst>
          </p:cNvPr>
          <p:cNvSpPr/>
          <p:nvPr/>
        </p:nvSpPr>
        <p:spPr>
          <a:xfrm>
            <a:off x="508000" y="685800"/>
            <a:ext cx="203200" cy="114300"/>
          </a:xfrm>
          <a:prstGeom prst="rect">
            <a:avLst/>
          </a:prstGeom>
          <a:solidFill>
            <a:srgbClr val="8B5CF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06ED5A8-5D04-7F97-B13B-9B3BAAB97F7F}"/>
              </a:ext>
            </a:extLst>
          </p:cNvPr>
          <p:cNvSpPr txBox="1"/>
          <p:nvPr/>
        </p:nvSpPr>
        <p:spPr>
          <a:xfrm>
            <a:off x="812800" y="660400"/>
            <a:ext cx="2300630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8B5CF6"/>
                </a:solidFill>
                <a:latin typeface="Consolas" panose="020B0609020204030204" pitchFamily="49" charset="0"/>
              </a:rPr>
              <a:t>INDUSTRY · GLOBAL GAMES · 2026</a:t>
            </a:r>
            <a:endParaRPr lang="ko-KR" altLang="en-US" sz="1000" b="1">
              <a:solidFill>
                <a:srgbClr val="8B5CF6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484B31-F4AC-FCDE-0183-924147B2D478}"/>
              </a:ext>
            </a:extLst>
          </p:cNvPr>
          <p:cNvSpPr txBox="1"/>
          <p:nvPr/>
        </p:nvSpPr>
        <p:spPr>
          <a:xfrm>
            <a:off x="508000" y="1041400"/>
            <a:ext cx="11176000" cy="132343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4000" b="1">
                <a:solidFill>
                  <a:srgbClr val="F2F3F8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4000" b="1">
                <a:solidFill>
                  <a:srgbClr val="F2F3F8"/>
                </a:solidFill>
                <a:latin typeface="맑은 고딕" panose="020B0503020000020004" pitchFamily="50" charset="-127"/>
              </a:rPr>
              <a:t>글로벌 게임 산업</a:t>
            </a:r>
            <a:r>
              <a:rPr lang="en-US" altLang="ko-KR" sz="4000" b="1">
                <a:solidFill>
                  <a:srgbClr val="F2F3F8"/>
                </a:solidFill>
                <a:latin typeface="맑은 고딕" panose="020B0503020000020004" pitchFamily="50" charset="-127"/>
              </a:rPr>
              <a:t>,</a:t>
            </a:r>
          </a:p>
          <a:p>
            <a:r>
              <a:rPr lang="ko-KR" altLang="en-US" sz="4000" b="1">
                <a:solidFill>
                  <a:srgbClr val="F2F3F8"/>
                </a:solidFill>
                <a:latin typeface="맑은 고딕" panose="020B0503020000020004" pitchFamily="50" charset="-127"/>
              </a:rPr>
              <a:t>타일 한 장으로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A83959-8517-D7E4-6B35-270CC81A1BA0}"/>
              </a:ext>
            </a:extLst>
          </p:cNvPr>
          <p:cNvSpPr txBox="1"/>
          <p:nvPr/>
        </p:nvSpPr>
        <p:spPr>
          <a:xfrm>
            <a:off x="508000" y="2717800"/>
            <a:ext cx="9144000" cy="28469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50">
                <a:solidFill>
                  <a:srgbClr val="8B90A8"/>
                </a:solidFill>
                <a:latin typeface="맑은 고딕" panose="020B0503020000020004" pitchFamily="50" charset="-127"/>
              </a:rPr>
              <a:t>시장</a:t>
            </a:r>
            <a:r>
              <a:rPr lang="en-US" altLang="ko-KR" sz="1250">
                <a:solidFill>
                  <a:srgbClr val="8B90A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>
                <a:solidFill>
                  <a:srgbClr val="8B90A8"/>
                </a:solidFill>
                <a:latin typeface="맑은 고딕" panose="020B0503020000020004" pitchFamily="50" charset="-127"/>
              </a:rPr>
              <a:t>플랫폼</a:t>
            </a:r>
            <a:r>
              <a:rPr lang="en-US" altLang="ko-KR" sz="1250">
                <a:solidFill>
                  <a:srgbClr val="8B90A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>
                <a:solidFill>
                  <a:srgbClr val="8B90A8"/>
                </a:solidFill>
                <a:latin typeface="맑은 고딕" panose="020B0503020000020004" pitchFamily="50" charset="-127"/>
              </a:rPr>
              <a:t>플레이어</a:t>
            </a:r>
            <a:r>
              <a:rPr lang="en-US" altLang="ko-KR" sz="1250">
                <a:solidFill>
                  <a:srgbClr val="8B90A8"/>
                </a:solidFill>
                <a:latin typeface="맑은 고딕" panose="020B0503020000020004" pitchFamily="50" charset="-127"/>
              </a:rPr>
              <a:t>·e</a:t>
            </a:r>
            <a:r>
              <a:rPr lang="ko-KR" altLang="en-US" sz="1250">
                <a:solidFill>
                  <a:srgbClr val="8B90A8"/>
                </a:solidFill>
                <a:latin typeface="맑은 고딕" panose="020B0503020000020004" pitchFamily="50" charset="-127"/>
              </a:rPr>
              <a:t>스포츠를 가변 타일 모자이크에 담았다 </a:t>
            </a:r>
            <a:r>
              <a:rPr lang="en-US" altLang="ko-KR" sz="1250">
                <a:solidFill>
                  <a:srgbClr val="8B90A8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250">
                <a:solidFill>
                  <a:srgbClr val="8B90A8"/>
                </a:solidFill>
                <a:latin typeface="맑은 고딕" panose="020B0503020000020004" pitchFamily="50" charset="-127"/>
              </a:rPr>
              <a:t>한눈에 읽는 게임 산업</a:t>
            </a:r>
            <a:r>
              <a:rPr lang="en-US" altLang="ko-KR" sz="1250">
                <a:solidFill>
                  <a:srgbClr val="8B90A8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8B90A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6861F84C-98C5-DD70-5624-99A9A9FF1EC8}"/>
              </a:ext>
            </a:extLst>
          </p:cNvPr>
          <p:cNvSpPr/>
          <p:nvPr/>
        </p:nvSpPr>
        <p:spPr>
          <a:xfrm>
            <a:off x="508000" y="3683000"/>
            <a:ext cx="3589867" cy="1651000"/>
          </a:xfrm>
          <a:prstGeom prst="roundRect">
            <a:avLst/>
          </a:prstGeom>
          <a:solidFill>
            <a:srgbClr val="181A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>
            <a:extLst>
              <a:ext uri="{FF2B5EF4-FFF2-40B4-BE49-F238E27FC236}">
                <a16:creationId xmlns:a16="http://schemas.microsoft.com/office/drawing/2014/main" id="{A317EFA2-FEF6-31E0-6CF6-521D13760071}"/>
              </a:ext>
            </a:extLst>
          </p:cNvPr>
          <p:cNvSpPr/>
          <p:nvPr/>
        </p:nvSpPr>
        <p:spPr>
          <a:xfrm>
            <a:off x="787400" y="3962400"/>
            <a:ext cx="139700" cy="139700"/>
          </a:xfrm>
          <a:prstGeom prst="ellipse">
            <a:avLst/>
          </a:prstGeom>
          <a:solidFill>
            <a:srgbClr val="8B5CF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971A84C-0303-E61F-E667-1F329DEBD306}"/>
              </a:ext>
            </a:extLst>
          </p:cNvPr>
          <p:cNvSpPr txBox="1"/>
          <p:nvPr/>
        </p:nvSpPr>
        <p:spPr>
          <a:xfrm>
            <a:off x="787400" y="4191000"/>
            <a:ext cx="1685077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8B5CF6"/>
                </a:solidFill>
                <a:latin typeface="Arial Black" panose="020B0A04020102020204" pitchFamily="34" charset="0"/>
              </a:rPr>
              <a:t>$205B</a:t>
            </a:r>
            <a:endParaRPr lang="ko-KR" altLang="en-US" sz="3400" b="1">
              <a:solidFill>
                <a:srgbClr val="8B5CF6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72465E2-1828-6E22-B574-C58FD10C1761}"/>
              </a:ext>
            </a:extLst>
          </p:cNvPr>
          <p:cNvSpPr txBox="1"/>
          <p:nvPr/>
        </p:nvSpPr>
        <p:spPr>
          <a:xfrm>
            <a:off x="787400" y="4800600"/>
            <a:ext cx="3031067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글로벌 게임 시장 </a:t>
            </a:r>
            <a:r>
              <a:rPr lang="en-US" altLang="ko-KR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2026</a:t>
            </a:r>
            <a:endParaRPr lang="ko-KR" altLang="en-US" sz="1200" b="1">
              <a:solidFill>
                <a:srgbClr val="F2F3F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68C3699B-2056-A238-D3B7-4D066E69705E}"/>
              </a:ext>
            </a:extLst>
          </p:cNvPr>
          <p:cNvSpPr/>
          <p:nvPr/>
        </p:nvSpPr>
        <p:spPr>
          <a:xfrm>
            <a:off x="4301067" y="3683000"/>
            <a:ext cx="3589866" cy="1651000"/>
          </a:xfrm>
          <a:prstGeom prst="roundRect">
            <a:avLst/>
          </a:prstGeom>
          <a:solidFill>
            <a:srgbClr val="181A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969448FA-26C1-3E6C-C00C-7F562D4D66E8}"/>
              </a:ext>
            </a:extLst>
          </p:cNvPr>
          <p:cNvSpPr/>
          <p:nvPr/>
        </p:nvSpPr>
        <p:spPr>
          <a:xfrm>
            <a:off x="4580467" y="3962400"/>
            <a:ext cx="139700" cy="139700"/>
          </a:xfrm>
          <a:prstGeom prst="ellipse">
            <a:avLst/>
          </a:prstGeom>
          <a:solidFill>
            <a:srgbClr val="22D3E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5CA2C96-BB0D-2679-22EF-45C9FAB5AD6F}"/>
              </a:ext>
            </a:extLst>
          </p:cNvPr>
          <p:cNvSpPr txBox="1"/>
          <p:nvPr/>
        </p:nvSpPr>
        <p:spPr>
          <a:xfrm>
            <a:off x="4580467" y="4191000"/>
            <a:ext cx="1250663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22D3EE"/>
                </a:solidFill>
                <a:latin typeface="Arial Black" panose="020B0A04020102020204" pitchFamily="34" charset="0"/>
              </a:rPr>
              <a:t>3.4B</a:t>
            </a:r>
            <a:endParaRPr lang="ko-KR" altLang="en-US" sz="3400" b="1">
              <a:solidFill>
                <a:srgbClr val="22D3EE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516D64-3D93-E5B9-995B-E90C1CD88A80}"/>
              </a:ext>
            </a:extLst>
          </p:cNvPr>
          <p:cNvSpPr txBox="1"/>
          <p:nvPr/>
        </p:nvSpPr>
        <p:spPr>
          <a:xfrm>
            <a:off x="4580467" y="4800600"/>
            <a:ext cx="3031067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전 세계 게이머</a:t>
            </a:r>
          </a:p>
        </p:txBody>
      </p:sp>
      <p:sp>
        <p:nvSpPr>
          <p:cNvPr id="14" name="사각형: 둥근 모서리 13">
            <a:extLst>
              <a:ext uri="{FF2B5EF4-FFF2-40B4-BE49-F238E27FC236}">
                <a16:creationId xmlns:a16="http://schemas.microsoft.com/office/drawing/2014/main" id="{A4FA53F7-7F02-6F30-2450-51FB0C56FC2B}"/>
              </a:ext>
            </a:extLst>
          </p:cNvPr>
          <p:cNvSpPr/>
          <p:nvPr/>
        </p:nvSpPr>
        <p:spPr>
          <a:xfrm>
            <a:off x="8094133" y="3683000"/>
            <a:ext cx="3589867" cy="1651000"/>
          </a:xfrm>
          <a:prstGeom prst="roundRect">
            <a:avLst/>
          </a:prstGeom>
          <a:solidFill>
            <a:srgbClr val="181A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>
            <a:extLst>
              <a:ext uri="{FF2B5EF4-FFF2-40B4-BE49-F238E27FC236}">
                <a16:creationId xmlns:a16="http://schemas.microsoft.com/office/drawing/2014/main" id="{C9510FFF-C6A2-30F4-F42A-E00147CE63E5}"/>
              </a:ext>
            </a:extLst>
          </p:cNvPr>
          <p:cNvSpPr/>
          <p:nvPr/>
        </p:nvSpPr>
        <p:spPr>
          <a:xfrm>
            <a:off x="8373533" y="3962400"/>
            <a:ext cx="139700" cy="139700"/>
          </a:xfrm>
          <a:prstGeom prst="ellipse">
            <a:avLst/>
          </a:prstGeom>
          <a:solidFill>
            <a:srgbClr val="A3E63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A0CBDD5-ECA8-F35C-5754-775ED64DFE72}"/>
              </a:ext>
            </a:extLst>
          </p:cNvPr>
          <p:cNvSpPr txBox="1"/>
          <p:nvPr/>
        </p:nvSpPr>
        <p:spPr>
          <a:xfrm>
            <a:off x="8373533" y="4191000"/>
            <a:ext cx="1200970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A3E635"/>
                </a:solidFill>
                <a:latin typeface="Arial Black" panose="020B0A04020102020204" pitchFamily="34" charset="0"/>
              </a:rPr>
              <a:t>52%</a:t>
            </a:r>
            <a:endParaRPr lang="ko-KR" altLang="en-US" sz="3400" b="1">
              <a:solidFill>
                <a:srgbClr val="A3E635"/>
              </a:solidFill>
              <a:latin typeface="Arial Black" panose="020B0A040201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2F6ACD3-928C-4F89-9D4C-DF79AA32DD13}"/>
              </a:ext>
            </a:extLst>
          </p:cNvPr>
          <p:cNvSpPr txBox="1"/>
          <p:nvPr/>
        </p:nvSpPr>
        <p:spPr>
          <a:xfrm>
            <a:off x="8373533" y="4800600"/>
            <a:ext cx="3031067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모바일 점유율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BA43B54-EB17-EADB-E133-8E4DB33F5259}"/>
              </a:ext>
            </a:extLst>
          </p:cNvPr>
          <p:cNvSpPr txBox="1"/>
          <p:nvPr/>
        </p:nvSpPr>
        <p:spPr>
          <a:xfrm>
            <a:off x="508000" y="5588000"/>
            <a:ext cx="11176000" cy="33855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: Newzoo Global Games Market Report · Statista · Konvoy · Mordor Intelligence · Fortune Business Insights 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등 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2+ 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. ⚠ 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시장규모는 정의편차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소프트웨어 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$205B / 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하드웨어 포함 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$236.9B), e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스포츠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클라우드 매출은 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firm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별 편차 극심 → 관중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성장률 위주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모두 전망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추정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.</a:t>
            </a:r>
            <a:endParaRPr lang="ko-KR" altLang="en-US" sz="800">
              <a:solidFill>
                <a:srgbClr val="8B90A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18807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F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19947EB4-1D6E-BFCD-8550-4899C709289D}"/>
              </a:ext>
            </a:extLst>
          </p:cNvPr>
          <p:cNvSpPr/>
          <p:nvPr/>
        </p:nvSpPr>
        <p:spPr>
          <a:xfrm>
            <a:off x="508000" y="533400"/>
            <a:ext cx="203200" cy="114300"/>
          </a:xfrm>
          <a:prstGeom prst="rect">
            <a:avLst/>
          </a:prstGeom>
          <a:solidFill>
            <a:srgbClr val="8B5CF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EF14EA-7FAC-72E0-0C8A-EF6D35F14D8B}"/>
              </a:ext>
            </a:extLst>
          </p:cNvPr>
          <p:cNvSpPr txBox="1"/>
          <p:nvPr/>
        </p:nvSpPr>
        <p:spPr>
          <a:xfrm>
            <a:off x="812800" y="508000"/>
            <a:ext cx="1390124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8B5CF6"/>
                </a:solidFill>
                <a:latin typeface="Consolas" panose="020B0609020204030204" pitchFamily="49" charset="0"/>
              </a:rPr>
              <a:t>01 · </a:t>
            </a:r>
            <a:r>
              <a:rPr lang="ko-KR" altLang="en-US" sz="1000" b="1">
                <a:solidFill>
                  <a:srgbClr val="8B5CF6"/>
                </a:solidFill>
                <a:latin typeface="Consolas" panose="020B0609020204030204" pitchFamily="49" charset="0"/>
              </a:rPr>
              <a:t>시장 </a:t>
            </a:r>
            <a:r>
              <a:rPr lang="en-US" altLang="ko-KR" sz="1000" b="1">
                <a:solidFill>
                  <a:srgbClr val="8B5CF6"/>
                </a:solidFill>
                <a:latin typeface="Consolas" panose="020B0609020204030204" pitchFamily="49" charset="0"/>
              </a:rPr>
              <a:t>· </a:t>
            </a:r>
            <a:r>
              <a:rPr lang="ko-KR" altLang="en-US" sz="1000" b="1">
                <a:solidFill>
                  <a:srgbClr val="8B5CF6"/>
                </a:solidFill>
                <a:latin typeface="Consolas" panose="020B0609020204030204" pitchFamily="49" charset="0"/>
              </a:rPr>
              <a:t>플랫폼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DC0F3D-255F-F971-9821-E18A8E8A2BEF}"/>
              </a:ext>
            </a:extLst>
          </p:cNvPr>
          <p:cNvSpPr txBox="1"/>
          <p:nvPr/>
        </p:nvSpPr>
        <p:spPr>
          <a:xfrm>
            <a:off x="508000" y="812800"/>
            <a:ext cx="3807453" cy="44627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300" b="1">
                <a:solidFill>
                  <a:srgbClr val="F2F3F8"/>
                </a:solidFill>
                <a:latin typeface="맑은 고딕" panose="020B0503020000020004" pitchFamily="50" charset="-127"/>
              </a:rPr>
              <a:t>시장 </a:t>
            </a:r>
            <a:r>
              <a:rPr lang="en-US" altLang="ko-KR" sz="2300" b="1">
                <a:solidFill>
                  <a:srgbClr val="F2F3F8"/>
                </a:solidFill>
                <a:latin typeface="맑은 고딕" panose="020B0503020000020004" pitchFamily="50" charset="-127"/>
              </a:rPr>
              <a:t>$205B, </a:t>
            </a:r>
            <a:r>
              <a:rPr lang="ko-KR" altLang="en-US" sz="2300" b="1">
                <a:solidFill>
                  <a:srgbClr val="F2F3F8"/>
                </a:solidFill>
                <a:latin typeface="맑은 고딕" panose="020B0503020000020004" pitchFamily="50" charset="-127"/>
              </a:rPr>
              <a:t>모바일이 절반</a:t>
            </a: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B94BAFA9-B281-C3B7-6840-B66E79DAF852}"/>
              </a:ext>
            </a:extLst>
          </p:cNvPr>
          <p:cNvSpPr/>
          <p:nvPr/>
        </p:nvSpPr>
        <p:spPr>
          <a:xfrm>
            <a:off x="508000" y="1397000"/>
            <a:ext cx="5207000" cy="4826000"/>
          </a:xfrm>
          <a:prstGeom prst="roundRect">
            <a:avLst/>
          </a:prstGeom>
          <a:solidFill>
            <a:srgbClr val="181A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id="{DB5F5E07-555E-7F8A-BE7F-985B8CA49825}"/>
              </a:ext>
            </a:extLst>
          </p:cNvPr>
          <p:cNvSpPr/>
          <p:nvPr/>
        </p:nvSpPr>
        <p:spPr>
          <a:xfrm>
            <a:off x="787400" y="1676400"/>
            <a:ext cx="139700" cy="139700"/>
          </a:xfrm>
          <a:prstGeom prst="ellipse">
            <a:avLst/>
          </a:prstGeom>
          <a:solidFill>
            <a:srgbClr val="8B5CF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F2EA39-555A-FBFD-03A5-4D8A44FF64E0}"/>
              </a:ext>
            </a:extLst>
          </p:cNvPr>
          <p:cNvSpPr txBox="1"/>
          <p:nvPr/>
        </p:nvSpPr>
        <p:spPr>
          <a:xfrm>
            <a:off x="787400" y="1905000"/>
            <a:ext cx="2925801" cy="104644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6200" b="1">
                <a:solidFill>
                  <a:srgbClr val="8B5CF6"/>
                </a:solidFill>
                <a:latin typeface="Arial Black" panose="020B0A04020102020204" pitchFamily="34" charset="0"/>
              </a:rPr>
              <a:t>$205B</a:t>
            </a:r>
            <a:endParaRPr lang="ko-KR" altLang="en-US" sz="6200" b="1">
              <a:solidFill>
                <a:srgbClr val="8B5CF6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F93B92-667F-4A0C-1D2B-48170D7F69D7}"/>
              </a:ext>
            </a:extLst>
          </p:cNvPr>
          <p:cNvSpPr txBox="1"/>
          <p:nvPr/>
        </p:nvSpPr>
        <p:spPr>
          <a:xfrm>
            <a:off x="787400" y="2984500"/>
            <a:ext cx="46482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글로벌 게임 시장 </a:t>
            </a:r>
            <a:r>
              <a:rPr lang="en-US" altLang="ko-KR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2026</a:t>
            </a:r>
            <a:endParaRPr lang="ko-KR" altLang="en-US" sz="1200" b="1">
              <a:solidFill>
                <a:srgbClr val="F2F3F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46D307-BF0A-79E6-C538-1BD08E21C7E2}"/>
              </a:ext>
            </a:extLst>
          </p:cNvPr>
          <p:cNvSpPr txBox="1"/>
          <p:nvPr/>
        </p:nvSpPr>
        <p:spPr>
          <a:xfrm>
            <a:off x="787400" y="3263900"/>
            <a:ext cx="4648200" cy="3847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950">
                <a:solidFill>
                  <a:srgbClr val="8B90A8"/>
                </a:solidFill>
                <a:latin typeface="맑은 고딕" panose="020B0503020000020004" pitchFamily="50" charset="-127"/>
              </a:rPr>
              <a:t>+4.6% (2025 $188.8B)</a:t>
            </a:r>
          </a:p>
          <a:p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소프트웨어 기준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C1A4856-59DF-35F9-9738-E28729C5BA1F}"/>
              </a:ext>
            </a:extLst>
          </p:cNvPr>
          <p:cNvSpPr txBox="1"/>
          <p:nvPr/>
        </p:nvSpPr>
        <p:spPr>
          <a:xfrm>
            <a:off x="787400" y="5765800"/>
            <a:ext cx="4648200" cy="22313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50">
                <a:solidFill>
                  <a:srgbClr val="FBBF24"/>
                </a:solidFill>
                <a:latin typeface="맑은 고딕" panose="020B0503020000020004" pitchFamily="50" charset="-127"/>
              </a:rPr>
              <a:t>⚠ 하드웨어 포함 시 </a:t>
            </a:r>
            <a:r>
              <a:rPr lang="en-US" altLang="ko-KR" sz="850">
                <a:solidFill>
                  <a:srgbClr val="FBBF24"/>
                </a:solidFill>
                <a:latin typeface="맑은 고딕" panose="020B0503020000020004" pitchFamily="50" charset="-127"/>
              </a:rPr>
              <a:t>$236.9B (Midia) — </a:t>
            </a:r>
            <a:r>
              <a:rPr lang="ko-KR" altLang="en-US" sz="850">
                <a:solidFill>
                  <a:srgbClr val="FBBF24"/>
                </a:solidFill>
                <a:latin typeface="맑은 고딕" panose="020B0503020000020004" pitchFamily="50" charset="-127"/>
              </a:rPr>
              <a:t>정의편차</a:t>
            </a:r>
          </a:p>
        </p:txBody>
      </p:sp>
      <p:sp>
        <p:nvSpPr>
          <p:cNvPr id="11" name="사각형: 둥근 모서리 10">
            <a:extLst>
              <a:ext uri="{FF2B5EF4-FFF2-40B4-BE49-F238E27FC236}">
                <a16:creationId xmlns:a16="http://schemas.microsoft.com/office/drawing/2014/main" id="{ED357E41-D614-23EE-0695-A4580CD2F4E5}"/>
              </a:ext>
            </a:extLst>
          </p:cNvPr>
          <p:cNvSpPr/>
          <p:nvPr/>
        </p:nvSpPr>
        <p:spPr>
          <a:xfrm>
            <a:off x="5918200" y="1397000"/>
            <a:ext cx="2743200" cy="2311400"/>
          </a:xfrm>
          <a:prstGeom prst="roundRect">
            <a:avLst/>
          </a:prstGeom>
          <a:solidFill>
            <a:srgbClr val="181A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타원 11">
            <a:extLst>
              <a:ext uri="{FF2B5EF4-FFF2-40B4-BE49-F238E27FC236}">
                <a16:creationId xmlns:a16="http://schemas.microsoft.com/office/drawing/2014/main" id="{42B50C51-1975-337D-F34F-63F07C9EA491}"/>
              </a:ext>
            </a:extLst>
          </p:cNvPr>
          <p:cNvSpPr/>
          <p:nvPr/>
        </p:nvSpPr>
        <p:spPr>
          <a:xfrm>
            <a:off x="6197600" y="1676400"/>
            <a:ext cx="139700" cy="139700"/>
          </a:xfrm>
          <a:prstGeom prst="ellipse">
            <a:avLst/>
          </a:prstGeom>
          <a:solidFill>
            <a:srgbClr val="22D3E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CED46BC-E2A8-61D3-E519-20BBF984EB2E}"/>
              </a:ext>
            </a:extLst>
          </p:cNvPr>
          <p:cNvSpPr txBox="1"/>
          <p:nvPr/>
        </p:nvSpPr>
        <p:spPr>
          <a:xfrm>
            <a:off x="6197600" y="1905000"/>
            <a:ext cx="1685077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22D3EE"/>
                </a:solidFill>
                <a:latin typeface="Arial Black" panose="020B0A04020102020204" pitchFamily="34" charset="0"/>
              </a:rPr>
              <a:t>$107B</a:t>
            </a:r>
            <a:endParaRPr lang="ko-KR" altLang="en-US" sz="3400" b="1">
              <a:solidFill>
                <a:srgbClr val="22D3EE"/>
              </a:solidFill>
              <a:latin typeface="Arial Black" panose="020B0A040201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B2AE319-E033-3DEF-D37D-C447657CF454}"/>
              </a:ext>
            </a:extLst>
          </p:cNvPr>
          <p:cNvSpPr txBox="1"/>
          <p:nvPr/>
        </p:nvSpPr>
        <p:spPr>
          <a:xfrm>
            <a:off x="6197600" y="2514600"/>
            <a:ext cx="21844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모바일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DABDDF5-2B13-5D2D-0973-AD4E1C7F4059}"/>
              </a:ext>
            </a:extLst>
          </p:cNvPr>
          <p:cNvSpPr txBox="1"/>
          <p:nvPr/>
        </p:nvSpPr>
        <p:spPr>
          <a:xfrm>
            <a:off x="6197600" y="2794000"/>
            <a:ext cx="2184400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전체의 </a:t>
            </a:r>
            <a:r>
              <a:rPr lang="en-US" altLang="ko-KR" sz="950">
                <a:solidFill>
                  <a:srgbClr val="8B90A8"/>
                </a:solidFill>
                <a:latin typeface="맑은 고딕" panose="020B0503020000020004" pitchFamily="50" charset="-127"/>
              </a:rPr>
              <a:t>52% — </a:t>
            </a:r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최대 플랫폼</a:t>
            </a:r>
          </a:p>
        </p:txBody>
      </p:sp>
      <p:sp>
        <p:nvSpPr>
          <p:cNvPr id="16" name="사각형: 둥근 모서리 15">
            <a:extLst>
              <a:ext uri="{FF2B5EF4-FFF2-40B4-BE49-F238E27FC236}">
                <a16:creationId xmlns:a16="http://schemas.microsoft.com/office/drawing/2014/main" id="{278D0C5D-2D59-56D2-C232-7BDFDF77AD03}"/>
              </a:ext>
            </a:extLst>
          </p:cNvPr>
          <p:cNvSpPr/>
          <p:nvPr/>
        </p:nvSpPr>
        <p:spPr>
          <a:xfrm>
            <a:off x="8864600" y="1397000"/>
            <a:ext cx="2819400" cy="2311400"/>
          </a:xfrm>
          <a:prstGeom prst="roundRect">
            <a:avLst/>
          </a:prstGeom>
          <a:solidFill>
            <a:srgbClr val="181A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타원 16">
            <a:extLst>
              <a:ext uri="{FF2B5EF4-FFF2-40B4-BE49-F238E27FC236}">
                <a16:creationId xmlns:a16="http://schemas.microsoft.com/office/drawing/2014/main" id="{F82212F8-D7F7-3665-0B4C-935B365F8369}"/>
              </a:ext>
            </a:extLst>
          </p:cNvPr>
          <p:cNvSpPr/>
          <p:nvPr/>
        </p:nvSpPr>
        <p:spPr>
          <a:xfrm>
            <a:off x="9144000" y="1676400"/>
            <a:ext cx="139700" cy="139700"/>
          </a:xfrm>
          <a:prstGeom prst="ellipse">
            <a:avLst/>
          </a:prstGeom>
          <a:solidFill>
            <a:srgbClr val="A3E63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DBF811-DDFC-87C0-48E8-BA22875886D6}"/>
              </a:ext>
            </a:extLst>
          </p:cNvPr>
          <p:cNvSpPr txBox="1"/>
          <p:nvPr/>
        </p:nvSpPr>
        <p:spPr>
          <a:xfrm>
            <a:off x="9144000" y="1905000"/>
            <a:ext cx="1635384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A3E635"/>
                </a:solidFill>
                <a:latin typeface="Arial Black" panose="020B0A04020102020204" pitchFamily="34" charset="0"/>
              </a:rPr>
              <a:t>+5.5%</a:t>
            </a:r>
            <a:endParaRPr lang="ko-KR" altLang="en-US" sz="3400" b="1">
              <a:solidFill>
                <a:srgbClr val="A3E635"/>
              </a:solidFill>
              <a:latin typeface="Arial Black" panose="020B0A040201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D395B7E-DBEC-FD47-0F17-19A85A20EA90}"/>
              </a:ext>
            </a:extLst>
          </p:cNvPr>
          <p:cNvSpPr txBox="1"/>
          <p:nvPr/>
        </p:nvSpPr>
        <p:spPr>
          <a:xfrm>
            <a:off x="9144000" y="2514600"/>
            <a:ext cx="22606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콘솔 </a:t>
            </a:r>
            <a:r>
              <a:rPr lang="en-US" altLang="ko-KR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($48B)</a:t>
            </a:r>
            <a:endParaRPr lang="ko-KR" altLang="en-US" sz="1200" b="1">
              <a:solidFill>
                <a:srgbClr val="F2F3F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EF6CDD3-4F41-F9B6-65C4-EBD80D671B38}"/>
              </a:ext>
            </a:extLst>
          </p:cNvPr>
          <p:cNvSpPr txBox="1"/>
          <p:nvPr/>
        </p:nvSpPr>
        <p:spPr>
          <a:xfrm>
            <a:off x="9144000" y="2794000"/>
            <a:ext cx="2260600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가장 빠른 성장 플랫폼</a:t>
            </a:r>
          </a:p>
        </p:txBody>
      </p:sp>
      <p:sp>
        <p:nvSpPr>
          <p:cNvPr id="21" name="사각형: 둥근 모서리 20">
            <a:extLst>
              <a:ext uri="{FF2B5EF4-FFF2-40B4-BE49-F238E27FC236}">
                <a16:creationId xmlns:a16="http://schemas.microsoft.com/office/drawing/2014/main" id="{C2A4EB6A-3781-C42A-5195-AE7DC3978A77}"/>
              </a:ext>
            </a:extLst>
          </p:cNvPr>
          <p:cNvSpPr/>
          <p:nvPr/>
        </p:nvSpPr>
        <p:spPr>
          <a:xfrm>
            <a:off x="5918200" y="3911600"/>
            <a:ext cx="5765800" cy="2311400"/>
          </a:xfrm>
          <a:prstGeom prst="roundRect">
            <a:avLst/>
          </a:prstGeom>
          <a:solidFill>
            <a:srgbClr val="181A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타원 21">
            <a:extLst>
              <a:ext uri="{FF2B5EF4-FFF2-40B4-BE49-F238E27FC236}">
                <a16:creationId xmlns:a16="http://schemas.microsoft.com/office/drawing/2014/main" id="{93572771-F3C3-E0C3-5B59-FD3B7A7A63DE}"/>
              </a:ext>
            </a:extLst>
          </p:cNvPr>
          <p:cNvSpPr/>
          <p:nvPr/>
        </p:nvSpPr>
        <p:spPr>
          <a:xfrm>
            <a:off x="6197600" y="4191000"/>
            <a:ext cx="139700" cy="139700"/>
          </a:xfrm>
          <a:prstGeom prst="ellipse">
            <a:avLst/>
          </a:prstGeom>
          <a:solidFill>
            <a:srgbClr val="8B5CF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9346688-4E3A-A226-6FFE-B2327E7CCB59}"/>
              </a:ext>
            </a:extLst>
          </p:cNvPr>
          <p:cNvSpPr txBox="1"/>
          <p:nvPr/>
        </p:nvSpPr>
        <p:spPr>
          <a:xfrm>
            <a:off x="6197600" y="4394200"/>
            <a:ext cx="1842171" cy="276999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플랫폼 구성 </a:t>
            </a:r>
            <a:r>
              <a:rPr lang="en-US" altLang="ko-KR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매출 점유</a:t>
            </a:r>
            <a:r>
              <a:rPr lang="en-US" altLang="ko-KR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)</a:t>
            </a:r>
            <a:endParaRPr lang="ko-KR" altLang="en-US" sz="1200" b="1">
              <a:solidFill>
                <a:srgbClr val="F2F3F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직사각형 23">
            <a:extLst>
              <a:ext uri="{FF2B5EF4-FFF2-40B4-BE49-F238E27FC236}">
                <a16:creationId xmlns:a16="http://schemas.microsoft.com/office/drawing/2014/main" id="{FAA779BB-B872-E343-B024-AC08D695CC8F}"/>
              </a:ext>
            </a:extLst>
          </p:cNvPr>
          <p:cNvSpPr/>
          <p:nvPr/>
        </p:nvSpPr>
        <p:spPr>
          <a:xfrm>
            <a:off x="6197600" y="4851400"/>
            <a:ext cx="2669540" cy="330200"/>
          </a:xfrm>
          <a:prstGeom prst="rect">
            <a:avLst/>
          </a:prstGeom>
          <a:solidFill>
            <a:srgbClr val="8B5CF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BCDA6BB-852B-ED73-E2A5-AF5DD2958009}"/>
              </a:ext>
            </a:extLst>
          </p:cNvPr>
          <p:cNvSpPr txBox="1"/>
          <p:nvPr/>
        </p:nvSpPr>
        <p:spPr>
          <a:xfrm>
            <a:off x="6197600" y="5257800"/>
            <a:ext cx="795411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00">
                <a:solidFill>
                  <a:srgbClr val="8B90A8"/>
                </a:solidFill>
                <a:latin typeface="맑은 고딕" panose="020B0503020000020004" pitchFamily="50" charset="-127"/>
              </a:rPr>
              <a:t>모바일 </a:t>
            </a:r>
            <a:r>
              <a:rPr lang="en-US" altLang="ko-KR" sz="900">
                <a:solidFill>
                  <a:srgbClr val="8B90A8"/>
                </a:solidFill>
                <a:latin typeface="맑은 고딕" panose="020B0503020000020004" pitchFamily="50" charset="-127"/>
              </a:rPr>
              <a:t>52%</a:t>
            </a:r>
            <a:endParaRPr lang="ko-KR" altLang="en-US" sz="900">
              <a:solidFill>
                <a:srgbClr val="8B90A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D4CE735C-867D-1C09-0139-71B1872BFEA9}"/>
              </a:ext>
            </a:extLst>
          </p:cNvPr>
          <p:cNvSpPr/>
          <p:nvPr/>
        </p:nvSpPr>
        <p:spPr>
          <a:xfrm>
            <a:off x="8905240" y="4851400"/>
            <a:ext cx="1211580" cy="330200"/>
          </a:xfrm>
          <a:prstGeom prst="rect">
            <a:avLst/>
          </a:prstGeom>
          <a:solidFill>
            <a:srgbClr val="22D3E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1446518-2517-1DCA-ADFF-68614E4AD631}"/>
              </a:ext>
            </a:extLst>
          </p:cNvPr>
          <p:cNvSpPr txBox="1"/>
          <p:nvPr/>
        </p:nvSpPr>
        <p:spPr>
          <a:xfrm>
            <a:off x="8905240" y="5257800"/>
            <a:ext cx="588623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900">
                <a:solidFill>
                  <a:srgbClr val="8B90A8"/>
                </a:solidFill>
                <a:latin typeface="맑은 고딕" panose="020B0503020000020004" pitchFamily="50" charset="-127"/>
              </a:rPr>
              <a:t>PC 24%</a:t>
            </a:r>
            <a:endParaRPr lang="ko-KR" altLang="en-US" sz="900">
              <a:solidFill>
                <a:srgbClr val="8B90A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8" name="직사각형 27">
            <a:extLst>
              <a:ext uri="{FF2B5EF4-FFF2-40B4-BE49-F238E27FC236}">
                <a16:creationId xmlns:a16="http://schemas.microsoft.com/office/drawing/2014/main" id="{E6B058FB-F7BC-A24D-FFEE-7667EFF05A54}"/>
              </a:ext>
            </a:extLst>
          </p:cNvPr>
          <p:cNvSpPr/>
          <p:nvPr/>
        </p:nvSpPr>
        <p:spPr>
          <a:xfrm>
            <a:off x="10154920" y="4851400"/>
            <a:ext cx="1159510" cy="330200"/>
          </a:xfrm>
          <a:prstGeom prst="rect">
            <a:avLst/>
          </a:prstGeom>
          <a:solidFill>
            <a:srgbClr val="A3E63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178F815-8E08-D4C7-F477-5CF03CC437AA}"/>
              </a:ext>
            </a:extLst>
          </p:cNvPr>
          <p:cNvSpPr txBox="1"/>
          <p:nvPr/>
        </p:nvSpPr>
        <p:spPr>
          <a:xfrm>
            <a:off x="10154920" y="5257800"/>
            <a:ext cx="679994" cy="230832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00">
                <a:solidFill>
                  <a:srgbClr val="8B90A8"/>
                </a:solidFill>
                <a:latin typeface="맑은 고딕" panose="020B0503020000020004" pitchFamily="50" charset="-127"/>
              </a:rPr>
              <a:t>콘솔 </a:t>
            </a:r>
            <a:r>
              <a:rPr lang="en-US" altLang="ko-KR" sz="900">
                <a:solidFill>
                  <a:srgbClr val="8B90A8"/>
                </a:solidFill>
                <a:latin typeface="맑은 고딕" panose="020B0503020000020004" pitchFamily="50" charset="-127"/>
              </a:rPr>
              <a:t>23%</a:t>
            </a:r>
            <a:endParaRPr lang="ko-KR" altLang="en-US" sz="900">
              <a:solidFill>
                <a:srgbClr val="8B90A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4A60306-112B-F40D-2F4F-BF6A4BD55A4D}"/>
              </a:ext>
            </a:extLst>
          </p:cNvPr>
          <p:cNvSpPr txBox="1"/>
          <p:nvPr/>
        </p:nvSpPr>
        <p:spPr>
          <a:xfrm>
            <a:off x="6197600" y="5765800"/>
            <a:ext cx="2266967" cy="238527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모바일 </a:t>
            </a:r>
            <a:r>
              <a:rPr lang="en-US" altLang="ko-KR" sz="950">
                <a:solidFill>
                  <a:srgbClr val="8B90A8"/>
                </a:solidFill>
                <a:latin typeface="맑은 고딕" panose="020B0503020000020004" pitchFamily="50" charset="-127"/>
              </a:rPr>
              <a:t>$107B · PC ~$50B · </a:t>
            </a:r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콘솔 </a:t>
            </a:r>
            <a:r>
              <a:rPr lang="en-US" altLang="ko-KR" sz="950">
                <a:solidFill>
                  <a:srgbClr val="8B90A8"/>
                </a:solidFill>
                <a:latin typeface="맑은 고딕" panose="020B0503020000020004" pitchFamily="50" charset="-127"/>
              </a:rPr>
              <a:t>$48B</a:t>
            </a:r>
            <a:endParaRPr lang="ko-KR" altLang="en-US" sz="950">
              <a:solidFill>
                <a:srgbClr val="8B90A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C71A00C-F01D-FECD-09DB-E43FC2F9ACE5}"/>
              </a:ext>
            </a:extLst>
          </p:cNvPr>
          <p:cNvSpPr txBox="1"/>
          <p:nvPr/>
        </p:nvSpPr>
        <p:spPr>
          <a:xfrm>
            <a:off x="508000" y="6553200"/>
            <a:ext cx="1640193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8B90A8"/>
                </a:solidFill>
                <a:latin typeface="맑은 고딕" panose="020B0503020000020004" pitchFamily="50" charset="-127"/>
              </a:rPr>
              <a:t>2 / 6 · </a:t>
            </a:r>
            <a:r>
              <a:rPr lang="ko-KR" altLang="en-US" sz="850">
                <a:solidFill>
                  <a:srgbClr val="8B90A8"/>
                </a:solidFill>
                <a:latin typeface="맑은 고딕" panose="020B0503020000020004" pitchFamily="50" charset="-127"/>
              </a:rPr>
              <a:t>글로벌 게임 산업 </a:t>
            </a:r>
            <a:r>
              <a:rPr lang="en-US" altLang="ko-KR" sz="850">
                <a:solidFill>
                  <a:srgbClr val="8B90A8"/>
                </a:solidFill>
                <a:latin typeface="맑은 고딕" panose="020B0503020000020004" pitchFamily="50" charset="-127"/>
              </a:rPr>
              <a:t>2026</a:t>
            </a:r>
            <a:endParaRPr lang="ko-KR" altLang="en-US" sz="850">
              <a:solidFill>
                <a:srgbClr val="8B90A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32F4C5B-B7C7-4F19-5504-5FCC92BA7691}"/>
              </a:ext>
            </a:extLst>
          </p:cNvPr>
          <p:cNvSpPr txBox="1"/>
          <p:nvPr/>
        </p:nvSpPr>
        <p:spPr>
          <a:xfrm>
            <a:off x="10253801" y="6553200"/>
            <a:ext cx="1430199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8B90A8"/>
                </a:solidFill>
                <a:latin typeface="Consolas" panose="020B0609020204030204" pitchFamily="49" charset="0"/>
              </a:rPr>
              <a:t>GLOBAL GAMES · MARKET</a:t>
            </a:r>
            <a:endParaRPr lang="ko-KR" altLang="en-US" sz="850">
              <a:solidFill>
                <a:srgbClr val="8B90A8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0722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F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8E69B89F-EDB2-2913-F6E3-2B6BF5D27B7E}"/>
              </a:ext>
            </a:extLst>
          </p:cNvPr>
          <p:cNvSpPr/>
          <p:nvPr/>
        </p:nvSpPr>
        <p:spPr>
          <a:xfrm>
            <a:off x="508000" y="533400"/>
            <a:ext cx="203200" cy="114300"/>
          </a:xfrm>
          <a:prstGeom prst="rect">
            <a:avLst/>
          </a:prstGeom>
          <a:solidFill>
            <a:srgbClr val="22D3E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2226900-37BA-3F2E-ECCD-D5DD5F2A42B6}"/>
              </a:ext>
            </a:extLst>
          </p:cNvPr>
          <p:cNvSpPr txBox="1"/>
          <p:nvPr/>
        </p:nvSpPr>
        <p:spPr>
          <a:xfrm>
            <a:off x="812800" y="508000"/>
            <a:ext cx="1518364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22D3EE"/>
                </a:solidFill>
                <a:latin typeface="Consolas" panose="020B0609020204030204" pitchFamily="49" charset="0"/>
              </a:rPr>
              <a:t>02 · </a:t>
            </a:r>
            <a:r>
              <a:rPr lang="ko-KR" altLang="en-US" sz="1000" b="1">
                <a:solidFill>
                  <a:srgbClr val="22D3EE"/>
                </a:solidFill>
                <a:latin typeface="Consolas" panose="020B0609020204030204" pitchFamily="49" charset="0"/>
              </a:rPr>
              <a:t>플레이어 </a:t>
            </a:r>
            <a:r>
              <a:rPr lang="en-US" altLang="ko-KR" sz="1000" b="1">
                <a:solidFill>
                  <a:srgbClr val="22D3EE"/>
                </a:solidFill>
                <a:latin typeface="Consolas" panose="020B0609020204030204" pitchFamily="49" charset="0"/>
              </a:rPr>
              <a:t>· </a:t>
            </a:r>
            <a:r>
              <a:rPr lang="ko-KR" altLang="en-US" sz="1000" b="1">
                <a:solidFill>
                  <a:srgbClr val="22D3EE"/>
                </a:solidFill>
                <a:latin typeface="Consolas" panose="020B0609020204030204" pitchFamily="49" charset="0"/>
              </a:rPr>
              <a:t>지역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CC64B9-4526-4BED-D83A-E3FEBEA81AD9}"/>
              </a:ext>
            </a:extLst>
          </p:cNvPr>
          <p:cNvSpPr txBox="1"/>
          <p:nvPr/>
        </p:nvSpPr>
        <p:spPr>
          <a:xfrm>
            <a:off x="508000" y="812800"/>
            <a:ext cx="3836307" cy="44627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300" b="1">
                <a:solidFill>
                  <a:srgbClr val="F2F3F8"/>
                </a:solidFill>
                <a:latin typeface="맑은 고딕" panose="020B0503020000020004" pitchFamily="50" charset="-127"/>
              </a:rPr>
              <a:t>게이머 </a:t>
            </a:r>
            <a:r>
              <a:rPr lang="en-US" altLang="ko-KR" sz="2300" b="1">
                <a:solidFill>
                  <a:srgbClr val="F2F3F8"/>
                </a:solidFill>
                <a:latin typeface="맑은 고딕" panose="020B0503020000020004" pitchFamily="50" charset="-127"/>
              </a:rPr>
              <a:t>3.4B, </a:t>
            </a:r>
            <a:r>
              <a:rPr lang="ko-KR" altLang="en-US" sz="2300" b="1">
                <a:solidFill>
                  <a:srgbClr val="F2F3F8"/>
                </a:solidFill>
                <a:latin typeface="맑은 고딕" panose="020B0503020000020004" pitchFamily="50" charset="-127"/>
              </a:rPr>
              <a:t>절반은 아시아</a:t>
            </a: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6288B5D3-5E41-C12C-0BFC-5692A19F6D64}"/>
              </a:ext>
            </a:extLst>
          </p:cNvPr>
          <p:cNvSpPr/>
          <p:nvPr/>
        </p:nvSpPr>
        <p:spPr>
          <a:xfrm>
            <a:off x="508000" y="1397000"/>
            <a:ext cx="5207000" cy="4826000"/>
          </a:xfrm>
          <a:prstGeom prst="roundRect">
            <a:avLst/>
          </a:prstGeom>
          <a:solidFill>
            <a:srgbClr val="181A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id="{2EA179BE-D959-8536-D587-022E30707A94}"/>
              </a:ext>
            </a:extLst>
          </p:cNvPr>
          <p:cNvSpPr/>
          <p:nvPr/>
        </p:nvSpPr>
        <p:spPr>
          <a:xfrm>
            <a:off x="787400" y="1676400"/>
            <a:ext cx="139700" cy="139700"/>
          </a:xfrm>
          <a:prstGeom prst="ellipse">
            <a:avLst/>
          </a:prstGeom>
          <a:solidFill>
            <a:srgbClr val="22D3E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AC8DE3-EC9E-654E-516D-7FC1346DC214}"/>
              </a:ext>
            </a:extLst>
          </p:cNvPr>
          <p:cNvSpPr txBox="1"/>
          <p:nvPr/>
        </p:nvSpPr>
        <p:spPr>
          <a:xfrm>
            <a:off x="787400" y="1905000"/>
            <a:ext cx="2129109" cy="104644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6200" b="1">
                <a:solidFill>
                  <a:srgbClr val="22D3EE"/>
                </a:solidFill>
                <a:latin typeface="Arial Black" panose="020B0A04020102020204" pitchFamily="34" charset="0"/>
              </a:rPr>
              <a:t>3.4B</a:t>
            </a:r>
            <a:endParaRPr lang="ko-KR" altLang="en-US" sz="6200" b="1">
              <a:solidFill>
                <a:srgbClr val="22D3EE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45DDE63-F975-83D3-70B9-94BBD5206DC9}"/>
              </a:ext>
            </a:extLst>
          </p:cNvPr>
          <p:cNvSpPr txBox="1"/>
          <p:nvPr/>
        </p:nvSpPr>
        <p:spPr>
          <a:xfrm>
            <a:off x="787400" y="2984500"/>
            <a:ext cx="46482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전 세계 게이머 </a:t>
            </a:r>
            <a:r>
              <a:rPr lang="en-US" altLang="ko-KR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(2026)</a:t>
            </a:r>
            <a:endParaRPr lang="ko-KR" altLang="en-US" sz="1200" b="1">
              <a:solidFill>
                <a:srgbClr val="F2F3F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09A2A2E-A6D7-AC56-B006-8F92E3890995}"/>
              </a:ext>
            </a:extLst>
          </p:cNvPr>
          <p:cNvSpPr txBox="1"/>
          <p:nvPr/>
        </p:nvSpPr>
        <p:spPr>
          <a:xfrm>
            <a:off x="787400" y="3263900"/>
            <a:ext cx="4648200" cy="384721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추정 </a:t>
            </a:r>
            <a:r>
              <a:rPr lang="en-US" altLang="ko-KR" sz="950">
                <a:solidFill>
                  <a:srgbClr val="8B90A8"/>
                </a:solidFill>
                <a:latin typeface="맑은 고딕" panose="020B0503020000020004" pitchFamily="50" charset="-127"/>
              </a:rPr>
              <a:t>3.4–3.7B — </a:t>
            </a:r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정의별 편차</a:t>
            </a:r>
          </a:p>
          <a:p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넷플릭스</a:t>
            </a:r>
            <a:r>
              <a:rPr lang="en-US" altLang="ko-KR" sz="950">
                <a:solidFill>
                  <a:srgbClr val="8B90A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스포티파이</a:t>
            </a:r>
            <a:r>
              <a:rPr lang="en-US" altLang="ko-KR" sz="950">
                <a:solidFill>
                  <a:srgbClr val="8B90A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디즈니</a:t>
            </a:r>
            <a:r>
              <a:rPr lang="en-US" altLang="ko-KR" sz="950">
                <a:solidFill>
                  <a:srgbClr val="8B90A8"/>
                </a:solidFill>
                <a:latin typeface="맑은 고딕" panose="020B0503020000020004" pitchFamily="50" charset="-127"/>
              </a:rPr>
              <a:t>+ </a:t>
            </a:r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가입자 합보다 많다</a:t>
            </a: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D411F755-C5F1-5342-DFED-043616D5C722}"/>
              </a:ext>
            </a:extLst>
          </p:cNvPr>
          <p:cNvSpPr/>
          <p:nvPr/>
        </p:nvSpPr>
        <p:spPr>
          <a:xfrm>
            <a:off x="5918200" y="1397000"/>
            <a:ext cx="5765800" cy="2311400"/>
          </a:xfrm>
          <a:prstGeom prst="roundRect">
            <a:avLst/>
          </a:prstGeom>
          <a:solidFill>
            <a:srgbClr val="181A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DD3E7394-7A53-0D17-0B06-271E1375A154}"/>
              </a:ext>
            </a:extLst>
          </p:cNvPr>
          <p:cNvSpPr/>
          <p:nvPr/>
        </p:nvSpPr>
        <p:spPr>
          <a:xfrm>
            <a:off x="6197600" y="1676400"/>
            <a:ext cx="139700" cy="139700"/>
          </a:xfrm>
          <a:prstGeom prst="ellipse">
            <a:avLst/>
          </a:prstGeom>
          <a:solidFill>
            <a:srgbClr val="FBBF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B97CDD0-454F-FED7-4217-3EFC8F7189F5}"/>
              </a:ext>
            </a:extLst>
          </p:cNvPr>
          <p:cNvSpPr txBox="1"/>
          <p:nvPr/>
        </p:nvSpPr>
        <p:spPr>
          <a:xfrm>
            <a:off x="6197600" y="1905000"/>
            <a:ext cx="1779654" cy="70788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000" b="1">
                <a:solidFill>
                  <a:srgbClr val="FBBF24"/>
                </a:solidFill>
                <a:latin typeface="Arial Black" panose="020B0A04020102020204" pitchFamily="34" charset="0"/>
              </a:rPr>
              <a:t>1.48B</a:t>
            </a:r>
            <a:endParaRPr lang="ko-KR" altLang="en-US" sz="4000" b="1">
              <a:solidFill>
                <a:srgbClr val="FBBF24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A1FD90B-73E0-DC92-3E7B-9637D7878E0E}"/>
              </a:ext>
            </a:extLst>
          </p:cNvPr>
          <p:cNvSpPr txBox="1"/>
          <p:nvPr/>
        </p:nvSpPr>
        <p:spPr>
          <a:xfrm>
            <a:off x="6197600" y="2616200"/>
            <a:ext cx="52070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아시아</a:t>
            </a:r>
            <a:r>
              <a:rPr lang="en-US" altLang="ko-KR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태평양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1C44759-2700-827D-F3B8-204BE9698F3B}"/>
              </a:ext>
            </a:extLst>
          </p:cNvPr>
          <p:cNvSpPr txBox="1"/>
          <p:nvPr/>
        </p:nvSpPr>
        <p:spPr>
          <a:xfrm>
            <a:off x="6197600" y="2895600"/>
            <a:ext cx="5207000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전 세계 게이머의 </a:t>
            </a:r>
            <a:r>
              <a:rPr lang="en-US" altLang="ko-KR" sz="950">
                <a:solidFill>
                  <a:srgbClr val="8B90A8"/>
                </a:solidFill>
                <a:latin typeface="맑은 고딕" panose="020B0503020000020004" pitchFamily="50" charset="-127"/>
              </a:rPr>
              <a:t>53% — </a:t>
            </a:r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최대 시장</a:t>
            </a: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289C2BBC-1695-AC90-85C8-1595409A59F0}"/>
              </a:ext>
            </a:extLst>
          </p:cNvPr>
          <p:cNvSpPr/>
          <p:nvPr/>
        </p:nvSpPr>
        <p:spPr>
          <a:xfrm>
            <a:off x="5918200" y="3911600"/>
            <a:ext cx="2743200" cy="2311400"/>
          </a:xfrm>
          <a:prstGeom prst="roundRect">
            <a:avLst/>
          </a:prstGeom>
          <a:solidFill>
            <a:srgbClr val="181A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타원 15">
            <a:extLst>
              <a:ext uri="{FF2B5EF4-FFF2-40B4-BE49-F238E27FC236}">
                <a16:creationId xmlns:a16="http://schemas.microsoft.com/office/drawing/2014/main" id="{52026D34-EAAF-6D63-D11E-B09FC291F460}"/>
              </a:ext>
            </a:extLst>
          </p:cNvPr>
          <p:cNvSpPr/>
          <p:nvPr/>
        </p:nvSpPr>
        <p:spPr>
          <a:xfrm>
            <a:off x="6197600" y="4191000"/>
            <a:ext cx="139700" cy="139700"/>
          </a:xfrm>
          <a:prstGeom prst="ellipse">
            <a:avLst/>
          </a:prstGeom>
          <a:solidFill>
            <a:srgbClr val="8B5CF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048E104-298C-47E3-6188-FF0D24DCC003}"/>
              </a:ext>
            </a:extLst>
          </p:cNvPr>
          <p:cNvSpPr txBox="1"/>
          <p:nvPr/>
        </p:nvSpPr>
        <p:spPr>
          <a:xfrm>
            <a:off x="6197600" y="4419600"/>
            <a:ext cx="1467068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8B5CF6"/>
                </a:solidFill>
                <a:latin typeface="Arial Black" panose="020B0A04020102020204" pitchFamily="34" charset="0"/>
              </a:rPr>
              <a:t>715M</a:t>
            </a:r>
            <a:endParaRPr lang="ko-KR" altLang="en-US" sz="3400" b="1">
              <a:solidFill>
                <a:srgbClr val="8B5CF6"/>
              </a:solidFill>
              <a:latin typeface="Arial Black" panose="020B0A040201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E5AF41-0314-7498-A306-6FECFFC35247}"/>
              </a:ext>
            </a:extLst>
          </p:cNvPr>
          <p:cNvSpPr txBox="1"/>
          <p:nvPr/>
        </p:nvSpPr>
        <p:spPr>
          <a:xfrm>
            <a:off x="6197600" y="5029200"/>
            <a:ext cx="21844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유럽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AECC6F2-788C-5F14-0DB3-27128559FB99}"/>
              </a:ext>
            </a:extLst>
          </p:cNvPr>
          <p:cNvSpPr txBox="1"/>
          <p:nvPr/>
        </p:nvSpPr>
        <p:spPr>
          <a:xfrm>
            <a:off x="6197600" y="5308600"/>
            <a:ext cx="2184400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플레이어 수</a:t>
            </a:r>
          </a:p>
        </p:txBody>
      </p:sp>
      <p:sp>
        <p:nvSpPr>
          <p:cNvPr id="20" name="사각형: 둥근 모서리 19">
            <a:extLst>
              <a:ext uri="{FF2B5EF4-FFF2-40B4-BE49-F238E27FC236}">
                <a16:creationId xmlns:a16="http://schemas.microsoft.com/office/drawing/2014/main" id="{A61C9DAC-06B8-CBEB-681D-5C6699B1B315}"/>
              </a:ext>
            </a:extLst>
          </p:cNvPr>
          <p:cNvSpPr/>
          <p:nvPr/>
        </p:nvSpPr>
        <p:spPr>
          <a:xfrm>
            <a:off x="8864600" y="3911600"/>
            <a:ext cx="2819400" cy="2311400"/>
          </a:xfrm>
          <a:prstGeom prst="roundRect">
            <a:avLst/>
          </a:prstGeom>
          <a:solidFill>
            <a:srgbClr val="181A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id="{009767AB-F55C-5C5C-06AD-C5DDCE2E9D99}"/>
              </a:ext>
            </a:extLst>
          </p:cNvPr>
          <p:cNvSpPr/>
          <p:nvPr/>
        </p:nvSpPr>
        <p:spPr>
          <a:xfrm>
            <a:off x="9144000" y="4191000"/>
            <a:ext cx="139700" cy="139700"/>
          </a:xfrm>
          <a:prstGeom prst="ellipse">
            <a:avLst/>
          </a:prstGeom>
          <a:solidFill>
            <a:srgbClr val="F472B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2D61D80-1EAC-9492-DBFE-A8187C93AEFB}"/>
              </a:ext>
            </a:extLst>
          </p:cNvPr>
          <p:cNvSpPr txBox="1"/>
          <p:nvPr/>
        </p:nvSpPr>
        <p:spPr>
          <a:xfrm>
            <a:off x="9144000" y="4419600"/>
            <a:ext cx="1467068" cy="615553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400" b="1">
                <a:solidFill>
                  <a:srgbClr val="F472B6"/>
                </a:solidFill>
                <a:latin typeface="Arial Black" panose="020B0A04020102020204" pitchFamily="34" charset="0"/>
              </a:rPr>
              <a:t>285M</a:t>
            </a:r>
            <a:endParaRPr lang="ko-KR" altLang="en-US" sz="3400" b="1">
              <a:solidFill>
                <a:srgbClr val="F472B6"/>
              </a:solidFill>
              <a:latin typeface="Arial Black" panose="020B0A040201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FC05B64D-253F-087E-AF50-C1575D5CD07C}"/>
              </a:ext>
            </a:extLst>
          </p:cNvPr>
          <p:cNvSpPr txBox="1"/>
          <p:nvPr/>
        </p:nvSpPr>
        <p:spPr>
          <a:xfrm>
            <a:off x="9144000" y="5029200"/>
            <a:ext cx="22606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북미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8908830-3B54-D181-5471-6CB5E4C357DA}"/>
              </a:ext>
            </a:extLst>
          </p:cNvPr>
          <p:cNvSpPr txBox="1"/>
          <p:nvPr/>
        </p:nvSpPr>
        <p:spPr>
          <a:xfrm>
            <a:off x="9144000" y="5308600"/>
            <a:ext cx="2260600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플레이어 수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78995CC-2B88-2025-9296-DD367792A418}"/>
              </a:ext>
            </a:extLst>
          </p:cNvPr>
          <p:cNvSpPr txBox="1"/>
          <p:nvPr/>
        </p:nvSpPr>
        <p:spPr>
          <a:xfrm>
            <a:off x="508000" y="6553200"/>
            <a:ext cx="1640193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8B90A8"/>
                </a:solidFill>
                <a:latin typeface="맑은 고딕" panose="020B0503020000020004" pitchFamily="50" charset="-127"/>
              </a:rPr>
              <a:t>3 / 6 · </a:t>
            </a:r>
            <a:r>
              <a:rPr lang="ko-KR" altLang="en-US" sz="850">
                <a:solidFill>
                  <a:srgbClr val="8B90A8"/>
                </a:solidFill>
                <a:latin typeface="맑은 고딕" panose="020B0503020000020004" pitchFamily="50" charset="-127"/>
              </a:rPr>
              <a:t>글로벌 게임 산업 </a:t>
            </a:r>
            <a:r>
              <a:rPr lang="en-US" altLang="ko-KR" sz="850">
                <a:solidFill>
                  <a:srgbClr val="8B90A8"/>
                </a:solidFill>
                <a:latin typeface="맑은 고딕" panose="020B0503020000020004" pitchFamily="50" charset="-127"/>
              </a:rPr>
              <a:t>2026</a:t>
            </a:r>
            <a:endParaRPr lang="ko-KR" altLang="en-US" sz="850">
              <a:solidFill>
                <a:srgbClr val="8B90A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37277A1-871E-065B-49E3-ABE6E11C6287}"/>
              </a:ext>
            </a:extLst>
          </p:cNvPr>
          <p:cNvSpPr txBox="1"/>
          <p:nvPr/>
        </p:nvSpPr>
        <p:spPr>
          <a:xfrm>
            <a:off x="10194490" y="6553200"/>
            <a:ext cx="148951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8B90A8"/>
                </a:solidFill>
                <a:latin typeface="Consolas" panose="020B0609020204030204" pitchFamily="49" charset="0"/>
              </a:rPr>
              <a:t>GLOBAL GAMES · PLAYERS</a:t>
            </a:r>
            <a:endParaRPr lang="ko-KR" altLang="en-US" sz="850">
              <a:solidFill>
                <a:srgbClr val="8B90A8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516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F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7228E347-EF73-BF35-05D3-97914EF687B1}"/>
              </a:ext>
            </a:extLst>
          </p:cNvPr>
          <p:cNvSpPr/>
          <p:nvPr/>
        </p:nvSpPr>
        <p:spPr>
          <a:xfrm>
            <a:off x="508000" y="533400"/>
            <a:ext cx="203200" cy="114300"/>
          </a:xfrm>
          <a:prstGeom prst="rect">
            <a:avLst/>
          </a:prstGeom>
          <a:solidFill>
            <a:srgbClr val="A3E63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64BEC92-1B8C-A4E5-F278-F909426ADC5F}"/>
              </a:ext>
            </a:extLst>
          </p:cNvPr>
          <p:cNvSpPr txBox="1"/>
          <p:nvPr/>
        </p:nvSpPr>
        <p:spPr>
          <a:xfrm>
            <a:off x="812800" y="508000"/>
            <a:ext cx="1588897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A3E635"/>
                </a:solidFill>
                <a:latin typeface="Consolas" panose="020B0609020204030204" pitchFamily="49" charset="0"/>
              </a:rPr>
              <a:t>03 · E</a:t>
            </a:r>
            <a:r>
              <a:rPr lang="ko-KR" altLang="en-US" sz="1000" b="1">
                <a:solidFill>
                  <a:srgbClr val="A3E635"/>
                </a:solidFill>
                <a:latin typeface="Consolas" panose="020B0609020204030204" pitchFamily="49" charset="0"/>
              </a:rPr>
              <a:t>스포츠 </a:t>
            </a:r>
            <a:r>
              <a:rPr lang="en-US" altLang="ko-KR" sz="1000" b="1">
                <a:solidFill>
                  <a:srgbClr val="A3E635"/>
                </a:solidFill>
                <a:latin typeface="Consolas" panose="020B0609020204030204" pitchFamily="49" charset="0"/>
              </a:rPr>
              <a:t>· </a:t>
            </a:r>
            <a:r>
              <a:rPr lang="ko-KR" altLang="en-US" sz="1000" b="1">
                <a:solidFill>
                  <a:srgbClr val="A3E635"/>
                </a:solidFill>
                <a:latin typeface="Consolas" panose="020B0609020204030204" pitchFamily="49" charset="0"/>
              </a:rPr>
              <a:t>성장축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A33153-CC76-CCCC-69B1-8A67DF323F44}"/>
              </a:ext>
            </a:extLst>
          </p:cNvPr>
          <p:cNvSpPr txBox="1"/>
          <p:nvPr/>
        </p:nvSpPr>
        <p:spPr>
          <a:xfrm>
            <a:off x="508000" y="812800"/>
            <a:ext cx="4238661" cy="44627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300" b="1">
                <a:solidFill>
                  <a:srgbClr val="F2F3F8"/>
                </a:solidFill>
                <a:latin typeface="맑은 고딕" panose="020B0503020000020004" pitchFamily="50" charset="-127"/>
              </a:rPr>
              <a:t>관중 </a:t>
            </a:r>
            <a:r>
              <a:rPr lang="en-US" altLang="ko-KR" sz="2300" b="1">
                <a:solidFill>
                  <a:srgbClr val="F2F3F8"/>
                </a:solidFill>
                <a:latin typeface="맑은 고딕" panose="020B0503020000020004" pitchFamily="50" charset="-127"/>
              </a:rPr>
              <a:t>6.4</a:t>
            </a:r>
            <a:r>
              <a:rPr lang="ko-KR" altLang="en-US" sz="2300" b="1">
                <a:solidFill>
                  <a:srgbClr val="F2F3F8"/>
                </a:solidFill>
                <a:latin typeface="맑은 고딕" panose="020B0503020000020004" pitchFamily="50" charset="-127"/>
              </a:rPr>
              <a:t>억</a:t>
            </a:r>
            <a:r>
              <a:rPr lang="en-US" altLang="ko-KR" sz="2300" b="1">
                <a:solidFill>
                  <a:srgbClr val="F2F3F8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300" b="1">
                <a:solidFill>
                  <a:srgbClr val="F2F3F8"/>
                </a:solidFill>
                <a:latin typeface="맑은 고딕" panose="020B0503020000020004" pitchFamily="50" charset="-127"/>
              </a:rPr>
              <a:t>성장은 서비스에서</a:t>
            </a: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2C1C7192-86FD-9935-9864-3175406BEC30}"/>
              </a:ext>
            </a:extLst>
          </p:cNvPr>
          <p:cNvSpPr/>
          <p:nvPr/>
        </p:nvSpPr>
        <p:spPr>
          <a:xfrm>
            <a:off x="508000" y="1397000"/>
            <a:ext cx="5207000" cy="4826000"/>
          </a:xfrm>
          <a:prstGeom prst="roundRect">
            <a:avLst/>
          </a:prstGeom>
          <a:solidFill>
            <a:srgbClr val="181A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id="{6114490D-4D71-F1BD-9AA8-A272C9B885D2}"/>
              </a:ext>
            </a:extLst>
          </p:cNvPr>
          <p:cNvSpPr/>
          <p:nvPr/>
        </p:nvSpPr>
        <p:spPr>
          <a:xfrm>
            <a:off x="787400" y="1676400"/>
            <a:ext cx="139700" cy="139700"/>
          </a:xfrm>
          <a:prstGeom prst="ellipse">
            <a:avLst/>
          </a:prstGeom>
          <a:solidFill>
            <a:srgbClr val="A3E63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153D90-7E54-CBBA-C109-34B3B7A59890}"/>
              </a:ext>
            </a:extLst>
          </p:cNvPr>
          <p:cNvSpPr txBox="1"/>
          <p:nvPr/>
        </p:nvSpPr>
        <p:spPr>
          <a:xfrm>
            <a:off x="787400" y="1905000"/>
            <a:ext cx="3116559" cy="98488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5800" b="1">
                <a:solidFill>
                  <a:srgbClr val="A3E635"/>
                </a:solidFill>
                <a:latin typeface="Arial Black" panose="020B0A04020102020204" pitchFamily="34" charset="0"/>
              </a:rPr>
              <a:t>640.8M</a:t>
            </a:r>
            <a:endParaRPr lang="ko-KR" altLang="en-US" sz="5800" b="1">
              <a:solidFill>
                <a:srgbClr val="A3E635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8B7850-F975-587D-5129-F4674D321A33}"/>
              </a:ext>
            </a:extLst>
          </p:cNvPr>
          <p:cNvSpPr txBox="1"/>
          <p:nvPr/>
        </p:nvSpPr>
        <p:spPr>
          <a:xfrm>
            <a:off x="787400" y="2921000"/>
            <a:ext cx="46482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e</a:t>
            </a:r>
            <a:r>
              <a:rPr lang="ko-KR" altLang="en-US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스포츠 글로벌 관중 </a:t>
            </a:r>
            <a:r>
              <a:rPr lang="en-US" altLang="ko-KR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(2025)</a:t>
            </a:r>
            <a:endParaRPr lang="ko-KR" altLang="en-US" sz="1200" b="1">
              <a:solidFill>
                <a:srgbClr val="F2F3F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DF39C74-0CEF-D9D2-27D2-303828C3C045}"/>
              </a:ext>
            </a:extLst>
          </p:cNvPr>
          <p:cNvSpPr txBox="1"/>
          <p:nvPr/>
        </p:nvSpPr>
        <p:spPr>
          <a:xfrm>
            <a:off x="787400" y="3200400"/>
            <a:ext cx="4648200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열성팬 </a:t>
            </a:r>
            <a:r>
              <a:rPr lang="en-US" altLang="ko-KR" sz="950">
                <a:solidFill>
                  <a:srgbClr val="8B90A8"/>
                </a:solidFill>
                <a:latin typeface="맑은 고딕" panose="020B0503020000020004" pitchFamily="50" charset="-127"/>
              </a:rPr>
              <a:t>318.1M · </a:t>
            </a:r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아시아</a:t>
            </a:r>
            <a:r>
              <a:rPr lang="en-US" altLang="ko-KR" sz="950">
                <a:solidFill>
                  <a:srgbClr val="8B90A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태평양이 관중의 </a:t>
            </a:r>
            <a:r>
              <a:rPr lang="en-US" altLang="ko-KR" sz="950">
                <a:solidFill>
                  <a:srgbClr val="8B90A8"/>
                </a:solidFill>
                <a:latin typeface="맑은 고딕" panose="020B0503020000020004" pitchFamily="50" charset="-127"/>
              </a:rPr>
              <a:t>57%</a:t>
            </a:r>
            <a:endParaRPr lang="ko-KR" altLang="en-US" sz="950">
              <a:solidFill>
                <a:srgbClr val="8B90A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EDFADA77-D32F-3F39-653B-41356EE5E0FF}"/>
              </a:ext>
            </a:extLst>
          </p:cNvPr>
          <p:cNvSpPr/>
          <p:nvPr/>
        </p:nvSpPr>
        <p:spPr>
          <a:xfrm>
            <a:off x="5918200" y="1397000"/>
            <a:ext cx="2743200" cy="2311400"/>
          </a:xfrm>
          <a:prstGeom prst="roundRect">
            <a:avLst/>
          </a:prstGeom>
          <a:solidFill>
            <a:srgbClr val="181A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24A4CD92-59C4-7657-34C2-75CF19527F0C}"/>
              </a:ext>
            </a:extLst>
          </p:cNvPr>
          <p:cNvSpPr/>
          <p:nvPr/>
        </p:nvSpPr>
        <p:spPr>
          <a:xfrm>
            <a:off x="6197600" y="1676400"/>
            <a:ext cx="139700" cy="139700"/>
          </a:xfrm>
          <a:prstGeom prst="ellipse">
            <a:avLst/>
          </a:prstGeom>
          <a:solidFill>
            <a:srgbClr val="22D3E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2AEAD43-B5FD-601A-2663-411CB3F3622E}"/>
              </a:ext>
            </a:extLst>
          </p:cNvPr>
          <p:cNvSpPr txBox="1"/>
          <p:nvPr/>
        </p:nvSpPr>
        <p:spPr>
          <a:xfrm>
            <a:off x="6197600" y="1905000"/>
            <a:ext cx="1261884" cy="64633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600" b="1">
                <a:solidFill>
                  <a:srgbClr val="22D3EE"/>
                </a:solidFill>
                <a:latin typeface="Arial Black" panose="020B0A04020102020204" pitchFamily="34" charset="0"/>
              </a:rPr>
              <a:t>57%</a:t>
            </a:r>
            <a:endParaRPr lang="ko-KR" altLang="en-US" sz="3600" b="1">
              <a:solidFill>
                <a:srgbClr val="22D3EE"/>
              </a:solidFill>
              <a:latin typeface="Arial Black" panose="020B0A040201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50F5A48-78D1-4089-DE4C-2CD6AF4C92AE}"/>
              </a:ext>
            </a:extLst>
          </p:cNvPr>
          <p:cNvSpPr txBox="1"/>
          <p:nvPr/>
        </p:nvSpPr>
        <p:spPr>
          <a:xfrm>
            <a:off x="6197600" y="2552700"/>
            <a:ext cx="21844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APAC </a:t>
            </a:r>
            <a:r>
              <a:rPr lang="ko-KR" altLang="en-US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관중 비중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1A81297-EF59-82CF-76D1-8C2879BE2B4A}"/>
              </a:ext>
            </a:extLst>
          </p:cNvPr>
          <p:cNvSpPr txBox="1"/>
          <p:nvPr/>
        </p:nvSpPr>
        <p:spPr>
          <a:xfrm>
            <a:off x="6197600" y="2832100"/>
            <a:ext cx="2184400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950">
                <a:solidFill>
                  <a:srgbClr val="8B90A8"/>
                </a:solidFill>
                <a:latin typeface="맑은 고딕" panose="020B0503020000020004" pitchFamily="50" charset="-127"/>
              </a:rPr>
              <a:t>e</a:t>
            </a:r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스포츠 무게중심</a:t>
            </a: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D2699D67-7D8E-A1B1-6408-DFB81F7E2E47}"/>
              </a:ext>
            </a:extLst>
          </p:cNvPr>
          <p:cNvSpPr/>
          <p:nvPr/>
        </p:nvSpPr>
        <p:spPr>
          <a:xfrm>
            <a:off x="8864600" y="1397000"/>
            <a:ext cx="2819400" cy="2311400"/>
          </a:xfrm>
          <a:prstGeom prst="roundRect">
            <a:avLst/>
          </a:prstGeom>
          <a:solidFill>
            <a:srgbClr val="181A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타원 15">
            <a:extLst>
              <a:ext uri="{FF2B5EF4-FFF2-40B4-BE49-F238E27FC236}">
                <a16:creationId xmlns:a16="http://schemas.microsoft.com/office/drawing/2014/main" id="{1ABD41CD-B6BC-BFA5-173E-E3F8F1EEA75F}"/>
              </a:ext>
            </a:extLst>
          </p:cNvPr>
          <p:cNvSpPr/>
          <p:nvPr/>
        </p:nvSpPr>
        <p:spPr>
          <a:xfrm>
            <a:off x="9144000" y="1676400"/>
            <a:ext cx="139700" cy="139700"/>
          </a:xfrm>
          <a:prstGeom prst="ellipse">
            <a:avLst/>
          </a:prstGeom>
          <a:solidFill>
            <a:srgbClr val="FBBF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5D9D66F-4A7A-F2A9-9E14-3F210CBBE3BD}"/>
              </a:ext>
            </a:extLst>
          </p:cNvPr>
          <p:cNvSpPr txBox="1"/>
          <p:nvPr/>
        </p:nvSpPr>
        <p:spPr>
          <a:xfrm>
            <a:off x="9144000" y="1905000"/>
            <a:ext cx="1720343" cy="64633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3600" b="1">
                <a:solidFill>
                  <a:srgbClr val="FBBF24"/>
                </a:solidFill>
                <a:latin typeface="Arial Black" panose="020B0A04020102020204" pitchFamily="34" charset="0"/>
              </a:rPr>
              <a:t>+5.5%</a:t>
            </a:r>
            <a:endParaRPr lang="ko-KR" altLang="en-US" sz="3600" b="1">
              <a:solidFill>
                <a:srgbClr val="FBBF24"/>
              </a:solidFill>
              <a:latin typeface="Arial Black" panose="020B0A040201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8860C5D-1B67-C780-424A-3B1FF39DA39A}"/>
              </a:ext>
            </a:extLst>
          </p:cNvPr>
          <p:cNvSpPr txBox="1"/>
          <p:nvPr/>
        </p:nvSpPr>
        <p:spPr>
          <a:xfrm>
            <a:off x="9144000" y="2552700"/>
            <a:ext cx="22606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콘솔 성장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BA6D52F-D837-CFE8-46A1-D3AEDF2568DE}"/>
              </a:ext>
            </a:extLst>
          </p:cNvPr>
          <p:cNvSpPr txBox="1"/>
          <p:nvPr/>
        </p:nvSpPr>
        <p:spPr>
          <a:xfrm>
            <a:off x="9144000" y="2832100"/>
            <a:ext cx="2260600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플랫폼 중 최고</a:t>
            </a:r>
          </a:p>
        </p:txBody>
      </p:sp>
      <p:sp>
        <p:nvSpPr>
          <p:cNvPr id="20" name="사각형: 둥근 모서리 19">
            <a:extLst>
              <a:ext uri="{FF2B5EF4-FFF2-40B4-BE49-F238E27FC236}">
                <a16:creationId xmlns:a16="http://schemas.microsoft.com/office/drawing/2014/main" id="{D2CEBD44-C23E-9B63-7EFC-E743D7B6C4AD}"/>
              </a:ext>
            </a:extLst>
          </p:cNvPr>
          <p:cNvSpPr/>
          <p:nvPr/>
        </p:nvSpPr>
        <p:spPr>
          <a:xfrm>
            <a:off x="5918200" y="3911600"/>
            <a:ext cx="5765800" cy="2311400"/>
          </a:xfrm>
          <a:prstGeom prst="roundRect">
            <a:avLst/>
          </a:prstGeom>
          <a:solidFill>
            <a:srgbClr val="181A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타원 20">
            <a:extLst>
              <a:ext uri="{FF2B5EF4-FFF2-40B4-BE49-F238E27FC236}">
                <a16:creationId xmlns:a16="http://schemas.microsoft.com/office/drawing/2014/main" id="{E0F37BCF-F024-A164-5802-1CE24740C852}"/>
              </a:ext>
            </a:extLst>
          </p:cNvPr>
          <p:cNvSpPr/>
          <p:nvPr/>
        </p:nvSpPr>
        <p:spPr>
          <a:xfrm>
            <a:off x="6197600" y="4191000"/>
            <a:ext cx="139700" cy="139700"/>
          </a:xfrm>
          <a:prstGeom prst="ellipse">
            <a:avLst/>
          </a:prstGeom>
          <a:solidFill>
            <a:srgbClr val="8B5CF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306BD08-8E05-B298-0975-A027B03F474B}"/>
              </a:ext>
            </a:extLst>
          </p:cNvPr>
          <p:cNvSpPr txBox="1"/>
          <p:nvPr/>
        </p:nvSpPr>
        <p:spPr>
          <a:xfrm>
            <a:off x="6197600" y="4419600"/>
            <a:ext cx="1779654" cy="70788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4000" b="1">
                <a:solidFill>
                  <a:srgbClr val="8B5CF6"/>
                </a:solidFill>
                <a:latin typeface="Arial Black" panose="020B0A04020102020204" pitchFamily="34" charset="0"/>
              </a:rPr>
              <a:t>$6.2B</a:t>
            </a:r>
            <a:endParaRPr lang="ko-KR" altLang="en-US" sz="4000" b="1">
              <a:solidFill>
                <a:srgbClr val="8B5CF6"/>
              </a:solidFill>
              <a:latin typeface="Arial Black" panose="020B0A04020102020204" pitchFamily="34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4F6DA9C-1986-8290-527A-AAEB71CE5DA9}"/>
              </a:ext>
            </a:extLst>
          </p:cNvPr>
          <p:cNvSpPr txBox="1"/>
          <p:nvPr/>
        </p:nvSpPr>
        <p:spPr>
          <a:xfrm>
            <a:off x="6197600" y="5130800"/>
            <a:ext cx="5207000" cy="276999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클라우드 게이밍 </a:t>
            </a:r>
            <a:r>
              <a:rPr lang="en-US" altLang="ko-KR" sz="1200" b="1">
                <a:solidFill>
                  <a:srgbClr val="F2F3F8"/>
                </a:solidFill>
                <a:latin typeface="맑은 고딕" panose="020B0503020000020004" pitchFamily="50" charset="-127"/>
              </a:rPr>
              <a:t>(2026)</a:t>
            </a:r>
            <a:endParaRPr lang="ko-KR" altLang="en-US" sz="1200" b="1">
              <a:solidFill>
                <a:srgbClr val="F2F3F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7DAA810-A6EA-3274-7EE2-ED02CF52C926}"/>
              </a:ext>
            </a:extLst>
          </p:cNvPr>
          <p:cNvSpPr txBox="1"/>
          <p:nvPr/>
        </p:nvSpPr>
        <p:spPr>
          <a:xfrm>
            <a:off x="6197600" y="5410200"/>
            <a:ext cx="5207000" cy="238527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950">
                <a:solidFill>
                  <a:srgbClr val="8B90A8"/>
                </a:solidFill>
                <a:latin typeface="맑은 고딕" panose="020B0503020000020004" pitchFamily="50" charset="-127"/>
              </a:rPr>
              <a:t>+28%/yr </a:t>
            </a:r>
            <a:r>
              <a:rPr lang="ko-KR" altLang="en-US" sz="950">
                <a:solidFill>
                  <a:srgbClr val="8B90A8"/>
                </a:solidFill>
                <a:latin typeface="맑은 고딕" panose="020B0503020000020004" pitchFamily="50" charset="-127"/>
              </a:rPr>
              <a:t>고성장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55DE692-D078-BACE-E588-9388596EA825}"/>
              </a:ext>
            </a:extLst>
          </p:cNvPr>
          <p:cNvSpPr txBox="1"/>
          <p:nvPr/>
        </p:nvSpPr>
        <p:spPr>
          <a:xfrm>
            <a:off x="6197600" y="5765800"/>
            <a:ext cx="5207000" cy="223138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50">
                <a:solidFill>
                  <a:srgbClr val="FBBF24"/>
                </a:solidFill>
                <a:latin typeface="맑은 고딕" panose="020B0503020000020004" pitchFamily="50" charset="-127"/>
              </a:rPr>
              <a:t>⚠ 추정 편차 큼 </a:t>
            </a:r>
            <a:r>
              <a:rPr lang="en-US" altLang="ko-KR" sz="850">
                <a:solidFill>
                  <a:srgbClr val="FBBF24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850">
                <a:solidFill>
                  <a:srgbClr val="FBBF24"/>
                </a:solidFill>
                <a:latin typeface="맑은 고딕" panose="020B0503020000020004" pitchFamily="50" charset="-127"/>
              </a:rPr>
              <a:t>다른 집계 </a:t>
            </a:r>
            <a:r>
              <a:rPr lang="en-US" altLang="ko-KR" sz="850">
                <a:solidFill>
                  <a:srgbClr val="FBBF24"/>
                </a:solidFill>
                <a:latin typeface="맑은 고딕" panose="020B0503020000020004" pitchFamily="50" charset="-127"/>
              </a:rPr>
              <a:t>$23.8B</a:t>
            </a:r>
            <a:endParaRPr lang="ko-KR" altLang="en-US" sz="850">
              <a:solidFill>
                <a:srgbClr val="FBBF2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886995F-369F-0203-2B95-AECA7FFD6870}"/>
              </a:ext>
            </a:extLst>
          </p:cNvPr>
          <p:cNvSpPr txBox="1"/>
          <p:nvPr/>
        </p:nvSpPr>
        <p:spPr>
          <a:xfrm>
            <a:off x="508000" y="6553200"/>
            <a:ext cx="1640193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8B90A8"/>
                </a:solidFill>
                <a:latin typeface="맑은 고딕" panose="020B0503020000020004" pitchFamily="50" charset="-127"/>
              </a:rPr>
              <a:t>4 / 6 · </a:t>
            </a:r>
            <a:r>
              <a:rPr lang="ko-KR" altLang="en-US" sz="850">
                <a:solidFill>
                  <a:srgbClr val="8B90A8"/>
                </a:solidFill>
                <a:latin typeface="맑은 고딕" panose="020B0503020000020004" pitchFamily="50" charset="-127"/>
              </a:rPr>
              <a:t>글로벌 게임 산업 </a:t>
            </a:r>
            <a:r>
              <a:rPr lang="en-US" altLang="ko-KR" sz="850">
                <a:solidFill>
                  <a:srgbClr val="8B90A8"/>
                </a:solidFill>
                <a:latin typeface="맑은 고딕" panose="020B0503020000020004" pitchFamily="50" charset="-127"/>
              </a:rPr>
              <a:t>2026</a:t>
            </a:r>
            <a:endParaRPr lang="ko-KR" altLang="en-US" sz="850">
              <a:solidFill>
                <a:srgbClr val="8B90A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497B40A-C1D0-3C87-BEC3-E1E174C3E579}"/>
              </a:ext>
            </a:extLst>
          </p:cNvPr>
          <p:cNvSpPr txBox="1"/>
          <p:nvPr/>
        </p:nvSpPr>
        <p:spPr>
          <a:xfrm>
            <a:off x="10194490" y="6553200"/>
            <a:ext cx="1489510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8B90A8"/>
                </a:solidFill>
                <a:latin typeface="Consolas" panose="020B0609020204030204" pitchFamily="49" charset="0"/>
              </a:rPr>
              <a:t>GLOBAL GAMES · ESPORTS</a:t>
            </a:r>
            <a:endParaRPr lang="ko-KR" altLang="en-US" sz="850">
              <a:solidFill>
                <a:srgbClr val="8B90A8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12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F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직사각형 1">
            <a:extLst>
              <a:ext uri="{FF2B5EF4-FFF2-40B4-BE49-F238E27FC236}">
                <a16:creationId xmlns:a16="http://schemas.microsoft.com/office/drawing/2014/main" id="{C4BAF250-830F-9009-6D84-9F3B06080C43}"/>
              </a:ext>
            </a:extLst>
          </p:cNvPr>
          <p:cNvSpPr/>
          <p:nvPr/>
        </p:nvSpPr>
        <p:spPr>
          <a:xfrm>
            <a:off x="508000" y="533400"/>
            <a:ext cx="203200" cy="114300"/>
          </a:xfrm>
          <a:prstGeom prst="rect">
            <a:avLst/>
          </a:prstGeom>
          <a:solidFill>
            <a:srgbClr val="8B5CF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C6A3DA-B609-1EE3-E8D3-E3540C780E5B}"/>
              </a:ext>
            </a:extLst>
          </p:cNvPr>
          <p:cNvSpPr txBox="1"/>
          <p:nvPr/>
        </p:nvSpPr>
        <p:spPr>
          <a:xfrm>
            <a:off x="812800" y="508000"/>
            <a:ext cx="1050288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8B5CF6"/>
                </a:solidFill>
                <a:latin typeface="Consolas" panose="020B0609020204030204" pitchFamily="49" charset="0"/>
              </a:rPr>
              <a:t>04 · </a:t>
            </a:r>
            <a:r>
              <a:rPr lang="ko-KR" altLang="en-US" sz="1000" b="1">
                <a:solidFill>
                  <a:srgbClr val="8B5CF6"/>
                </a:solidFill>
                <a:latin typeface="Consolas" panose="020B0609020204030204" pitchFamily="49" charset="0"/>
              </a:rPr>
              <a:t>인사이트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6B2E10-C30D-FF9D-E16E-C173F13135A8}"/>
              </a:ext>
            </a:extLst>
          </p:cNvPr>
          <p:cNvSpPr txBox="1"/>
          <p:nvPr/>
        </p:nvSpPr>
        <p:spPr>
          <a:xfrm>
            <a:off x="508000" y="812800"/>
            <a:ext cx="1572866" cy="446276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2300" b="1">
                <a:solidFill>
                  <a:srgbClr val="F2F3F8"/>
                </a:solidFill>
                <a:latin typeface="맑은 고딕" panose="020B0503020000020004" pitchFamily="50" charset="-127"/>
              </a:rPr>
              <a:t>세 줄 요약</a:t>
            </a: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68ECD1BA-F8B6-4A1E-3188-AFBA2E9C40EA}"/>
              </a:ext>
            </a:extLst>
          </p:cNvPr>
          <p:cNvSpPr/>
          <p:nvPr/>
        </p:nvSpPr>
        <p:spPr>
          <a:xfrm>
            <a:off x="508000" y="1498600"/>
            <a:ext cx="11176000" cy="1473200"/>
          </a:xfrm>
          <a:prstGeom prst="roundRect">
            <a:avLst/>
          </a:prstGeom>
          <a:solidFill>
            <a:srgbClr val="181A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>
            <a:extLst>
              <a:ext uri="{FF2B5EF4-FFF2-40B4-BE49-F238E27FC236}">
                <a16:creationId xmlns:a16="http://schemas.microsoft.com/office/drawing/2014/main" id="{BF881C2F-9EB4-ECD8-8E0A-D2D55ECF542B}"/>
              </a:ext>
            </a:extLst>
          </p:cNvPr>
          <p:cNvSpPr/>
          <p:nvPr/>
        </p:nvSpPr>
        <p:spPr>
          <a:xfrm>
            <a:off x="812800" y="1828800"/>
            <a:ext cx="152400" cy="152400"/>
          </a:xfrm>
          <a:prstGeom prst="ellipse">
            <a:avLst/>
          </a:prstGeom>
          <a:solidFill>
            <a:srgbClr val="8B5CF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DF8312-0CFB-003B-322F-6E8746E02564}"/>
              </a:ext>
            </a:extLst>
          </p:cNvPr>
          <p:cNvSpPr txBox="1"/>
          <p:nvPr/>
        </p:nvSpPr>
        <p:spPr>
          <a:xfrm>
            <a:off x="1143000" y="1778000"/>
            <a:ext cx="466794" cy="4001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000" b="1">
                <a:solidFill>
                  <a:srgbClr val="8B5CF6"/>
                </a:solidFill>
                <a:latin typeface="Consolas" panose="020B0609020204030204" pitchFamily="49" charset="0"/>
              </a:rPr>
              <a:t>01</a:t>
            </a:r>
            <a:endParaRPr lang="ko-KR" altLang="en-US" sz="2000" b="1">
              <a:solidFill>
                <a:srgbClr val="8B5CF6"/>
              </a:solidFill>
              <a:latin typeface="Consolas" panose="020B06090202040302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EDA0070-ABF7-A6AC-C29E-7BAC163DA1D6}"/>
              </a:ext>
            </a:extLst>
          </p:cNvPr>
          <p:cNvSpPr txBox="1"/>
          <p:nvPr/>
        </p:nvSpPr>
        <p:spPr>
          <a:xfrm>
            <a:off x="2159000" y="1778000"/>
            <a:ext cx="1406154" cy="3231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500" b="1">
                <a:solidFill>
                  <a:srgbClr val="F2F3F8"/>
                </a:solidFill>
                <a:latin typeface="맑은 고딕" panose="020B0503020000020004" pitchFamily="50" charset="-127"/>
              </a:rPr>
              <a:t>모바일이 절반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945E315-EED7-1530-C0CF-E683AA58D1B2}"/>
              </a:ext>
            </a:extLst>
          </p:cNvPr>
          <p:cNvSpPr txBox="1"/>
          <p:nvPr/>
        </p:nvSpPr>
        <p:spPr>
          <a:xfrm>
            <a:off x="2159000" y="2159000"/>
            <a:ext cx="9144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en-US" altLang="ko-KR" sz="1100">
                <a:solidFill>
                  <a:srgbClr val="B9BECF"/>
                </a:solidFill>
                <a:latin typeface="맑은 고딕" panose="020B0503020000020004" pitchFamily="50" charset="-127"/>
              </a:rPr>
              <a:t>$107B(52%)</a:t>
            </a:r>
            <a:r>
              <a:rPr lang="ko-KR" altLang="en-US" sz="1100">
                <a:solidFill>
                  <a:srgbClr val="B9BECF"/>
                </a:solidFill>
                <a:latin typeface="맑은 고딕" panose="020B0503020000020004" pitchFamily="50" charset="-127"/>
              </a:rPr>
              <a:t>로 모바일이 시장의 절반</a:t>
            </a:r>
            <a:r>
              <a:rPr lang="en-US" altLang="ko-KR" sz="1100">
                <a:solidFill>
                  <a:srgbClr val="B9BECF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1100">
                <a:solidFill>
                  <a:srgbClr val="B9BECF"/>
                </a:solidFill>
                <a:latin typeface="맑은 고딕" panose="020B0503020000020004" pitchFamily="50" charset="-127"/>
              </a:rPr>
              <a:t>콘솔</a:t>
            </a:r>
            <a:r>
              <a:rPr lang="en-US" altLang="ko-KR" sz="1100">
                <a:solidFill>
                  <a:srgbClr val="B9BECF"/>
                </a:solidFill>
                <a:latin typeface="맑은 고딕" panose="020B0503020000020004" pitchFamily="50" charset="-127"/>
              </a:rPr>
              <a:t>($48B)</a:t>
            </a:r>
            <a:r>
              <a:rPr lang="ko-KR" altLang="en-US" sz="1100">
                <a:solidFill>
                  <a:srgbClr val="B9BECF"/>
                </a:solidFill>
                <a:latin typeface="맑은 고딕" panose="020B0503020000020004" pitchFamily="50" charset="-127"/>
              </a:rPr>
              <a:t>은 </a:t>
            </a:r>
            <a:r>
              <a:rPr lang="en-US" altLang="ko-KR" sz="1100">
                <a:solidFill>
                  <a:srgbClr val="B9BECF"/>
                </a:solidFill>
                <a:latin typeface="맑은 고딕" panose="020B0503020000020004" pitchFamily="50" charset="-127"/>
              </a:rPr>
              <a:t>+5.5%</a:t>
            </a:r>
            <a:r>
              <a:rPr lang="ko-KR" altLang="en-US" sz="1100">
                <a:solidFill>
                  <a:srgbClr val="B9BECF"/>
                </a:solidFill>
                <a:latin typeface="맑은 고딕" panose="020B0503020000020004" pitchFamily="50" charset="-127"/>
              </a:rPr>
              <a:t>로 가장 빠르게 크지만 규모는 모바일의 절반 이하다</a:t>
            </a:r>
            <a:r>
              <a:rPr lang="en-US" altLang="ko-KR" sz="1100">
                <a:solidFill>
                  <a:srgbClr val="B9BECF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B9BEC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0" name="사각형: 둥근 모서리 9">
            <a:extLst>
              <a:ext uri="{FF2B5EF4-FFF2-40B4-BE49-F238E27FC236}">
                <a16:creationId xmlns:a16="http://schemas.microsoft.com/office/drawing/2014/main" id="{E84C7FA4-5C51-E824-2160-7ECB20F0B81E}"/>
              </a:ext>
            </a:extLst>
          </p:cNvPr>
          <p:cNvSpPr/>
          <p:nvPr/>
        </p:nvSpPr>
        <p:spPr>
          <a:xfrm>
            <a:off x="508000" y="3124200"/>
            <a:ext cx="11176000" cy="1473200"/>
          </a:xfrm>
          <a:prstGeom prst="roundRect">
            <a:avLst/>
          </a:prstGeom>
          <a:solidFill>
            <a:srgbClr val="181A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BBE58B8D-2641-E0B4-32F6-D72A425455F3}"/>
              </a:ext>
            </a:extLst>
          </p:cNvPr>
          <p:cNvSpPr/>
          <p:nvPr/>
        </p:nvSpPr>
        <p:spPr>
          <a:xfrm>
            <a:off x="812800" y="3454400"/>
            <a:ext cx="152400" cy="152400"/>
          </a:xfrm>
          <a:prstGeom prst="ellipse">
            <a:avLst/>
          </a:prstGeom>
          <a:solidFill>
            <a:srgbClr val="22D3EE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EA871-007C-89DF-4B02-6A7163531811}"/>
              </a:ext>
            </a:extLst>
          </p:cNvPr>
          <p:cNvSpPr txBox="1"/>
          <p:nvPr/>
        </p:nvSpPr>
        <p:spPr>
          <a:xfrm>
            <a:off x="1143000" y="3403600"/>
            <a:ext cx="466794" cy="4001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000" b="1">
                <a:solidFill>
                  <a:srgbClr val="22D3EE"/>
                </a:solidFill>
                <a:latin typeface="Consolas" panose="020B0609020204030204" pitchFamily="49" charset="0"/>
              </a:rPr>
              <a:t>02</a:t>
            </a:r>
            <a:endParaRPr lang="ko-KR" altLang="en-US" sz="2000" b="1">
              <a:solidFill>
                <a:srgbClr val="22D3EE"/>
              </a:solidFill>
              <a:latin typeface="Consolas" panose="020B06090202040302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EF96145-BFE0-09D9-A9C3-B88C15218DCB}"/>
              </a:ext>
            </a:extLst>
          </p:cNvPr>
          <p:cNvSpPr txBox="1"/>
          <p:nvPr/>
        </p:nvSpPr>
        <p:spPr>
          <a:xfrm>
            <a:off x="2159000" y="3403600"/>
            <a:ext cx="2050561" cy="3231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500" b="1">
                <a:solidFill>
                  <a:srgbClr val="F2F3F8"/>
                </a:solidFill>
                <a:latin typeface="맑은 고딕" panose="020B0503020000020004" pitchFamily="50" charset="-127"/>
              </a:rPr>
              <a:t>아시아가 사람의 절반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3957080D-F202-7D72-F320-92AD051E2C6A}"/>
              </a:ext>
            </a:extLst>
          </p:cNvPr>
          <p:cNvSpPr txBox="1"/>
          <p:nvPr/>
        </p:nvSpPr>
        <p:spPr>
          <a:xfrm>
            <a:off x="2159000" y="3784600"/>
            <a:ext cx="9144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B9BECF"/>
                </a:solidFill>
                <a:latin typeface="맑은 고딕" panose="020B0503020000020004" pitchFamily="50" charset="-127"/>
              </a:rPr>
              <a:t>전 세계 게이머 </a:t>
            </a:r>
            <a:r>
              <a:rPr lang="en-US" altLang="ko-KR" sz="1100">
                <a:solidFill>
                  <a:srgbClr val="B9BECF"/>
                </a:solidFill>
                <a:latin typeface="맑은 고딕" panose="020B0503020000020004" pitchFamily="50" charset="-127"/>
              </a:rPr>
              <a:t>~3.4B </a:t>
            </a:r>
            <a:r>
              <a:rPr lang="ko-KR" altLang="en-US" sz="1100">
                <a:solidFill>
                  <a:srgbClr val="B9BECF"/>
                </a:solidFill>
                <a:latin typeface="맑은 고딕" panose="020B0503020000020004" pitchFamily="50" charset="-127"/>
              </a:rPr>
              <a:t>중 아시아</a:t>
            </a:r>
            <a:r>
              <a:rPr lang="en-US" altLang="ko-KR" sz="1100">
                <a:solidFill>
                  <a:srgbClr val="B9BECF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B9BECF"/>
                </a:solidFill>
                <a:latin typeface="맑은 고딕" panose="020B0503020000020004" pitchFamily="50" charset="-127"/>
              </a:rPr>
              <a:t>태평양이 </a:t>
            </a:r>
            <a:r>
              <a:rPr lang="en-US" altLang="ko-KR" sz="1100">
                <a:solidFill>
                  <a:srgbClr val="B9BECF"/>
                </a:solidFill>
                <a:latin typeface="맑은 고딕" panose="020B0503020000020004" pitchFamily="50" charset="-127"/>
              </a:rPr>
              <a:t>1.48B(53%). e</a:t>
            </a:r>
            <a:r>
              <a:rPr lang="ko-KR" altLang="en-US" sz="1100">
                <a:solidFill>
                  <a:srgbClr val="B9BECF"/>
                </a:solidFill>
                <a:latin typeface="맑은 고딕" panose="020B0503020000020004" pitchFamily="50" charset="-127"/>
              </a:rPr>
              <a:t>스포츠 관중도 </a:t>
            </a:r>
            <a:r>
              <a:rPr lang="en-US" altLang="ko-KR" sz="1100">
                <a:solidFill>
                  <a:srgbClr val="B9BECF"/>
                </a:solidFill>
                <a:latin typeface="맑은 고딕" panose="020B0503020000020004" pitchFamily="50" charset="-127"/>
              </a:rPr>
              <a:t>APAC</a:t>
            </a:r>
            <a:r>
              <a:rPr lang="ko-KR" altLang="en-US" sz="1100">
                <a:solidFill>
                  <a:srgbClr val="B9BECF"/>
                </a:solidFill>
                <a:latin typeface="맑은 고딕" panose="020B0503020000020004" pitchFamily="50" charset="-127"/>
              </a:rPr>
              <a:t>가 </a:t>
            </a:r>
            <a:r>
              <a:rPr lang="en-US" altLang="ko-KR" sz="1100">
                <a:solidFill>
                  <a:srgbClr val="B9BECF"/>
                </a:solidFill>
                <a:latin typeface="맑은 고딕" panose="020B0503020000020004" pitchFamily="50" charset="-127"/>
              </a:rPr>
              <a:t>57% — </a:t>
            </a:r>
            <a:r>
              <a:rPr lang="ko-KR" altLang="en-US" sz="1100">
                <a:solidFill>
                  <a:srgbClr val="B9BECF"/>
                </a:solidFill>
                <a:latin typeface="맑은 고딕" panose="020B0503020000020004" pitchFamily="50" charset="-127"/>
              </a:rPr>
              <a:t>무게중심은 동쪽이다</a:t>
            </a:r>
            <a:r>
              <a:rPr lang="en-US" altLang="ko-KR" sz="1100">
                <a:solidFill>
                  <a:srgbClr val="B9BECF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B9BEC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5" name="사각형: 둥근 모서리 14">
            <a:extLst>
              <a:ext uri="{FF2B5EF4-FFF2-40B4-BE49-F238E27FC236}">
                <a16:creationId xmlns:a16="http://schemas.microsoft.com/office/drawing/2014/main" id="{51D2D764-D72F-4299-05C3-C0F76A76D660}"/>
              </a:ext>
            </a:extLst>
          </p:cNvPr>
          <p:cNvSpPr/>
          <p:nvPr/>
        </p:nvSpPr>
        <p:spPr>
          <a:xfrm>
            <a:off x="508000" y="4749800"/>
            <a:ext cx="11176000" cy="1473200"/>
          </a:xfrm>
          <a:prstGeom prst="roundRect">
            <a:avLst/>
          </a:prstGeom>
          <a:solidFill>
            <a:srgbClr val="181A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타원 15">
            <a:extLst>
              <a:ext uri="{FF2B5EF4-FFF2-40B4-BE49-F238E27FC236}">
                <a16:creationId xmlns:a16="http://schemas.microsoft.com/office/drawing/2014/main" id="{6B00D4C0-606A-8373-4261-096C6DEAC89F}"/>
              </a:ext>
            </a:extLst>
          </p:cNvPr>
          <p:cNvSpPr/>
          <p:nvPr/>
        </p:nvSpPr>
        <p:spPr>
          <a:xfrm>
            <a:off x="812800" y="5080000"/>
            <a:ext cx="152400" cy="152400"/>
          </a:xfrm>
          <a:prstGeom prst="ellipse">
            <a:avLst/>
          </a:prstGeom>
          <a:solidFill>
            <a:srgbClr val="FBBF24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E4497E2-2EDC-D542-094D-AB08243D4C47}"/>
              </a:ext>
            </a:extLst>
          </p:cNvPr>
          <p:cNvSpPr txBox="1"/>
          <p:nvPr/>
        </p:nvSpPr>
        <p:spPr>
          <a:xfrm>
            <a:off x="1143000" y="5029200"/>
            <a:ext cx="466794" cy="400110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2000" b="1">
                <a:solidFill>
                  <a:srgbClr val="FBBF24"/>
                </a:solidFill>
                <a:latin typeface="Consolas" panose="020B0609020204030204" pitchFamily="49" charset="0"/>
              </a:rPr>
              <a:t>03</a:t>
            </a:r>
            <a:endParaRPr lang="ko-KR" altLang="en-US" sz="2000" b="1">
              <a:solidFill>
                <a:srgbClr val="FBBF24"/>
              </a:solidFill>
              <a:latin typeface="Consolas" panose="020B0609020204030204" pitchFamily="49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81689D5-DD65-C8CF-E51A-0F8792BC17A1}"/>
              </a:ext>
            </a:extLst>
          </p:cNvPr>
          <p:cNvSpPr txBox="1"/>
          <p:nvPr/>
        </p:nvSpPr>
        <p:spPr>
          <a:xfrm>
            <a:off x="2159000" y="5029200"/>
            <a:ext cx="2050561" cy="323165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ko-KR" altLang="en-US" sz="1500" b="1">
                <a:solidFill>
                  <a:srgbClr val="F2F3F8"/>
                </a:solidFill>
                <a:latin typeface="맑은 고딕" panose="020B0503020000020004" pitchFamily="50" charset="-127"/>
              </a:rPr>
              <a:t>숫자는 정의에 달렸다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F092E29-8CE0-332F-E5BB-25B35485888C}"/>
              </a:ext>
            </a:extLst>
          </p:cNvPr>
          <p:cNvSpPr txBox="1"/>
          <p:nvPr/>
        </p:nvSpPr>
        <p:spPr>
          <a:xfrm>
            <a:off x="2159000" y="5410200"/>
            <a:ext cx="9144000" cy="261610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100">
                <a:solidFill>
                  <a:srgbClr val="B9BECF"/>
                </a:solidFill>
                <a:latin typeface="맑은 고딕" panose="020B0503020000020004" pitchFamily="50" charset="-127"/>
              </a:rPr>
              <a:t>시장 규모는 </a:t>
            </a:r>
            <a:r>
              <a:rPr lang="en-US" altLang="ko-KR" sz="1100">
                <a:solidFill>
                  <a:srgbClr val="B9BECF"/>
                </a:solidFill>
                <a:latin typeface="맑은 고딕" panose="020B0503020000020004" pitchFamily="50" charset="-127"/>
              </a:rPr>
              <a:t>$205B(</a:t>
            </a:r>
            <a:r>
              <a:rPr lang="ko-KR" altLang="en-US" sz="1100">
                <a:solidFill>
                  <a:srgbClr val="B9BECF"/>
                </a:solidFill>
                <a:latin typeface="맑은 고딕" panose="020B0503020000020004" pitchFamily="50" charset="-127"/>
              </a:rPr>
              <a:t>소프트웨어</a:t>
            </a:r>
            <a:r>
              <a:rPr lang="en-US" altLang="ko-KR" sz="1100">
                <a:solidFill>
                  <a:srgbClr val="B9BECF"/>
                </a:solidFill>
                <a:latin typeface="맑은 고딕" panose="020B0503020000020004" pitchFamily="50" charset="-127"/>
              </a:rPr>
              <a:t>)~$236.9B(</a:t>
            </a:r>
            <a:r>
              <a:rPr lang="ko-KR" altLang="en-US" sz="1100">
                <a:solidFill>
                  <a:srgbClr val="B9BECF"/>
                </a:solidFill>
                <a:latin typeface="맑은 고딕" panose="020B0503020000020004" pitchFamily="50" charset="-127"/>
              </a:rPr>
              <a:t>하드웨어 포함</a:t>
            </a:r>
            <a:r>
              <a:rPr lang="en-US" altLang="ko-KR" sz="1100">
                <a:solidFill>
                  <a:srgbClr val="B9BECF"/>
                </a:solidFill>
                <a:latin typeface="맑은 고딕" panose="020B0503020000020004" pitchFamily="50" charset="-127"/>
              </a:rPr>
              <a:t>), e</a:t>
            </a:r>
            <a:r>
              <a:rPr lang="ko-KR" altLang="en-US" sz="1100">
                <a:solidFill>
                  <a:srgbClr val="B9BECF"/>
                </a:solidFill>
                <a:latin typeface="맑은 고딕" panose="020B0503020000020004" pitchFamily="50" charset="-127"/>
              </a:rPr>
              <a:t>스포츠 매출은 </a:t>
            </a:r>
            <a:r>
              <a:rPr lang="en-US" altLang="ko-KR" sz="1100">
                <a:solidFill>
                  <a:srgbClr val="B9BECF"/>
                </a:solidFill>
                <a:latin typeface="맑은 고딕" panose="020B0503020000020004" pitchFamily="50" charset="-127"/>
              </a:rPr>
              <a:t>firm</a:t>
            </a:r>
            <a:r>
              <a:rPr lang="ko-KR" altLang="en-US" sz="1100">
                <a:solidFill>
                  <a:srgbClr val="B9BECF"/>
                </a:solidFill>
                <a:latin typeface="맑은 고딕" panose="020B0503020000020004" pitchFamily="50" charset="-127"/>
              </a:rPr>
              <a:t>별 </a:t>
            </a:r>
            <a:r>
              <a:rPr lang="en-US" altLang="ko-KR" sz="1100">
                <a:solidFill>
                  <a:srgbClr val="B9BECF"/>
                </a:solidFill>
                <a:latin typeface="맑은 고딕" panose="020B0503020000020004" pitchFamily="50" charset="-127"/>
              </a:rPr>
              <a:t>$0.76B~$4.5B. </a:t>
            </a:r>
            <a:r>
              <a:rPr lang="ko-KR" altLang="en-US" sz="1100">
                <a:solidFill>
                  <a:srgbClr val="B9BECF"/>
                </a:solidFill>
                <a:latin typeface="맑은 고딕" panose="020B0503020000020004" pitchFamily="50" charset="-127"/>
              </a:rPr>
              <a:t>합계보다 추세</a:t>
            </a:r>
            <a:r>
              <a:rPr lang="en-US" altLang="ko-KR" sz="1100">
                <a:solidFill>
                  <a:srgbClr val="B9BECF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100">
                <a:solidFill>
                  <a:srgbClr val="B9BECF"/>
                </a:solidFill>
                <a:latin typeface="맑은 고딕" panose="020B0503020000020004" pitchFamily="50" charset="-127"/>
              </a:rPr>
              <a:t>점유가 안전하다</a:t>
            </a:r>
            <a:r>
              <a:rPr lang="en-US" altLang="ko-KR" sz="1100">
                <a:solidFill>
                  <a:srgbClr val="B9BECF"/>
                </a:solidFill>
                <a:latin typeface="맑은 고딕" panose="020B0503020000020004" pitchFamily="50" charset="-127"/>
              </a:rPr>
              <a:t>.</a:t>
            </a:r>
            <a:endParaRPr lang="ko-KR" altLang="en-US" sz="1100">
              <a:solidFill>
                <a:srgbClr val="B9BEC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6F3DFBE-5991-7B7C-0BE5-422D3A3D2898}"/>
              </a:ext>
            </a:extLst>
          </p:cNvPr>
          <p:cNvSpPr txBox="1"/>
          <p:nvPr/>
        </p:nvSpPr>
        <p:spPr>
          <a:xfrm>
            <a:off x="508000" y="6553200"/>
            <a:ext cx="1640193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850">
                <a:solidFill>
                  <a:srgbClr val="8B90A8"/>
                </a:solidFill>
                <a:latin typeface="맑은 고딕" panose="020B0503020000020004" pitchFamily="50" charset="-127"/>
              </a:rPr>
              <a:t>5 / 6 · </a:t>
            </a:r>
            <a:r>
              <a:rPr lang="ko-KR" altLang="en-US" sz="850">
                <a:solidFill>
                  <a:srgbClr val="8B90A8"/>
                </a:solidFill>
                <a:latin typeface="맑은 고딕" panose="020B0503020000020004" pitchFamily="50" charset="-127"/>
              </a:rPr>
              <a:t>글로벌 게임 산업 </a:t>
            </a:r>
            <a:r>
              <a:rPr lang="en-US" altLang="ko-KR" sz="850">
                <a:solidFill>
                  <a:srgbClr val="8B90A8"/>
                </a:solidFill>
                <a:latin typeface="맑은 고딕" panose="020B0503020000020004" pitchFamily="50" charset="-127"/>
              </a:rPr>
              <a:t>2026</a:t>
            </a:r>
            <a:endParaRPr lang="ko-KR" altLang="en-US" sz="850">
              <a:solidFill>
                <a:srgbClr val="8B90A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BA79FA41-1985-49BF-D32F-EC6A5E277FA2}"/>
              </a:ext>
            </a:extLst>
          </p:cNvPr>
          <p:cNvSpPr txBox="1"/>
          <p:nvPr/>
        </p:nvSpPr>
        <p:spPr>
          <a:xfrm>
            <a:off x="10135179" y="6553200"/>
            <a:ext cx="1548821" cy="223138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pPr algn="r"/>
            <a:r>
              <a:rPr lang="en-US" altLang="ko-KR" sz="850">
                <a:solidFill>
                  <a:srgbClr val="8B90A8"/>
                </a:solidFill>
                <a:latin typeface="Consolas" panose="020B0609020204030204" pitchFamily="49" charset="0"/>
              </a:rPr>
              <a:t>GLOBAL GAMES · INSIGHTS</a:t>
            </a:r>
            <a:endParaRPr lang="ko-KR" altLang="en-US" sz="850">
              <a:solidFill>
                <a:srgbClr val="8B90A8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5357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0F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F8585A21-9D3F-84EF-F274-F2229EC94DDE}"/>
              </a:ext>
            </a:extLst>
          </p:cNvPr>
          <p:cNvSpPr/>
          <p:nvPr/>
        </p:nvSpPr>
        <p:spPr>
          <a:xfrm>
            <a:off x="508000" y="1219200"/>
            <a:ext cx="11176000" cy="3810000"/>
          </a:xfrm>
          <a:prstGeom prst="roundRect">
            <a:avLst/>
          </a:prstGeom>
          <a:solidFill>
            <a:srgbClr val="181A2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4FEE36C7-D31B-FCA5-BB92-663E97F92D3D}"/>
              </a:ext>
            </a:extLst>
          </p:cNvPr>
          <p:cNvSpPr/>
          <p:nvPr/>
        </p:nvSpPr>
        <p:spPr>
          <a:xfrm>
            <a:off x="863600" y="1600200"/>
            <a:ext cx="203200" cy="114300"/>
          </a:xfrm>
          <a:prstGeom prst="rect">
            <a:avLst/>
          </a:prstGeom>
          <a:solidFill>
            <a:srgbClr val="A3E635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D3B909-294E-AEE2-EBA3-CADCA29886A5}"/>
              </a:ext>
            </a:extLst>
          </p:cNvPr>
          <p:cNvSpPr txBox="1"/>
          <p:nvPr/>
        </p:nvSpPr>
        <p:spPr>
          <a:xfrm>
            <a:off x="1168400" y="1574800"/>
            <a:ext cx="1544012" cy="246221"/>
          </a:xfrm>
          <a:prstGeom prst="rect">
            <a:avLst/>
          </a:prstGeom>
          <a:noFill/>
        </p:spPr>
        <p:txBody>
          <a:bodyPr vert="horz" wrap="none" rtlCol="0" anchor="t">
            <a:spAutoFit/>
          </a:bodyPr>
          <a:lstStyle/>
          <a:p>
            <a:r>
              <a:rPr lang="en-US" altLang="ko-KR" sz="1000" b="1">
                <a:solidFill>
                  <a:srgbClr val="A3E635"/>
                </a:solidFill>
                <a:latin typeface="Consolas" panose="020B0609020204030204" pitchFamily="49" charset="0"/>
              </a:rPr>
              <a:t>CLOSING · </a:t>
            </a:r>
            <a:r>
              <a:rPr lang="ko-KR" altLang="en-US" sz="1000" b="1">
                <a:solidFill>
                  <a:srgbClr val="A3E635"/>
                </a:solidFill>
                <a:latin typeface="Consolas" panose="020B0609020204030204" pitchFamily="49" charset="0"/>
              </a:rPr>
              <a:t>한 줄 결론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626EF70-4DFA-3A3F-8EF5-F64EA758B81A}"/>
              </a:ext>
            </a:extLst>
          </p:cNvPr>
          <p:cNvSpPr txBox="1"/>
          <p:nvPr/>
        </p:nvSpPr>
        <p:spPr>
          <a:xfrm>
            <a:off x="863600" y="2133600"/>
            <a:ext cx="10464800" cy="984885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2900" b="1">
                <a:solidFill>
                  <a:srgbClr val="F2F3F8"/>
                </a:solidFill>
                <a:latin typeface="맑은 고딕" panose="020B0503020000020004" pitchFamily="50" charset="-127"/>
              </a:rPr>
              <a:t>절반은 모바일에서</a:t>
            </a:r>
            <a:r>
              <a:rPr lang="en-US" altLang="ko-KR" sz="2900" b="1">
                <a:solidFill>
                  <a:srgbClr val="F2F3F8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2900" b="1">
                <a:solidFill>
                  <a:srgbClr val="F2F3F8"/>
                </a:solidFill>
                <a:latin typeface="맑은 고딕" panose="020B0503020000020004" pitchFamily="50" charset="-127"/>
              </a:rPr>
              <a:t>절반은 아시아에서</a:t>
            </a:r>
            <a:r>
              <a:rPr lang="en-US" altLang="ko-KR" sz="2900" b="1">
                <a:solidFill>
                  <a:srgbClr val="F2F3F8"/>
                </a:solidFill>
                <a:latin typeface="맑은 고딕" panose="020B0503020000020004" pitchFamily="50" charset="-127"/>
              </a:rPr>
              <a:t>.</a:t>
            </a:r>
          </a:p>
          <a:p>
            <a:r>
              <a:rPr lang="en-US" altLang="ko-KR" sz="2900" b="1">
                <a:solidFill>
                  <a:srgbClr val="F2F3F8"/>
                </a:solidFill>
                <a:latin typeface="맑은 고딕" panose="020B0503020000020004" pitchFamily="50" charset="-127"/>
              </a:rPr>
              <a:t>2026 </a:t>
            </a:r>
            <a:r>
              <a:rPr lang="ko-KR" altLang="en-US" sz="2900" b="1">
                <a:solidFill>
                  <a:srgbClr val="F2F3F8"/>
                </a:solidFill>
                <a:latin typeface="맑은 고딕" panose="020B0503020000020004" pitchFamily="50" charset="-127"/>
              </a:rPr>
              <a:t>게임은 </a:t>
            </a:r>
            <a:r>
              <a:rPr lang="en-US" altLang="ko-KR" sz="2900" b="1">
                <a:solidFill>
                  <a:srgbClr val="F2F3F8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2900" b="1">
                <a:solidFill>
                  <a:srgbClr val="F2F3F8"/>
                </a:solidFill>
                <a:latin typeface="맑은 고딕" panose="020B0503020000020004" pitchFamily="50" charset="-127"/>
              </a:rPr>
              <a:t>큰 화면</a:t>
            </a:r>
            <a:r>
              <a:rPr lang="en-US" altLang="ko-KR" sz="2900" b="1">
                <a:solidFill>
                  <a:srgbClr val="F2F3F8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2900" b="1">
                <a:solidFill>
                  <a:srgbClr val="F2F3F8"/>
                </a:solidFill>
                <a:latin typeface="맑은 고딕" panose="020B0503020000020004" pitchFamily="50" charset="-127"/>
              </a:rPr>
              <a:t>이 아니라 </a:t>
            </a:r>
            <a:r>
              <a:rPr lang="en-US" altLang="ko-KR" sz="2900" b="1">
                <a:solidFill>
                  <a:srgbClr val="F2F3F8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2900" b="1">
                <a:solidFill>
                  <a:srgbClr val="F2F3F8"/>
                </a:solidFill>
                <a:latin typeface="맑은 고딕" panose="020B0503020000020004" pitchFamily="50" charset="-127"/>
              </a:rPr>
              <a:t>많은 손</a:t>
            </a:r>
            <a:r>
              <a:rPr lang="en-US" altLang="ko-KR" sz="2900" b="1">
                <a:solidFill>
                  <a:srgbClr val="F2F3F8"/>
                </a:solidFill>
                <a:latin typeface="맑은 고딕" panose="020B0503020000020004" pitchFamily="50" charset="-127"/>
              </a:rPr>
              <a:t>'</a:t>
            </a:r>
            <a:r>
              <a:rPr lang="ko-KR" altLang="en-US" sz="2900" b="1">
                <a:solidFill>
                  <a:srgbClr val="F2F3F8"/>
                </a:solidFill>
                <a:latin typeface="맑은 고딕" panose="020B0503020000020004" pitchFamily="50" charset="-127"/>
              </a:rPr>
              <a:t>의 산업이다</a:t>
            </a:r>
            <a:r>
              <a:rPr lang="en-US" altLang="ko-KR" sz="2900" b="1">
                <a:solidFill>
                  <a:srgbClr val="F2F3F8"/>
                </a:solidFill>
                <a:latin typeface="맑은 고딕" panose="020B0503020000020004" pitchFamily="50" charset="-127"/>
              </a:rPr>
              <a:t>.</a:t>
            </a:r>
            <a:endParaRPr lang="ko-KR" altLang="en-US" sz="2900" b="1">
              <a:solidFill>
                <a:srgbClr val="F2F3F8"/>
              </a:solidFill>
              <a:latin typeface="맑은 고딕" panose="020B0503020000020004" pitchFamily="50" charset="-127"/>
            </a:endParaRP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E0E23A82-4698-086F-3823-1A8559D83FD6}"/>
              </a:ext>
            </a:extLst>
          </p:cNvPr>
          <p:cNvSpPr/>
          <p:nvPr/>
        </p:nvSpPr>
        <p:spPr>
          <a:xfrm>
            <a:off x="863600" y="3962400"/>
            <a:ext cx="1143000" cy="50800"/>
          </a:xfrm>
          <a:prstGeom prst="rect">
            <a:avLst/>
          </a:prstGeom>
          <a:solidFill>
            <a:srgbClr val="8B5CF6"/>
          </a:solidFill>
          <a:ln w="1905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905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409B5D0-AB1B-1776-0871-3447D26059F1}"/>
              </a:ext>
            </a:extLst>
          </p:cNvPr>
          <p:cNvSpPr txBox="1"/>
          <p:nvPr/>
        </p:nvSpPr>
        <p:spPr>
          <a:xfrm>
            <a:off x="863600" y="4165600"/>
            <a:ext cx="10464800" cy="284693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1250">
                <a:solidFill>
                  <a:srgbClr val="B9BECF"/>
                </a:solidFill>
                <a:latin typeface="맑은 고딕" panose="020B0503020000020004" pitchFamily="50" charset="-127"/>
              </a:rPr>
              <a:t>규모는 정의마다 다르지만 방향은 하나 </a:t>
            </a:r>
            <a:r>
              <a:rPr lang="en-US" altLang="ko-KR" sz="1250">
                <a:solidFill>
                  <a:srgbClr val="B9BECF"/>
                </a:solidFill>
                <a:latin typeface="맑은 고딕" panose="020B0503020000020004" pitchFamily="50" charset="-127"/>
              </a:rPr>
              <a:t>— </a:t>
            </a:r>
            <a:r>
              <a:rPr lang="ko-KR" altLang="en-US" sz="1250">
                <a:solidFill>
                  <a:srgbClr val="B9BECF"/>
                </a:solidFill>
                <a:latin typeface="맑은 고딕" panose="020B0503020000020004" pitchFamily="50" charset="-127"/>
              </a:rPr>
              <a:t>모바일</a:t>
            </a:r>
            <a:r>
              <a:rPr lang="en-US" altLang="ko-KR" sz="1250">
                <a:solidFill>
                  <a:srgbClr val="B9BECF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>
                <a:solidFill>
                  <a:srgbClr val="B9BECF"/>
                </a:solidFill>
                <a:latin typeface="맑은 고딕" panose="020B0503020000020004" pitchFamily="50" charset="-127"/>
              </a:rPr>
              <a:t>아시아</a:t>
            </a:r>
            <a:r>
              <a:rPr lang="en-US" altLang="ko-KR" sz="1250">
                <a:solidFill>
                  <a:srgbClr val="B9BECF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1250">
                <a:solidFill>
                  <a:srgbClr val="B9BECF"/>
                </a:solidFill>
                <a:latin typeface="맑은 고딕" panose="020B0503020000020004" pitchFamily="50" charset="-127"/>
              </a:rPr>
              <a:t>서비스로 무게가 옮겨간다</a:t>
            </a:r>
            <a:r>
              <a:rPr lang="en-US" altLang="ko-KR" sz="1250">
                <a:solidFill>
                  <a:srgbClr val="B9BECF"/>
                </a:solidFill>
                <a:latin typeface="맑은 고딕" panose="020B0503020000020004" pitchFamily="50" charset="-127"/>
              </a:rPr>
              <a:t>.</a:t>
            </a:r>
            <a:endParaRPr lang="ko-KR" altLang="en-US" sz="1250">
              <a:solidFill>
                <a:srgbClr val="B9BECF"/>
              </a:solidFill>
              <a:latin typeface="맑은 고딕" panose="020B0503020000020004" pitchFamily="50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72F5E0-EDDB-0DE5-947D-49877E8166A3}"/>
              </a:ext>
            </a:extLst>
          </p:cNvPr>
          <p:cNvSpPr txBox="1"/>
          <p:nvPr/>
        </p:nvSpPr>
        <p:spPr>
          <a:xfrm>
            <a:off x="508000" y="5969000"/>
            <a:ext cx="11176000" cy="338554"/>
          </a:xfrm>
          <a:prstGeom prst="rect">
            <a:avLst/>
          </a:prstGeom>
          <a:noFill/>
        </p:spPr>
        <p:txBody>
          <a:bodyPr vert="horz" wrap="square" rtlCol="0" anchor="t">
            <a:spAutoFit/>
          </a:bodyPr>
          <a:lstStyle/>
          <a:p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자료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: Newzoo Global Games Market Report · Statista · Konvoy · Mordor Intelligence · Fortune Business Insights 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등 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2+ 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출처 교차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. ⚠ 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시장규모는 정의편차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(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소프트웨어 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$205B / 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하드웨어 포함 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$236.9B), e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스포츠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클라우드 매출은 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firm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별 편차 극심 → 관중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·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성장률 위주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. 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모두 전망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800">
                <a:solidFill>
                  <a:srgbClr val="8B90A8"/>
                </a:solidFill>
                <a:latin typeface="맑은 고딕" panose="020B0503020000020004" pitchFamily="50" charset="-127"/>
              </a:rPr>
              <a:t>추정</a:t>
            </a:r>
            <a:r>
              <a:rPr lang="en-US" altLang="ko-KR" sz="800">
                <a:solidFill>
                  <a:srgbClr val="8B90A8"/>
                </a:solidFill>
                <a:latin typeface="맑은 고딕" panose="020B0503020000020004" pitchFamily="50" charset="-127"/>
              </a:rPr>
              <a:t>.</a:t>
            </a:r>
            <a:endParaRPr lang="ko-KR" altLang="en-US" sz="800">
              <a:solidFill>
                <a:srgbClr val="8B90A8"/>
              </a:solidFill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24564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545</Words>
  <Application>Microsoft Office PowerPoint</Application>
  <PresentationFormat>와이드스크린</PresentationFormat>
  <Paragraphs>83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1" baseType="lpstr">
      <vt:lpstr>맑은 고딕</vt:lpstr>
      <vt:lpstr>Arial</vt:lpstr>
      <vt:lpstr>Arial Black</vt:lpstr>
      <vt:lpstr>Consolas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Chinseok Lee</dc:creator>
  <cp:lastModifiedBy>Chinseok Lee</cp:lastModifiedBy>
  <cp:revision>18</cp:revision>
  <dcterms:created xsi:type="dcterms:W3CDTF">2026-06-15T11:37:13Z</dcterms:created>
  <dcterms:modified xsi:type="dcterms:W3CDTF">2026-06-15T11:37:22Z</dcterms:modified>
</cp:coreProperties>
</file>