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0D47B0-1485-0F64-F606-0B0ADEC53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E202907-FC84-974E-3D3F-03E8D4BAA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5D5C94-63BF-616B-A7B3-0A560430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C96C91-A211-9210-DC4E-92251F053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42DB36-44E0-57A9-2A85-48723D043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579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96497A-986E-CF24-434F-47673F244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C23EB67-ED71-58AF-A149-5AF4B709E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6FA330A-327D-3450-9E21-DC7B99BAA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B77FA0-E3D4-8796-8946-9960AB2B2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9C1F65-2BE6-E0B3-9440-22D3A6BF3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37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E0B44F6-808C-255C-DB02-82A506217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5D41D3A-633C-CC79-062A-60228321D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AD5660A-AFF9-5442-F2D9-94E9A3BC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BE54E7-CDC4-F86E-6F6A-2DA60A558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5DCD0A-3988-9B16-5652-46D97BD1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478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5800AB-DE09-BC36-13C0-AB8528A3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787773-9A22-0DA8-D0C0-D816DACD8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363974-7426-398C-B89B-A05E77D5E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788403-51BF-3347-C071-4FFE70723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C3AE34-173E-D2A8-4800-5F94B160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60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959C38-435A-6830-E47E-B156B90DE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62F12E-C7B2-ED81-A206-B45F14D3D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593B3B-7F75-1356-0745-128E986B8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62033B-1E39-8E32-BF73-66B855805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992740-5F4D-EF48-1BBB-172C0939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167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431D76-1600-01B0-01D2-749D3888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6F87EA-33AF-00CB-74D3-86EE9B69BB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F7684D3-D48D-D63D-C566-5D570DE8F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E53DF03-6EBC-A249-9FD8-99DEC8EFE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3BA530-0FD8-1AED-319A-0BA2C816F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AB2A301-9AD0-63A5-1B0D-051CD239C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89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99B6-EFE0-1562-C409-DB1EF4BC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E28804-3369-0A2C-26D4-8DBF2D958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131F0D9-1114-AAE1-A1E1-155624FB4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E0B1D0C-D06F-862E-BD13-E2D6AC757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EEC6EE6-A9C1-3AE6-2779-8097981DFB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896A883-D731-EF58-33B4-8E63F662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7EFBB1-A53C-5602-B87F-B34B23F2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0FC9BDE-8617-B08C-D8E8-9B8A7A9B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859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AB85E9-62D6-DCE1-019E-A776838A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66BCE76-61A6-00BA-330E-5A928ACA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8CAA2A-E9BB-CD2E-2D95-12C2883BD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629FC1D-76B9-9952-97C0-0D25DDCC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135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F58EBB3-D089-D078-03C5-B403D0E3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F3EB738-BFD8-BF1A-32C2-11D1DB8C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24E8128-AB60-0F8D-65A9-BC796F2B3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22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DC6960-B130-33ED-0D98-4B9AE157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85E717-E17D-DDA8-C687-8ABFBA2FB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16FC2C7-D36C-653D-219A-9474E3D73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1892F93-E243-D372-8C4F-CDE24E9EF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FEC8836-3935-55D8-9F6B-2B015C0B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2860B3-8600-2269-DD60-AE98C1F32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82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C1A3D5-0AF0-2CBF-BF53-702B8F87A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610B45E-BD98-7ACA-66C5-28FCB16789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38FF97-B3A9-9F81-D389-EA5EB2087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A1DDA2-103E-6CD3-408D-43B4D76A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497E3F-E457-C0A8-454C-248E6DF3E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05A087-04B2-F872-60DE-89361AAB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93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4C77B21-E680-9D1E-1A4E-077AB5DD0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0B90B4-684D-0BCD-1041-40974B1A7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7FC014-FFE2-EDE9-80F8-4A8E4E61A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6EECCF-5621-49FE-9C18-9F2BD4B22F93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593607-0A5D-A8B4-5FAA-504EC07C6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3B1DD96-E910-DE8C-F96C-01A05908A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64726F-9065-4D47-B274-76A3E28957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24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9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>
            <a:extLst>
              <a:ext uri="{FF2B5EF4-FFF2-40B4-BE49-F238E27FC236}">
                <a16:creationId xmlns:a16="http://schemas.microsoft.com/office/drawing/2014/main" id="{CBCD9594-57C3-B93A-6573-560090D72046}"/>
              </a:ext>
            </a:extLst>
          </p:cNvPr>
          <p:cNvSpPr/>
          <p:nvPr/>
        </p:nvSpPr>
        <p:spPr>
          <a:xfrm>
            <a:off x="8026400" y="889000"/>
            <a:ext cx="2921000" cy="2921000"/>
          </a:xfrm>
          <a:prstGeom prst="ellipse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이등변 삼각형 2">
            <a:extLst>
              <a:ext uri="{FF2B5EF4-FFF2-40B4-BE49-F238E27FC236}">
                <a16:creationId xmlns:a16="http://schemas.microsoft.com/office/drawing/2014/main" id="{CECC79C7-BC1F-2C3C-D270-37CBA42F23AE}"/>
              </a:ext>
            </a:extLst>
          </p:cNvPr>
          <p:cNvSpPr/>
          <p:nvPr/>
        </p:nvSpPr>
        <p:spPr>
          <a:xfrm>
            <a:off x="7112000" y="3175000"/>
            <a:ext cx="1905000" cy="1905000"/>
          </a:xfrm>
          <a:prstGeom prst="triangle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1CD8B34-68DF-3466-0CEB-683D5822754F}"/>
              </a:ext>
            </a:extLst>
          </p:cNvPr>
          <p:cNvSpPr/>
          <p:nvPr/>
        </p:nvSpPr>
        <p:spPr>
          <a:xfrm rot="-1320000">
            <a:off x="9398000" y="3556000"/>
            <a:ext cx="2286000" cy="2286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28F1DF01-A5BE-A313-FAFF-1A7DD7051C45}"/>
              </a:ext>
            </a:extLst>
          </p:cNvPr>
          <p:cNvSpPr/>
          <p:nvPr/>
        </p:nvSpPr>
        <p:spPr>
          <a:xfrm>
            <a:off x="10642600" y="3175000"/>
            <a:ext cx="889000" cy="889000"/>
          </a:xfrm>
          <a:prstGeom prst="ellipse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3042A86-6F8C-0731-AA2D-AA59B6674AA5}"/>
              </a:ext>
            </a:extLst>
          </p:cNvPr>
          <p:cNvSpPr/>
          <p:nvPr/>
        </p:nvSpPr>
        <p:spPr>
          <a:xfrm>
            <a:off x="609600" y="914400"/>
            <a:ext cx="228600" cy="1270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061801-B929-EAF0-0E5D-7B6920D79A53}"/>
              </a:ext>
            </a:extLst>
          </p:cNvPr>
          <p:cNvSpPr txBox="1"/>
          <p:nvPr/>
        </p:nvSpPr>
        <p:spPr>
          <a:xfrm>
            <a:off x="939800" y="889000"/>
            <a:ext cx="250902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de-DE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ART MARKET · BAUHAUS REPORT · 2026</a:t>
            </a:r>
            <a:endParaRPr lang="ko-KR" altLang="en-US" sz="10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DA04C9-7098-D13E-F6D8-0AD1F60763F6}"/>
              </a:ext>
            </a:extLst>
          </p:cNvPr>
          <p:cNvSpPr txBox="1"/>
          <p:nvPr/>
        </p:nvSpPr>
        <p:spPr>
          <a:xfrm>
            <a:off x="609600" y="1320800"/>
            <a:ext cx="6858000" cy="187743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5800" b="1">
                <a:solidFill>
                  <a:srgbClr val="1A1714"/>
                </a:solidFill>
                <a:latin typeface="맑은 고딕" panose="020B0503020000020004" pitchFamily="50" charset="-127"/>
              </a:rPr>
              <a:t>세계 미술 시장</a:t>
            </a:r>
          </a:p>
          <a:p>
            <a:r>
              <a:rPr lang="en-US" altLang="ko-KR" sz="5800" b="1">
                <a:solidFill>
                  <a:srgbClr val="1A1714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5800" b="1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9760F6-DDCF-BCAB-1AFC-A4A74DFAC03B}"/>
              </a:ext>
            </a:extLst>
          </p:cNvPr>
          <p:cNvSpPr txBox="1"/>
          <p:nvPr/>
        </p:nvSpPr>
        <p:spPr>
          <a:xfrm>
            <a:off x="609600" y="3429000"/>
            <a:ext cx="5969000" cy="4770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6E6859"/>
                </a:solidFill>
                <a:latin typeface="맑은 고딕" panose="020B0503020000020004" pitchFamily="50" charset="-127"/>
              </a:rPr>
              <a:t>원</a:t>
            </a:r>
            <a:r>
              <a:rPr lang="en-US" altLang="ko-KR" sz="1250">
                <a:solidFill>
                  <a:srgbClr val="6E6859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6E6859"/>
                </a:solidFill>
                <a:latin typeface="맑은 고딕" panose="020B0503020000020004" pitchFamily="50" charset="-127"/>
              </a:rPr>
              <a:t>삼각</a:t>
            </a:r>
            <a:r>
              <a:rPr lang="en-US" altLang="ko-KR" sz="1250">
                <a:solidFill>
                  <a:srgbClr val="6E6859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6E6859"/>
                </a:solidFill>
                <a:latin typeface="맑은 고딕" panose="020B0503020000020004" pitchFamily="50" charset="-127"/>
              </a:rPr>
              <a:t>사각의 원색 기하로 읽는 미술 시장 </a:t>
            </a:r>
            <a:r>
              <a:rPr lang="en-US" altLang="ko-KR" sz="1250">
                <a:solidFill>
                  <a:srgbClr val="6E6859"/>
                </a:solidFill>
                <a:latin typeface="맑은 고딕" panose="020B0503020000020004" pitchFamily="50" charset="-127"/>
              </a:rPr>
              <a:t>— 2025</a:t>
            </a:r>
            <a:r>
              <a:rPr lang="ko-KR" altLang="en-US" sz="1250">
                <a:solidFill>
                  <a:srgbClr val="6E6859"/>
                </a:solidFill>
                <a:latin typeface="맑은 고딕" panose="020B0503020000020004" pitchFamily="50" charset="-127"/>
              </a:rPr>
              <a:t>년 실적</a:t>
            </a:r>
            <a:r>
              <a:rPr lang="en-US" altLang="ko-KR" sz="1250">
                <a:solidFill>
                  <a:srgbClr val="6E6859"/>
                </a:solidFill>
                <a:latin typeface="맑은 고딕" panose="020B0503020000020004" pitchFamily="50" charset="-127"/>
              </a:rPr>
              <a:t>, Art Basel &amp; UBS </a:t>
            </a:r>
            <a:r>
              <a:rPr lang="ko-KR" altLang="en-US" sz="1250">
                <a:solidFill>
                  <a:srgbClr val="6E6859"/>
                </a:solidFill>
                <a:latin typeface="맑은 고딕" panose="020B0503020000020004" pitchFamily="50" charset="-127"/>
              </a:rPr>
              <a:t>리포트</a:t>
            </a:r>
            <a:r>
              <a:rPr lang="en-US" altLang="ko-KR" sz="1250">
                <a:solidFill>
                  <a:srgbClr val="6E6859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66F0213-4C34-2814-088B-8CCE17FE02BC}"/>
              </a:ext>
            </a:extLst>
          </p:cNvPr>
          <p:cNvSpPr/>
          <p:nvPr/>
        </p:nvSpPr>
        <p:spPr>
          <a:xfrm>
            <a:off x="609600" y="4724400"/>
            <a:ext cx="3539067" cy="12192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F6ADA0-71AB-49EC-2E8F-D358F1752883}"/>
              </a:ext>
            </a:extLst>
          </p:cNvPr>
          <p:cNvSpPr txBox="1"/>
          <p:nvPr/>
        </p:nvSpPr>
        <p:spPr>
          <a:xfrm>
            <a:off x="838200" y="4876800"/>
            <a:ext cx="1374094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FFFFFF"/>
                </a:solidFill>
                <a:latin typeface="Century Gothic" panose="020B0502020202020204" pitchFamily="34" charset="0"/>
              </a:rPr>
              <a:t>$59.6B</a:t>
            </a:r>
            <a:endParaRPr lang="ko-KR" altLang="en-US" sz="30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19E5A8-7948-D007-C439-99D97265E19E}"/>
              </a:ext>
            </a:extLst>
          </p:cNvPr>
          <p:cNvSpPr txBox="1"/>
          <p:nvPr/>
        </p:nvSpPr>
        <p:spPr>
          <a:xfrm>
            <a:off x="838200" y="5486400"/>
            <a:ext cx="3081867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050">
                <a:solidFill>
                  <a:srgbClr val="FFFFFF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050">
                <a:solidFill>
                  <a:srgbClr val="FFFFFF"/>
                </a:solidFill>
                <a:latin typeface="맑은 고딕" panose="020B0503020000020004" pitchFamily="50" charset="-127"/>
              </a:rPr>
              <a:t>세계 미술 시장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8C53955-751B-128E-D970-F50098A976EE}"/>
              </a:ext>
            </a:extLst>
          </p:cNvPr>
          <p:cNvSpPr/>
          <p:nvPr/>
        </p:nvSpPr>
        <p:spPr>
          <a:xfrm>
            <a:off x="4326467" y="4724400"/>
            <a:ext cx="3539066" cy="1219200"/>
          </a:xfrm>
          <a:prstGeom prst="rect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418850-216A-4883-B7E6-B3D3CC01E8D3}"/>
              </a:ext>
            </a:extLst>
          </p:cNvPr>
          <p:cNvSpPr txBox="1"/>
          <p:nvPr/>
        </p:nvSpPr>
        <p:spPr>
          <a:xfrm>
            <a:off x="4555067" y="4876800"/>
            <a:ext cx="96051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FFFFFF"/>
                </a:solidFill>
                <a:latin typeface="Century Gothic" panose="020B0502020202020204" pitchFamily="34" charset="0"/>
              </a:rPr>
              <a:t>+4%</a:t>
            </a:r>
            <a:endParaRPr lang="ko-KR" altLang="en-US" sz="30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B66A9D-9882-B935-EF1D-84E80B0C6B5B}"/>
              </a:ext>
            </a:extLst>
          </p:cNvPr>
          <p:cNvSpPr txBox="1"/>
          <p:nvPr/>
        </p:nvSpPr>
        <p:spPr>
          <a:xfrm>
            <a:off x="4555067" y="5486400"/>
            <a:ext cx="3081867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FFFFFF"/>
                </a:solidFill>
                <a:latin typeface="맑은 고딕" panose="020B0503020000020004" pitchFamily="50" charset="-127"/>
              </a:rPr>
              <a:t>전년比 </a:t>
            </a:r>
            <a:r>
              <a:rPr lang="en-US" altLang="ko-KR" sz="1050">
                <a:solidFill>
                  <a:srgbClr val="FFFFFF"/>
                </a:solidFill>
                <a:latin typeface="맑은 고딕" panose="020B0503020000020004" pitchFamily="50" charset="-127"/>
              </a:rPr>
              <a:t>(2</a:t>
            </a:r>
            <a:r>
              <a:rPr lang="ko-KR" altLang="en-US" sz="1050">
                <a:solidFill>
                  <a:srgbClr val="FFFFFF"/>
                </a:solidFill>
                <a:latin typeface="맑은 고딕" panose="020B0503020000020004" pitchFamily="50" charset="-127"/>
              </a:rPr>
              <a:t>년 만의 반등</a:t>
            </a:r>
            <a:r>
              <a:rPr lang="en-US" altLang="ko-KR" sz="1050">
                <a:solidFill>
                  <a:srgbClr val="FFFFFF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6476358-2B4B-3485-E09F-B7AF4449A19C}"/>
              </a:ext>
            </a:extLst>
          </p:cNvPr>
          <p:cNvSpPr/>
          <p:nvPr/>
        </p:nvSpPr>
        <p:spPr>
          <a:xfrm>
            <a:off x="8043333" y="4724400"/>
            <a:ext cx="3539067" cy="12192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947168-EE43-FE1E-1720-26B28D4D2C37}"/>
              </a:ext>
            </a:extLst>
          </p:cNvPr>
          <p:cNvSpPr txBox="1"/>
          <p:nvPr/>
        </p:nvSpPr>
        <p:spPr>
          <a:xfrm>
            <a:off x="8271933" y="4876800"/>
            <a:ext cx="944489" cy="55399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000" b="1">
                <a:solidFill>
                  <a:srgbClr val="1A1714"/>
                </a:solidFill>
                <a:latin typeface="Century Gothic" panose="020B0502020202020204" pitchFamily="34" charset="0"/>
              </a:rPr>
              <a:t>76%</a:t>
            </a:r>
            <a:endParaRPr lang="ko-KR" altLang="en-US" sz="30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DA2805-1633-C300-D405-336D98D035E4}"/>
              </a:ext>
            </a:extLst>
          </p:cNvPr>
          <p:cNvSpPr txBox="1"/>
          <p:nvPr/>
        </p:nvSpPr>
        <p:spPr>
          <a:xfrm>
            <a:off x="8271933" y="5486400"/>
            <a:ext cx="3081867" cy="253916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미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영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중 </a:t>
            </a:r>
            <a:r>
              <a:rPr lang="en-US" altLang="ko-KR" sz="1050">
                <a:solidFill>
                  <a:srgbClr val="1A1714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050">
                <a:solidFill>
                  <a:srgbClr val="1A1714"/>
                </a:solidFill>
                <a:latin typeface="맑은 고딕" panose="020B0503020000020004" pitchFamily="50" charset="-127"/>
              </a:rPr>
              <a:t>국 비중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A3EE5C-6C12-7BB8-6F08-3E7C78D0D521}"/>
              </a:ext>
            </a:extLst>
          </p:cNvPr>
          <p:cNvSpPr txBox="1"/>
          <p:nvPr/>
        </p:nvSpPr>
        <p:spPr>
          <a:xfrm>
            <a:off x="609600" y="6121400"/>
            <a:ext cx="109728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: The Art Basel &amp; UBS Global Art Market Report 2026 (Arts Economics · 2025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년 실적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) · The Art Newspaper · Artsy 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. ⚠ $59.6B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는 추정치이며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일부 대안 집계는 범위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6E6859"/>
                </a:solidFill>
                <a:latin typeface="맑은 고딕" panose="020B0503020000020004" pitchFamily="50" charset="-127"/>
              </a:rPr>
              <a:t>정의 차이로 상이</a:t>
            </a:r>
            <a:r>
              <a:rPr lang="en-US" altLang="ko-KR" sz="800">
                <a:solidFill>
                  <a:srgbClr val="6E6859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0227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9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E2F5DE3-8A4E-9A0B-9EAC-6C90FEEB4CD0}"/>
              </a:ext>
            </a:extLst>
          </p:cNvPr>
          <p:cNvSpPr/>
          <p:nvPr/>
        </p:nvSpPr>
        <p:spPr>
          <a:xfrm>
            <a:off x="609600" y="533400"/>
            <a:ext cx="228600" cy="1270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A5B014-777E-64FF-ACED-9C5F81F49C1D}"/>
              </a:ext>
            </a:extLst>
          </p:cNvPr>
          <p:cNvSpPr txBox="1"/>
          <p:nvPr/>
        </p:nvSpPr>
        <p:spPr>
          <a:xfrm>
            <a:off x="939800" y="508000"/>
            <a:ext cx="99097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01 · </a:t>
            </a:r>
            <a:r>
              <a:rPr lang="ko-KR" altLang="en-US" sz="1000" b="1">
                <a:solidFill>
                  <a:srgbClr val="1A1714"/>
                </a:solidFill>
                <a:latin typeface="Century Gothic" panose="020B0502020202020204" pitchFamily="34" charset="0"/>
              </a:rPr>
              <a:t>시장 규모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F253A7-2C91-814A-E94A-37497495B9D4}"/>
              </a:ext>
            </a:extLst>
          </p:cNvPr>
          <p:cNvSpPr txBox="1"/>
          <p:nvPr/>
        </p:nvSpPr>
        <p:spPr>
          <a:xfrm>
            <a:off x="609600" y="812800"/>
            <a:ext cx="3296095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년 만의 반등</a:t>
            </a:r>
            <a:r>
              <a:rPr lang="en-US" altLang="ko-KR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, $59.6B</a:t>
            </a:r>
            <a:endParaRPr lang="ko-KR" altLang="en-US" sz="2400" b="1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7A1BF62C-FA02-4D93-8098-553226712F50}"/>
              </a:ext>
            </a:extLst>
          </p:cNvPr>
          <p:cNvSpPr/>
          <p:nvPr/>
        </p:nvSpPr>
        <p:spPr>
          <a:xfrm>
            <a:off x="609600" y="1676400"/>
            <a:ext cx="3810000" cy="3810000"/>
          </a:xfrm>
          <a:prstGeom prst="ellipse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9D154A-D350-56D0-C870-33D0A4CCF857}"/>
              </a:ext>
            </a:extLst>
          </p:cNvPr>
          <p:cNvSpPr txBox="1"/>
          <p:nvPr/>
        </p:nvSpPr>
        <p:spPr>
          <a:xfrm>
            <a:off x="1268906" y="2667000"/>
            <a:ext cx="2491388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5800" b="1">
                <a:solidFill>
                  <a:srgbClr val="FFFFFF"/>
                </a:solidFill>
                <a:latin typeface="Century Gothic" panose="020B0502020202020204" pitchFamily="34" charset="0"/>
              </a:rPr>
              <a:t>$59.6B</a:t>
            </a:r>
            <a:endParaRPr lang="ko-KR" altLang="en-US" sz="58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960551-DFED-DBB6-2401-D2EA95B68875}"/>
              </a:ext>
            </a:extLst>
          </p:cNvPr>
          <p:cNvSpPr txBox="1"/>
          <p:nvPr/>
        </p:nvSpPr>
        <p:spPr>
          <a:xfrm>
            <a:off x="1708930" y="3556000"/>
            <a:ext cx="1611339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1200">
                <a:solidFill>
                  <a:srgbClr val="FFFFFF"/>
                </a:solidFill>
                <a:latin typeface="맑은 고딕" panose="020B0503020000020004" pitchFamily="50" charset="-127"/>
              </a:rPr>
              <a:t>2025 </a:t>
            </a:r>
            <a:r>
              <a:rPr lang="ko-KR" altLang="en-US" sz="1200">
                <a:solidFill>
                  <a:srgbClr val="FFFFFF"/>
                </a:solidFill>
                <a:latin typeface="맑은 고딕" panose="020B0503020000020004" pitchFamily="50" charset="-127"/>
              </a:rPr>
              <a:t>세계 미술 시장</a:t>
            </a: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D8D06E76-CCCC-1607-524F-4598A746DD47}"/>
              </a:ext>
            </a:extLst>
          </p:cNvPr>
          <p:cNvSpPr/>
          <p:nvPr/>
        </p:nvSpPr>
        <p:spPr>
          <a:xfrm>
            <a:off x="3810000" y="4572000"/>
            <a:ext cx="1168400" cy="1168400"/>
          </a:xfrm>
          <a:prstGeom prst="ellipse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C41AA3-6E1E-F5F9-E1A3-FE232E7473E5}"/>
              </a:ext>
            </a:extLst>
          </p:cNvPr>
          <p:cNvSpPr txBox="1"/>
          <p:nvPr/>
        </p:nvSpPr>
        <p:spPr>
          <a:xfrm>
            <a:off x="3965236" y="4978400"/>
            <a:ext cx="857927" cy="49244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2600" b="1">
                <a:solidFill>
                  <a:srgbClr val="1A1714"/>
                </a:solidFill>
                <a:latin typeface="Century Gothic" panose="020B0502020202020204" pitchFamily="34" charset="0"/>
              </a:rPr>
              <a:t>+4%</a:t>
            </a:r>
            <a:endParaRPr lang="ko-KR" altLang="en-US" sz="26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2D5F4E01-1DCA-3E44-A38B-47EB17F15ED7}"/>
              </a:ext>
            </a:extLst>
          </p:cNvPr>
          <p:cNvSpPr/>
          <p:nvPr/>
        </p:nvSpPr>
        <p:spPr>
          <a:xfrm>
            <a:off x="4927600" y="1905000"/>
            <a:ext cx="1016000" cy="1016000"/>
          </a:xfrm>
          <a:prstGeom prst="triangle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E328F62C-4655-0900-BADD-E239BED888A2}"/>
              </a:ext>
            </a:extLst>
          </p:cNvPr>
          <p:cNvSpPr/>
          <p:nvPr/>
        </p:nvSpPr>
        <p:spPr>
          <a:xfrm>
            <a:off x="6400800" y="1778000"/>
            <a:ext cx="76200" cy="38100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1B88A8-FFA1-ACC2-509E-D2EDABB811AD}"/>
              </a:ext>
            </a:extLst>
          </p:cNvPr>
          <p:cNvSpPr txBox="1"/>
          <p:nvPr/>
        </p:nvSpPr>
        <p:spPr>
          <a:xfrm>
            <a:off x="6705600" y="1905000"/>
            <a:ext cx="4876800" cy="55399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2</a:t>
            </a:r>
            <a:r>
              <a:rPr lang="ko-KR" altLang="en-US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년 연속 하락 후 반등 </a:t>
            </a:r>
            <a:r>
              <a:rPr lang="en-US" altLang="ko-KR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그러나 </a:t>
            </a:r>
            <a:r>
              <a:rPr lang="en-US" altLang="ko-KR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2023</a:t>
            </a:r>
            <a:r>
              <a:rPr lang="ko-KR" altLang="en-US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년 대비 </a:t>
            </a:r>
            <a:r>
              <a:rPr lang="en-US" altLang="ko-KR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-9%, 2022</a:t>
            </a:r>
            <a:r>
              <a:rPr lang="ko-KR" altLang="en-US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년 정점에는 못 미친다</a:t>
            </a:r>
            <a:r>
              <a:rPr lang="en-US" altLang="ko-KR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500" b="1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64094764-BA97-0482-A978-1CAF834331EA}"/>
              </a:ext>
            </a:extLst>
          </p:cNvPr>
          <p:cNvSpPr/>
          <p:nvPr/>
        </p:nvSpPr>
        <p:spPr>
          <a:xfrm>
            <a:off x="6705600" y="3810000"/>
            <a:ext cx="1524000" cy="1524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E7074F-4D24-5022-B274-813961A9DD55}"/>
              </a:ext>
            </a:extLst>
          </p:cNvPr>
          <p:cNvSpPr txBox="1"/>
          <p:nvPr/>
        </p:nvSpPr>
        <p:spPr>
          <a:xfrm>
            <a:off x="6705600" y="4140200"/>
            <a:ext cx="48768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6E6859"/>
                </a:solidFill>
                <a:latin typeface="맑은 고딕" panose="020B0503020000020004" pitchFamily="50" charset="-127"/>
              </a:rPr>
              <a:t>회복은 고가가 견인 </a:t>
            </a:r>
            <a:r>
              <a:rPr lang="en-US" altLang="ko-KR" sz="1200">
                <a:solidFill>
                  <a:srgbClr val="6E6859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00">
                <a:solidFill>
                  <a:srgbClr val="6E6859"/>
                </a:solidFill>
                <a:latin typeface="맑은 고딕" panose="020B0503020000020004" pitchFamily="50" charset="-127"/>
              </a:rPr>
              <a:t>경매 </a:t>
            </a:r>
            <a:r>
              <a:rPr lang="en-US" altLang="ko-KR" sz="1200">
                <a:solidFill>
                  <a:srgbClr val="6E6859"/>
                </a:solidFill>
                <a:latin typeface="맑은 고딕" panose="020B0503020000020004" pitchFamily="50" charset="-127"/>
              </a:rPr>
              <a:t>$10M+ </a:t>
            </a:r>
            <a:r>
              <a:rPr lang="ko-KR" altLang="en-US" sz="1200">
                <a:solidFill>
                  <a:srgbClr val="6E6859"/>
                </a:solidFill>
                <a:latin typeface="맑은 고딕" panose="020B0503020000020004" pitchFamily="50" charset="-127"/>
              </a:rPr>
              <a:t>작품 거래액 </a:t>
            </a:r>
            <a:r>
              <a:rPr lang="en-US" altLang="ko-KR" sz="1200">
                <a:solidFill>
                  <a:srgbClr val="6E6859"/>
                </a:solidFill>
                <a:latin typeface="맑은 고딕" panose="020B0503020000020004" pitchFamily="50" charset="-127"/>
              </a:rPr>
              <a:t>+9%.</a:t>
            </a:r>
            <a:endParaRPr lang="ko-KR" altLang="en-US" sz="120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9CA06EB-2F2C-9E73-25C9-24DA1D4485DF}"/>
              </a:ext>
            </a:extLst>
          </p:cNvPr>
          <p:cNvSpPr/>
          <p:nvPr/>
        </p:nvSpPr>
        <p:spPr>
          <a:xfrm>
            <a:off x="609600" y="6502400"/>
            <a:ext cx="10972800" cy="254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3823CD-6C05-4813-0DE8-4E499B7C64D0}"/>
              </a:ext>
            </a:extLst>
          </p:cNvPr>
          <p:cNvSpPr txBox="1"/>
          <p:nvPr/>
        </p:nvSpPr>
        <p:spPr>
          <a:xfrm>
            <a:off x="609600" y="6578600"/>
            <a:ext cx="1531188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6E6859"/>
                </a:solidFill>
                <a:latin typeface="맑은 고딕" panose="020B0503020000020004" pitchFamily="50" charset="-127"/>
              </a:rPr>
              <a:t>세계 미술 시장 </a:t>
            </a:r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A87C7D-ACB9-6789-DBAF-0209740FD52C}"/>
              </a:ext>
            </a:extLst>
          </p:cNvPr>
          <p:cNvSpPr txBox="1"/>
          <p:nvPr/>
        </p:nvSpPr>
        <p:spPr>
          <a:xfrm>
            <a:off x="10477610" y="6578600"/>
            <a:ext cx="110479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E6859"/>
                </a:solidFill>
                <a:latin typeface="Century Gothic" panose="020B0502020202020204" pitchFamily="34" charset="0"/>
              </a:rPr>
              <a:t>BAUHAUS REPORT</a:t>
            </a:r>
            <a:endParaRPr lang="ko-KR" altLang="en-US" sz="850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00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9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2232F9E-522B-FA0A-B857-05CF223F35B4}"/>
              </a:ext>
            </a:extLst>
          </p:cNvPr>
          <p:cNvSpPr/>
          <p:nvPr/>
        </p:nvSpPr>
        <p:spPr>
          <a:xfrm>
            <a:off x="609600" y="533400"/>
            <a:ext cx="228600" cy="127000"/>
          </a:xfrm>
          <a:prstGeom prst="rect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1ECD52-1999-305D-8CB0-F7D72D73CD76}"/>
              </a:ext>
            </a:extLst>
          </p:cNvPr>
          <p:cNvSpPr txBox="1"/>
          <p:nvPr/>
        </p:nvSpPr>
        <p:spPr>
          <a:xfrm>
            <a:off x="939800" y="508000"/>
            <a:ext cx="99097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02 · </a:t>
            </a:r>
            <a:r>
              <a:rPr lang="ko-KR" altLang="en-US" sz="1000" b="1">
                <a:solidFill>
                  <a:srgbClr val="1A1714"/>
                </a:solidFill>
                <a:latin typeface="Century Gothic" panose="020B0502020202020204" pitchFamily="34" charset="0"/>
              </a:rPr>
              <a:t>부문 구성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D74D3A-13D8-6E9F-E9EC-72C63CA454A2}"/>
              </a:ext>
            </a:extLst>
          </p:cNvPr>
          <p:cNvSpPr txBox="1"/>
          <p:nvPr/>
        </p:nvSpPr>
        <p:spPr>
          <a:xfrm>
            <a:off x="609600" y="812800"/>
            <a:ext cx="2557110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딜러가 절반 이상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5B0D562-81C3-B354-FBA2-C8D51E4D83A8}"/>
              </a:ext>
            </a:extLst>
          </p:cNvPr>
          <p:cNvSpPr/>
          <p:nvPr/>
        </p:nvSpPr>
        <p:spPr>
          <a:xfrm>
            <a:off x="609600" y="1574800"/>
            <a:ext cx="6858000" cy="44450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07A7701-BB5D-8EA6-A2ED-5C38A3C4298D}"/>
              </a:ext>
            </a:extLst>
          </p:cNvPr>
          <p:cNvSpPr/>
          <p:nvPr/>
        </p:nvSpPr>
        <p:spPr>
          <a:xfrm>
            <a:off x="660400" y="1625600"/>
            <a:ext cx="4216400" cy="43434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2A5AC-CDA5-8DBE-9E06-037D19C88F9D}"/>
              </a:ext>
            </a:extLst>
          </p:cNvPr>
          <p:cNvSpPr txBox="1"/>
          <p:nvPr/>
        </p:nvSpPr>
        <p:spPr>
          <a:xfrm>
            <a:off x="889000" y="1828800"/>
            <a:ext cx="569387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FFFFFF"/>
                </a:solidFill>
                <a:latin typeface="맑은 고딕" panose="020B0503020000020004" pitchFamily="50" charset="-127"/>
              </a:rPr>
              <a:t>딜러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2FCD32-5842-7B8B-64BB-7112FEB3054B}"/>
              </a:ext>
            </a:extLst>
          </p:cNvPr>
          <p:cNvSpPr txBox="1"/>
          <p:nvPr/>
        </p:nvSpPr>
        <p:spPr>
          <a:xfrm>
            <a:off x="889000" y="2184400"/>
            <a:ext cx="1534394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FFFFFF"/>
                </a:solidFill>
                <a:latin typeface="Century Gothic" panose="020B0502020202020204" pitchFamily="34" charset="0"/>
              </a:rPr>
              <a:t>$34.8B</a:t>
            </a:r>
            <a:endParaRPr lang="ko-KR" altLang="en-US" sz="34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16CC8-133B-45FC-E502-67321BCAA7A4}"/>
              </a:ext>
            </a:extLst>
          </p:cNvPr>
          <p:cNvSpPr txBox="1"/>
          <p:nvPr/>
        </p:nvSpPr>
        <p:spPr>
          <a:xfrm>
            <a:off x="889000" y="5537200"/>
            <a:ext cx="119776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FFFFFF"/>
                </a:solidFill>
                <a:latin typeface="Century Gothic" panose="020B0502020202020204" pitchFamily="34" charset="0"/>
              </a:rPr>
              <a:t>58% · </a:t>
            </a:r>
            <a:r>
              <a:rPr lang="ko-KR" altLang="en-US" sz="1100" b="1">
                <a:solidFill>
                  <a:srgbClr val="FFFFFF"/>
                </a:solidFill>
                <a:latin typeface="Century Gothic" panose="020B0502020202020204" pitchFamily="34" charset="0"/>
              </a:rPr>
              <a:t>전년 </a:t>
            </a:r>
            <a:r>
              <a:rPr lang="en-US" altLang="ko-KR" sz="1100" b="1">
                <a:solidFill>
                  <a:srgbClr val="FFFFFF"/>
                </a:solidFill>
                <a:latin typeface="Century Gothic" panose="020B0502020202020204" pitchFamily="34" charset="0"/>
              </a:rPr>
              <a:t>+2%</a:t>
            </a:r>
            <a:endParaRPr lang="ko-KR" altLang="en-US" sz="11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85D2F69-9F18-5493-2D90-A9F0C3C5D65B}"/>
              </a:ext>
            </a:extLst>
          </p:cNvPr>
          <p:cNvSpPr/>
          <p:nvPr/>
        </p:nvSpPr>
        <p:spPr>
          <a:xfrm>
            <a:off x="4927600" y="1625600"/>
            <a:ext cx="2489200" cy="2717800"/>
          </a:xfrm>
          <a:prstGeom prst="rect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434E4C-CBAF-C826-716E-703AA9FA2A76}"/>
              </a:ext>
            </a:extLst>
          </p:cNvPr>
          <p:cNvSpPr txBox="1"/>
          <p:nvPr/>
        </p:nvSpPr>
        <p:spPr>
          <a:xfrm>
            <a:off x="5156200" y="1828800"/>
            <a:ext cx="1021433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FFFFFF"/>
                </a:solidFill>
                <a:latin typeface="맑은 고딕" panose="020B0503020000020004" pitchFamily="50" charset="-127"/>
              </a:rPr>
              <a:t>공개 경매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EA0989-4251-AFDA-6DF0-3AABD862CA50}"/>
              </a:ext>
            </a:extLst>
          </p:cNvPr>
          <p:cNvSpPr txBox="1"/>
          <p:nvPr/>
        </p:nvSpPr>
        <p:spPr>
          <a:xfrm>
            <a:off x="5156200" y="2184400"/>
            <a:ext cx="1534394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FFFFFF"/>
                </a:solidFill>
                <a:latin typeface="Century Gothic" panose="020B0502020202020204" pitchFamily="34" charset="0"/>
              </a:rPr>
              <a:t>$20.7B</a:t>
            </a:r>
            <a:endParaRPr lang="ko-KR" altLang="en-US" sz="34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E1DDBC-56E0-02AF-487D-5B01B4661724}"/>
              </a:ext>
            </a:extLst>
          </p:cNvPr>
          <p:cNvSpPr txBox="1"/>
          <p:nvPr/>
        </p:nvSpPr>
        <p:spPr>
          <a:xfrm>
            <a:off x="5156200" y="3911600"/>
            <a:ext cx="119776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FFFFFF"/>
                </a:solidFill>
                <a:latin typeface="Century Gothic" panose="020B0502020202020204" pitchFamily="34" charset="0"/>
              </a:rPr>
              <a:t>35% · </a:t>
            </a:r>
            <a:r>
              <a:rPr lang="ko-KR" altLang="en-US" sz="1100" b="1">
                <a:solidFill>
                  <a:srgbClr val="FFFFFF"/>
                </a:solidFill>
                <a:latin typeface="Century Gothic" panose="020B0502020202020204" pitchFamily="34" charset="0"/>
              </a:rPr>
              <a:t>전년 </a:t>
            </a:r>
            <a:r>
              <a:rPr lang="en-US" altLang="ko-KR" sz="1100" b="1">
                <a:solidFill>
                  <a:srgbClr val="FFFFFF"/>
                </a:solidFill>
                <a:latin typeface="Century Gothic" panose="020B0502020202020204" pitchFamily="34" charset="0"/>
              </a:rPr>
              <a:t>+9%</a:t>
            </a:r>
            <a:endParaRPr lang="ko-KR" altLang="en-US" sz="11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403C0EA-BB3D-EC51-BEC4-14513A4ECFAC}"/>
              </a:ext>
            </a:extLst>
          </p:cNvPr>
          <p:cNvSpPr/>
          <p:nvPr/>
        </p:nvSpPr>
        <p:spPr>
          <a:xfrm>
            <a:off x="4927600" y="4394200"/>
            <a:ext cx="2489200" cy="15748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974919-CF8E-8C51-13E5-DB36AB3DE295}"/>
              </a:ext>
            </a:extLst>
          </p:cNvPr>
          <p:cNvSpPr txBox="1"/>
          <p:nvPr/>
        </p:nvSpPr>
        <p:spPr>
          <a:xfrm>
            <a:off x="5156200" y="4597400"/>
            <a:ext cx="1021433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1A1714"/>
                </a:solidFill>
                <a:latin typeface="맑은 고딕" panose="020B0503020000020004" pitchFamily="50" charset="-127"/>
              </a:rPr>
              <a:t>사적 경매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80E9E2-649A-21B8-D980-FBB2558BBA77}"/>
              </a:ext>
            </a:extLst>
          </p:cNvPr>
          <p:cNvSpPr txBox="1"/>
          <p:nvPr/>
        </p:nvSpPr>
        <p:spPr>
          <a:xfrm>
            <a:off x="5156200" y="4953000"/>
            <a:ext cx="1290738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1A1714"/>
                </a:solidFill>
                <a:latin typeface="Century Gothic" panose="020B0502020202020204" pitchFamily="34" charset="0"/>
              </a:rPr>
              <a:t>$4.2B</a:t>
            </a:r>
            <a:endParaRPr lang="ko-KR" altLang="en-US" sz="34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D388B5-4406-26AF-D68C-BC0E1135DD91}"/>
              </a:ext>
            </a:extLst>
          </p:cNvPr>
          <p:cNvSpPr txBox="1"/>
          <p:nvPr/>
        </p:nvSpPr>
        <p:spPr>
          <a:xfrm>
            <a:off x="5156200" y="5537200"/>
            <a:ext cx="111921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100" b="1">
                <a:solidFill>
                  <a:srgbClr val="1A1714"/>
                </a:solidFill>
                <a:latin typeface="Century Gothic" panose="020B0502020202020204" pitchFamily="34" charset="0"/>
              </a:rPr>
              <a:t>7% · </a:t>
            </a:r>
            <a:r>
              <a:rPr lang="ko-KR" altLang="en-US" sz="1100" b="1">
                <a:solidFill>
                  <a:srgbClr val="1A1714"/>
                </a:solidFill>
                <a:latin typeface="Century Gothic" panose="020B0502020202020204" pitchFamily="34" charset="0"/>
              </a:rPr>
              <a:t>전년 −</a:t>
            </a:r>
            <a:r>
              <a:rPr lang="en-US" altLang="ko-KR" sz="1100" b="1">
                <a:solidFill>
                  <a:srgbClr val="1A1714"/>
                </a:solidFill>
                <a:latin typeface="Century Gothic" panose="020B0502020202020204" pitchFamily="34" charset="0"/>
              </a:rPr>
              <a:t>4%</a:t>
            </a:r>
            <a:endParaRPr lang="ko-KR" altLang="en-US" sz="11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3991C6-3A2E-5267-5226-E49E72999D57}"/>
              </a:ext>
            </a:extLst>
          </p:cNvPr>
          <p:cNvSpPr txBox="1"/>
          <p:nvPr/>
        </p:nvSpPr>
        <p:spPr>
          <a:xfrm>
            <a:off x="7772400" y="1651000"/>
            <a:ext cx="466794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100" b="1">
                <a:solidFill>
                  <a:srgbClr val="1F44C7"/>
                </a:solidFill>
                <a:latin typeface="Century Gothic" panose="020B0502020202020204" pitchFamily="34" charset="0"/>
              </a:rPr>
              <a:t>구성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ED7FD7-A7FD-FB36-0E8C-2A9644297C5E}"/>
              </a:ext>
            </a:extLst>
          </p:cNvPr>
          <p:cNvSpPr txBox="1"/>
          <p:nvPr/>
        </p:nvSpPr>
        <p:spPr>
          <a:xfrm>
            <a:off x="7772400" y="1930400"/>
            <a:ext cx="3810000" cy="83099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딜러 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$34.8B(58%) &gt; </a:t>
            </a:r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공개 경매 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$20.7B(35%) &gt; </a:t>
            </a:r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사적 경매 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$4.2B(7%).</a:t>
            </a:r>
          </a:p>
          <a:p>
            <a:endParaRPr lang="en-US" altLang="ko-KR" sz="1200">
              <a:solidFill>
                <a:srgbClr val="1A1714"/>
              </a:solidFill>
              <a:latin typeface="맑은 고딕" panose="020B0503020000020004" pitchFamily="50" charset="-127"/>
            </a:endParaRPr>
          </a:p>
          <a:p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경매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(+9%)</a:t>
            </a:r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가 딜러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(+2%)</a:t>
            </a:r>
            <a:r>
              <a:rPr lang="ko-KR" altLang="en-US" sz="1200">
                <a:solidFill>
                  <a:srgbClr val="1A1714"/>
                </a:solidFill>
                <a:latin typeface="맑은 고딕" panose="020B0503020000020004" pitchFamily="50" charset="-127"/>
              </a:rPr>
              <a:t>보다 빠르게 회복했다</a:t>
            </a:r>
            <a:r>
              <a:rPr lang="en-US" altLang="ko-KR" sz="120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2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60D302F1-32A7-E8E5-6595-6B5FB7206687}"/>
              </a:ext>
            </a:extLst>
          </p:cNvPr>
          <p:cNvSpPr/>
          <p:nvPr/>
        </p:nvSpPr>
        <p:spPr>
          <a:xfrm>
            <a:off x="609600" y="6502400"/>
            <a:ext cx="10972800" cy="254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EDDF9F-9374-E1B5-D9AE-569D7D1653B8}"/>
              </a:ext>
            </a:extLst>
          </p:cNvPr>
          <p:cNvSpPr txBox="1"/>
          <p:nvPr/>
        </p:nvSpPr>
        <p:spPr>
          <a:xfrm>
            <a:off x="609600" y="6578600"/>
            <a:ext cx="1531188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6E6859"/>
                </a:solidFill>
                <a:latin typeface="맑은 고딕" panose="020B0503020000020004" pitchFamily="50" charset="-127"/>
              </a:rPr>
              <a:t>세계 미술 시장 </a:t>
            </a:r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5B8E129-6DBE-96C3-58A8-23C55DC837C5}"/>
              </a:ext>
            </a:extLst>
          </p:cNvPr>
          <p:cNvSpPr txBox="1"/>
          <p:nvPr/>
        </p:nvSpPr>
        <p:spPr>
          <a:xfrm>
            <a:off x="10477610" y="6578600"/>
            <a:ext cx="110479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E6859"/>
                </a:solidFill>
                <a:latin typeface="Century Gothic" panose="020B0502020202020204" pitchFamily="34" charset="0"/>
              </a:rPr>
              <a:t>BAUHAUS REPORT</a:t>
            </a:r>
            <a:endParaRPr lang="ko-KR" altLang="en-US" sz="850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150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9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FD5D0369-7667-7E32-FE85-FE624ADB2BDF}"/>
              </a:ext>
            </a:extLst>
          </p:cNvPr>
          <p:cNvSpPr/>
          <p:nvPr/>
        </p:nvSpPr>
        <p:spPr>
          <a:xfrm>
            <a:off x="609600" y="533400"/>
            <a:ext cx="228600" cy="1270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0095DC-AD48-59D5-B89B-F56327ED8A51}"/>
              </a:ext>
            </a:extLst>
          </p:cNvPr>
          <p:cNvSpPr txBox="1"/>
          <p:nvPr/>
        </p:nvSpPr>
        <p:spPr>
          <a:xfrm>
            <a:off x="939800" y="508000"/>
            <a:ext cx="6992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03 · </a:t>
            </a:r>
            <a:r>
              <a:rPr lang="ko-KR" altLang="en-US" sz="1000" b="1">
                <a:solidFill>
                  <a:srgbClr val="1A1714"/>
                </a:solidFill>
                <a:latin typeface="Century Gothic" panose="020B0502020202020204" pitchFamily="34" charset="0"/>
              </a:rPr>
              <a:t>지역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E7044-FB6C-7575-1E4A-4F5C91643541}"/>
              </a:ext>
            </a:extLst>
          </p:cNvPr>
          <p:cNvSpPr txBox="1"/>
          <p:nvPr/>
        </p:nvSpPr>
        <p:spPr>
          <a:xfrm>
            <a:off x="609600" y="812800"/>
            <a:ext cx="2714205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세 나라가 </a:t>
            </a:r>
            <a:r>
              <a:rPr lang="en-US" altLang="ko-KR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분의 </a:t>
            </a:r>
            <a:r>
              <a:rPr lang="en-US" altLang="ko-KR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3</a:t>
            </a:r>
            <a:endParaRPr lang="ko-KR" altLang="en-US" sz="2400" b="1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1CE59E1B-E64A-2A6A-2E9F-657828C4B037}"/>
              </a:ext>
            </a:extLst>
          </p:cNvPr>
          <p:cNvSpPr/>
          <p:nvPr/>
        </p:nvSpPr>
        <p:spPr>
          <a:xfrm>
            <a:off x="609600" y="2286000"/>
            <a:ext cx="7874000" cy="12700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94FC11E6-605B-874F-7FA9-46ECC943F3BC}"/>
              </a:ext>
            </a:extLst>
          </p:cNvPr>
          <p:cNvSpPr/>
          <p:nvPr/>
        </p:nvSpPr>
        <p:spPr>
          <a:xfrm>
            <a:off x="635000" y="2311400"/>
            <a:ext cx="3413760" cy="12192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0D150D-34FF-7B41-3EA0-F65CF697ABF1}"/>
              </a:ext>
            </a:extLst>
          </p:cNvPr>
          <p:cNvSpPr txBox="1"/>
          <p:nvPr/>
        </p:nvSpPr>
        <p:spPr>
          <a:xfrm>
            <a:off x="787400" y="2489200"/>
            <a:ext cx="492443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미국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8E5A7D-4EEC-A377-7BE2-BAE3F40295D6}"/>
              </a:ext>
            </a:extLst>
          </p:cNvPr>
          <p:cNvSpPr txBox="1"/>
          <p:nvPr/>
        </p:nvSpPr>
        <p:spPr>
          <a:xfrm>
            <a:off x="787400" y="2794000"/>
            <a:ext cx="744114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FFFFFF"/>
                </a:solidFill>
                <a:latin typeface="Century Gothic" panose="020B0502020202020204" pitchFamily="34" charset="0"/>
              </a:rPr>
              <a:t>44%</a:t>
            </a:r>
            <a:endParaRPr lang="ko-KR" altLang="en-US" sz="22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B81FDA-4164-3AC5-1B54-CA7A5587F125}"/>
              </a:ext>
            </a:extLst>
          </p:cNvPr>
          <p:cNvSpPr txBox="1"/>
          <p:nvPr/>
        </p:nvSpPr>
        <p:spPr>
          <a:xfrm>
            <a:off x="787400" y="3657600"/>
            <a:ext cx="47481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6E6859"/>
                </a:solidFill>
                <a:latin typeface="Century Gothic" panose="020B0502020202020204" pitchFamily="34" charset="0"/>
              </a:rPr>
              <a:t>$26B</a:t>
            </a:r>
            <a:endParaRPr lang="ko-KR" altLang="en-US" sz="1000" b="1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D1E2F53-B229-F1CE-EAD6-ECF8A9109692}"/>
              </a:ext>
            </a:extLst>
          </p:cNvPr>
          <p:cNvSpPr/>
          <p:nvPr/>
        </p:nvSpPr>
        <p:spPr>
          <a:xfrm>
            <a:off x="4099560" y="2311400"/>
            <a:ext cx="1366520" cy="1219200"/>
          </a:xfrm>
          <a:prstGeom prst="rect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3AF11B-FE29-4B67-2135-6F342CB18D5D}"/>
              </a:ext>
            </a:extLst>
          </p:cNvPr>
          <p:cNvSpPr txBox="1"/>
          <p:nvPr/>
        </p:nvSpPr>
        <p:spPr>
          <a:xfrm>
            <a:off x="4251960" y="2489200"/>
            <a:ext cx="492443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영국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6C6873-3854-CA5B-A915-780797B3AF16}"/>
              </a:ext>
            </a:extLst>
          </p:cNvPr>
          <p:cNvSpPr txBox="1"/>
          <p:nvPr/>
        </p:nvSpPr>
        <p:spPr>
          <a:xfrm>
            <a:off x="4251960" y="2794000"/>
            <a:ext cx="744114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FFFFFF"/>
                </a:solidFill>
                <a:latin typeface="Century Gothic" panose="020B0502020202020204" pitchFamily="34" charset="0"/>
              </a:rPr>
              <a:t>18%</a:t>
            </a:r>
            <a:endParaRPr lang="ko-KR" altLang="en-US" sz="22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FE80A2-E06F-E8A4-C371-D2A533939F9D}"/>
              </a:ext>
            </a:extLst>
          </p:cNvPr>
          <p:cNvSpPr txBox="1"/>
          <p:nvPr/>
        </p:nvSpPr>
        <p:spPr>
          <a:xfrm>
            <a:off x="4251960" y="3657600"/>
            <a:ext cx="582211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6E6859"/>
                </a:solidFill>
                <a:latin typeface="Century Gothic" panose="020B0502020202020204" pitchFamily="34" charset="0"/>
              </a:rPr>
              <a:t>$10.5B</a:t>
            </a:r>
            <a:endParaRPr lang="ko-KR" altLang="en-US" sz="1000" b="1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187E995-28C5-44E6-5EE0-4E2F88AC4A84}"/>
              </a:ext>
            </a:extLst>
          </p:cNvPr>
          <p:cNvSpPr/>
          <p:nvPr/>
        </p:nvSpPr>
        <p:spPr>
          <a:xfrm>
            <a:off x="5516880" y="2311400"/>
            <a:ext cx="1051560" cy="12192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F60EC9-1B93-9625-62FE-4D08E28E372B}"/>
              </a:ext>
            </a:extLst>
          </p:cNvPr>
          <p:cNvSpPr txBox="1"/>
          <p:nvPr/>
        </p:nvSpPr>
        <p:spPr>
          <a:xfrm>
            <a:off x="5669280" y="2489200"/>
            <a:ext cx="492443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1A1714"/>
                </a:solidFill>
                <a:latin typeface="맑은 고딕" panose="020B0503020000020004" pitchFamily="50" charset="-127"/>
              </a:rPr>
              <a:t>중국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E0A510-83E6-004A-192F-3114625EF02B}"/>
              </a:ext>
            </a:extLst>
          </p:cNvPr>
          <p:cNvSpPr txBox="1"/>
          <p:nvPr/>
        </p:nvSpPr>
        <p:spPr>
          <a:xfrm>
            <a:off x="5669280" y="2794000"/>
            <a:ext cx="744114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1A1714"/>
                </a:solidFill>
                <a:latin typeface="Century Gothic" panose="020B0502020202020204" pitchFamily="34" charset="0"/>
              </a:rPr>
              <a:t>14%</a:t>
            </a:r>
            <a:endParaRPr lang="ko-KR" altLang="en-US" sz="22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9E3731-A625-269E-0CFB-F21F10030EDF}"/>
              </a:ext>
            </a:extLst>
          </p:cNvPr>
          <p:cNvSpPr txBox="1"/>
          <p:nvPr/>
        </p:nvSpPr>
        <p:spPr>
          <a:xfrm>
            <a:off x="5669280" y="3657600"/>
            <a:ext cx="51007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6E6859"/>
                </a:solidFill>
                <a:latin typeface="Century Gothic" panose="020B0502020202020204" pitchFamily="34" charset="0"/>
              </a:rPr>
              <a:t>$8.5B</a:t>
            </a:r>
            <a:endParaRPr lang="ko-KR" altLang="en-US" sz="1000" b="1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B204B27-6D20-B71F-4EB9-F83922E6D5AF}"/>
              </a:ext>
            </a:extLst>
          </p:cNvPr>
          <p:cNvSpPr/>
          <p:nvPr/>
        </p:nvSpPr>
        <p:spPr>
          <a:xfrm>
            <a:off x="6619240" y="2311400"/>
            <a:ext cx="1838960" cy="12192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6E4531-82DD-62D8-9DEA-33E13FE7098F}"/>
              </a:ext>
            </a:extLst>
          </p:cNvPr>
          <p:cNvSpPr txBox="1"/>
          <p:nvPr/>
        </p:nvSpPr>
        <p:spPr>
          <a:xfrm>
            <a:off x="6771640" y="2489200"/>
            <a:ext cx="492443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FFFFFF"/>
                </a:solidFill>
                <a:latin typeface="맑은 고딕" panose="020B0503020000020004" pitchFamily="50" charset="-127"/>
              </a:rPr>
              <a:t>기타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E15A15-1F92-0395-5AEF-AB4A72EF8AE0}"/>
              </a:ext>
            </a:extLst>
          </p:cNvPr>
          <p:cNvSpPr txBox="1"/>
          <p:nvPr/>
        </p:nvSpPr>
        <p:spPr>
          <a:xfrm>
            <a:off x="6771640" y="2794000"/>
            <a:ext cx="744114" cy="43088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200" b="1">
                <a:solidFill>
                  <a:srgbClr val="FFFFFF"/>
                </a:solidFill>
                <a:latin typeface="Century Gothic" panose="020B0502020202020204" pitchFamily="34" charset="0"/>
              </a:rPr>
              <a:t>24%</a:t>
            </a:r>
            <a:endParaRPr lang="ko-KR" altLang="en-US" sz="22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3E82AA8F-4CB5-81C6-9258-8D917017E59C}"/>
              </a:ext>
            </a:extLst>
          </p:cNvPr>
          <p:cNvSpPr/>
          <p:nvPr/>
        </p:nvSpPr>
        <p:spPr>
          <a:xfrm>
            <a:off x="9042400" y="2133600"/>
            <a:ext cx="1651000" cy="1651000"/>
          </a:xfrm>
          <a:prstGeom prst="ellipse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6E6804-50F3-DDA1-538A-EF536DD7D195}"/>
              </a:ext>
            </a:extLst>
          </p:cNvPr>
          <p:cNvSpPr txBox="1"/>
          <p:nvPr/>
        </p:nvSpPr>
        <p:spPr>
          <a:xfrm>
            <a:off x="9268217" y="2514600"/>
            <a:ext cx="1199366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4000" b="1">
                <a:solidFill>
                  <a:srgbClr val="1A1714"/>
                </a:solidFill>
                <a:latin typeface="Century Gothic" panose="020B0502020202020204" pitchFamily="34" charset="0"/>
              </a:rPr>
              <a:t>76%</a:t>
            </a:r>
            <a:endParaRPr lang="ko-KR" altLang="en-US" sz="4000" b="1">
              <a:solidFill>
                <a:srgbClr val="1A1714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BB0AB7-6C2F-F07B-D1E6-BB8C1E70C1B9}"/>
              </a:ext>
            </a:extLst>
          </p:cNvPr>
          <p:cNvSpPr txBox="1"/>
          <p:nvPr/>
        </p:nvSpPr>
        <p:spPr>
          <a:xfrm>
            <a:off x="9390846" y="3175000"/>
            <a:ext cx="954107" cy="2616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미</a:t>
            </a:r>
            <a:r>
              <a:rPr lang="en-US" altLang="ko-KR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영</a:t>
            </a:r>
            <a:r>
              <a:rPr lang="en-US" altLang="ko-KR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중 </a:t>
            </a:r>
            <a:r>
              <a:rPr lang="en-US" altLang="ko-KR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sz="1100" b="1">
                <a:solidFill>
                  <a:srgbClr val="1A1714"/>
                </a:solidFill>
                <a:latin typeface="맑은 고딕" panose="020B0503020000020004" pitchFamily="50" charset="-127"/>
              </a:rPr>
              <a:t>국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8A0EB1-ECF2-8198-AA89-694F5EF479C5}"/>
              </a:ext>
            </a:extLst>
          </p:cNvPr>
          <p:cNvSpPr txBox="1"/>
          <p:nvPr/>
        </p:nvSpPr>
        <p:spPr>
          <a:xfrm>
            <a:off x="609600" y="4191000"/>
            <a:ext cx="109728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1A1714"/>
                </a:solidFill>
                <a:latin typeface="맑은 고딕" panose="020B0503020000020004" pitchFamily="50" charset="-127"/>
              </a:rPr>
              <a:t>미국 </a:t>
            </a:r>
            <a:r>
              <a:rPr lang="en-US" altLang="ko-KR" sz="1300">
                <a:solidFill>
                  <a:srgbClr val="1A1714"/>
                </a:solidFill>
                <a:latin typeface="맑은 고딕" panose="020B0503020000020004" pitchFamily="50" charset="-127"/>
              </a:rPr>
              <a:t>44%($26B) · </a:t>
            </a:r>
            <a:r>
              <a:rPr lang="ko-KR" altLang="en-US" sz="1300">
                <a:solidFill>
                  <a:srgbClr val="1A1714"/>
                </a:solidFill>
                <a:latin typeface="맑은 고딕" panose="020B0503020000020004" pitchFamily="50" charset="-127"/>
              </a:rPr>
              <a:t>영국 </a:t>
            </a:r>
            <a:r>
              <a:rPr lang="en-US" altLang="ko-KR" sz="1300">
                <a:solidFill>
                  <a:srgbClr val="1A1714"/>
                </a:solidFill>
                <a:latin typeface="맑은 고딕" panose="020B0503020000020004" pitchFamily="50" charset="-127"/>
              </a:rPr>
              <a:t>18%($10.5B) · </a:t>
            </a:r>
            <a:r>
              <a:rPr lang="ko-KR" altLang="en-US" sz="1300">
                <a:solidFill>
                  <a:srgbClr val="1A1714"/>
                </a:solidFill>
                <a:latin typeface="맑은 고딕" panose="020B0503020000020004" pitchFamily="50" charset="-127"/>
              </a:rPr>
              <a:t>중국 </a:t>
            </a:r>
            <a:r>
              <a:rPr lang="en-US" altLang="ko-KR" sz="1300">
                <a:solidFill>
                  <a:srgbClr val="1A1714"/>
                </a:solidFill>
                <a:latin typeface="맑은 고딕" panose="020B0503020000020004" pitchFamily="50" charset="-127"/>
              </a:rPr>
              <a:t>14%($8.5B) — </a:t>
            </a:r>
            <a:r>
              <a:rPr lang="ko-KR" altLang="en-US" sz="1300">
                <a:solidFill>
                  <a:srgbClr val="1A1714"/>
                </a:solidFill>
                <a:latin typeface="맑은 고딕" panose="020B0503020000020004" pitchFamily="50" charset="-127"/>
              </a:rPr>
              <a:t>세 시장이 세계 미술 거래액의 </a:t>
            </a:r>
            <a:r>
              <a:rPr lang="en-US" altLang="ko-KR" sz="1300">
                <a:solidFill>
                  <a:srgbClr val="1A1714"/>
                </a:solidFill>
                <a:latin typeface="맑은 고딕" panose="020B0503020000020004" pitchFamily="50" charset="-127"/>
              </a:rPr>
              <a:t>76%</a:t>
            </a:r>
            <a:r>
              <a:rPr lang="ko-KR" altLang="en-US" sz="1300">
                <a:solidFill>
                  <a:srgbClr val="1A1714"/>
                </a:solidFill>
                <a:latin typeface="맑은 고딕" panose="020B0503020000020004" pitchFamily="50" charset="-127"/>
              </a:rPr>
              <a:t>를 차지한다</a:t>
            </a:r>
            <a:r>
              <a:rPr lang="en-US" altLang="ko-KR" sz="1300">
                <a:solidFill>
                  <a:srgbClr val="1A1714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1A171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DAB8692-B0B5-2000-9F7C-92A0254CAF9E}"/>
              </a:ext>
            </a:extLst>
          </p:cNvPr>
          <p:cNvSpPr/>
          <p:nvPr/>
        </p:nvSpPr>
        <p:spPr>
          <a:xfrm>
            <a:off x="609600" y="6502400"/>
            <a:ext cx="10972800" cy="254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20B4E3-8396-D9E5-56D6-B03F2C3CEFC9}"/>
              </a:ext>
            </a:extLst>
          </p:cNvPr>
          <p:cNvSpPr txBox="1"/>
          <p:nvPr/>
        </p:nvSpPr>
        <p:spPr>
          <a:xfrm>
            <a:off x="609600" y="6578600"/>
            <a:ext cx="1531188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6E6859"/>
                </a:solidFill>
                <a:latin typeface="맑은 고딕" panose="020B0503020000020004" pitchFamily="50" charset="-127"/>
              </a:rPr>
              <a:t>세계 미술 시장 </a:t>
            </a:r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17278F0-B1E6-4669-E174-B03E61786A79}"/>
              </a:ext>
            </a:extLst>
          </p:cNvPr>
          <p:cNvSpPr txBox="1"/>
          <p:nvPr/>
        </p:nvSpPr>
        <p:spPr>
          <a:xfrm>
            <a:off x="10477610" y="6578600"/>
            <a:ext cx="110479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E6859"/>
                </a:solidFill>
                <a:latin typeface="Century Gothic" panose="020B0502020202020204" pitchFamily="34" charset="0"/>
              </a:rPr>
              <a:t>BAUHAUS REPORT</a:t>
            </a:r>
            <a:endParaRPr lang="ko-KR" altLang="en-US" sz="850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09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9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62A7A547-1525-9BEE-AF01-3E69FC6846B4}"/>
              </a:ext>
            </a:extLst>
          </p:cNvPr>
          <p:cNvSpPr/>
          <p:nvPr/>
        </p:nvSpPr>
        <p:spPr>
          <a:xfrm>
            <a:off x="609600" y="533400"/>
            <a:ext cx="228600" cy="1270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D8761F-5093-6E40-D9CD-09FA5C08DB2E}"/>
              </a:ext>
            </a:extLst>
          </p:cNvPr>
          <p:cNvSpPr txBox="1"/>
          <p:nvPr/>
        </p:nvSpPr>
        <p:spPr>
          <a:xfrm>
            <a:off x="939800" y="508000"/>
            <a:ext cx="6992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04 · </a:t>
            </a:r>
            <a:r>
              <a:rPr lang="ko-KR" altLang="en-US" sz="1000" b="1">
                <a:solidFill>
                  <a:srgbClr val="1A1714"/>
                </a:solidFill>
                <a:latin typeface="Century Gothic" panose="020B0502020202020204" pitchFamily="34" charset="0"/>
              </a:rPr>
              <a:t>채널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68784-2B60-79C0-4CB8-F8A42990DB8B}"/>
              </a:ext>
            </a:extLst>
          </p:cNvPr>
          <p:cNvSpPr txBox="1"/>
          <p:nvPr/>
        </p:nvSpPr>
        <p:spPr>
          <a:xfrm>
            <a:off x="609600" y="812800"/>
            <a:ext cx="5208477" cy="4616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온라인은 내리고</a:t>
            </a:r>
            <a:r>
              <a:rPr lang="en-US" altLang="ko-KR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400" b="1">
                <a:solidFill>
                  <a:srgbClr val="1A1714"/>
                </a:solidFill>
                <a:latin typeface="맑은 고딕" panose="020B0503020000020004" pitchFamily="50" charset="-127"/>
              </a:rPr>
              <a:t>아트페어는 오르고</a:t>
            </a:r>
          </a:p>
        </p:txBody>
      </p:sp>
      <p:sp>
        <p:nvSpPr>
          <p:cNvPr id="5" name="타원 4">
            <a:extLst>
              <a:ext uri="{FF2B5EF4-FFF2-40B4-BE49-F238E27FC236}">
                <a16:creationId xmlns:a16="http://schemas.microsoft.com/office/drawing/2014/main" id="{D05FCE56-95C5-989D-C92B-948960AFB165}"/>
              </a:ext>
            </a:extLst>
          </p:cNvPr>
          <p:cNvSpPr/>
          <p:nvPr/>
        </p:nvSpPr>
        <p:spPr>
          <a:xfrm>
            <a:off x="609600" y="1905000"/>
            <a:ext cx="2794000" cy="2794000"/>
          </a:xfrm>
          <a:prstGeom prst="ellipse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5A4D91-D29C-024D-02B8-716D87C1559D}"/>
              </a:ext>
            </a:extLst>
          </p:cNvPr>
          <p:cNvSpPr txBox="1"/>
          <p:nvPr/>
        </p:nvSpPr>
        <p:spPr>
          <a:xfrm>
            <a:off x="1198526" y="2768600"/>
            <a:ext cx="1616147" cy="76944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4400" b="1">
                <a:solidFill>
                  <a:srgbClr val="FFFFFF"/>
                </a:solidFill>
                <a:latin typeface="Century Gothic" panose="020B0502020202020204" pitchFamily="34" charset="0"/>
              </a:rPr>
              <a:t>$9.2B</a:t>
            </a:r>
            <a:endParaRPr lang="ko-KR" altLang="en-US" sz="44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DA4058-BCE9-1568-5D6C-7853447416FF}"/>
              </a:ext>
            </a:extLst>
          </p:cNvPr>
          <p:cNvSpPr txBox="1"/>
          <p:nvPr/>
        </p:nvSpPr>
        <p:spPr>
          <a:xfrm>
            <a:off x="1465426" y="3632200"/>
            <a:ext cx="1082348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300" b="1">
                <a:solidFill>
                  <a:srgbClr val="FFFFFF"/>
                </a:solidFill>
                <a:latin typeface="맑은 고딕" panose="020B0503020000020004" pitchFamily="50" charset="-127"/>
              </a:rPr>
              <a:t>온라인 </a:t>
            </a:r>
            <a:r>
              <a:rPr lang="en-US" altLang="ko-KR" sz="1300" b="1">
                <a:solidFill>
                  <a:srgbClr val="FFFFFF"/>
                </a:solidFill>
                <a:latin typeface="맑은 고딕" panose="020B0503020000020004" pitchFamily="50" charset="-127"/>
              </a:rPr>
              <a:t>18%</a:t>
            </a:r>
            <a:endParaRPr lang="ko-KR" altLang="en-US" sz="1300" b="1">
              <a:solidFill>
                <a:srgbClr val="FFFFF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이등변 삼각형 7">
            <a:extLst>
              <a:ext uri="{FF2B5EF4-FFF2-40B4-BE49-F238E27FC236}">
                <a16:creationId xmlns:a16="http://schemas.microsoft.com/office/drawing/2014/main" id="{6AF72F4C-E62E-731C-2832-7E346D5E2424}"/>
              </a:ext>
            </a:extLst>
          </p:cNvPr>
          <p:cNvSpPr/>
          <p:nvPr/>
        </p:nvSpPr>
        <p:spPr>
          <a:xfrm rot="10800000">
            <a:off x="3175000" y="4064000"/>
            <a:ext cx="711200" cy="711200"/>
          </a:xfrm>
          <a:prstGeom prst="triangle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AEBD48-C76E-9B75-6D7A-50786C738F2B}"/>
              </a:ext>
            </a:extLst>
          </p:cNvPr>
          <p:cNvSpPr txBox="1"/>
          <p:nvPr/>
        </p:nvSpPr>
        <p:spPr>
          <a:xfrm>
            <a:off x="609600" y="4978400"/>
            <a:ext cx="3810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6E6859"/>
                </a:solidFill>
                <a:latin typeface="맑은 고딕" panose="020B0503020000020004" pitchFamily="50" charset="-127"/>
              </a:rPr>
              <a:t>2019</a:t>
            </a:r>
            <a:r>
              <a:rPr lang="ko-KR" altLang="en-US" sz="1100">
                <a:solidFill>
                  <a:srgbClr val="6E6859"/>
                </a:solidFill>
                <a:latin typeface="맑은 고딕" panose="020B0503020000020004" pitchFamily="50" charset="-127"/>
              </a:rPr>
              <a:t>년 이후 최저 </a:t>
            </a:r>
            <a:r>
              <a:rPr lang="en-US" altLang="ko-KR" sz="1100">
                <a:solidFill>
                  <a:srgbClr val="6E6859"/>
                </a:solidFill>
                <a:latin typeface="맑은 고딕" panose="020B0503020000020004" pitchFamily="50" charset="-127"/>
              </a:rPr>
              <a:t>· 2020 </a:t>
            </a:r>
            <a:r>
              <a:rPr lang="ko-KR" altLang="en-US" sz="1100">
                <a:solidFill>
                  <a:srgbClr val="6E6859"/>
                </a:solidFill>
                <a:latin typeface="맑은 고딕" panose="020B0503020000020004" pitchFamily="50" charset="-127"/>
              </a:rPr>
              <a:t>정점 </a:t>
            </a:r>
            <a:r>
              <a:rPr lang="en-US" altLang="ko-KR" sz="1100">
                <a:solidFill>
                  <a:srgbClr val="6E6859"/>
                </a:solidFill>
                <a:latin typeface="맑은 고딕" panose="020B0503020000020004" pitchFamily="50" charset="-127"/>
              </a:rPr>
              <a:t>25% → 18%</a:t>
            </a:r>
            <a:endParaRPr lang="ko-KR" altLang="en-US" sz="110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99F27B3-A724-54ED-51F0-42C4B8402276}"/>
              </a:ext>
            </a:extLst>
          </p:cNvPr>
          <p:cNvSpPr/>
          <p:nvPr/>
        </p:nvSpPr>
        <p:spPr>
          <a:xfrm>
            <a:off x="7112000" y="1905000"/>
            <a:ext cx="2794000" cy="27940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33EF18-2AD1-B230-854E-D41394931ADE}"/>
              </a:ext>
            </a:extLst>
          </p:cNvPr>
          <p:cNvSpPr txBox="1"/>
          <p:nvPr/>
        </p:nvSpPr>
        <p:spPr>
          <a:xfrm>
            <a:off x="7680087" y="2667000"/>
            <a:ext cx="1657826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en-US" altLang="ko-KR" sz="5800" b="1">
                <a:solidFill>
                  <a:srgbClr val="FFFFFF"/>
                </a:solidFill>
                <a:latin typeface="Century Gothic" panose="020B0502020202020204" pitchFamily="34" charset="0"/>
              </a:rPr>
              <a:t>35%</a:t>
            </a:r>
            <a:endParaRPr lang="ko-KR" altLang="en-US" sz="58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228A07-45AC-6B11-17BF-8C31D048865D}"/>
              </a:ext>
            </a:extLst>
          </p:cNvPr>
          <p:cNvSpPr txBox="1"/>
          <p:nvPr/>
        </p:nvSpPr>
        <p:spPr>
          <a:xfrm>
            <a:off x="8083242" y="3632200"/>
            <a:ext cx="851515" cy="29238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ctr"/>
            <a:r>
              <a:rPr lang="ko-KR" altLang="en-US" sz="1300" b="1">
                <a:solidFill>
                  <a:srgbClr val="FFFFFF"/>
                </a:solidFill>
                <a:latin typeface="맑은 고딕" panose="020B0503020000020004" pitchFamily="50" charset="-127"/>
              </a:rPr>
              <a:t>아트페어</a:t>
            </a:r>
          </a:p>
        </p:txBody>
      </p:sp>
      <p:sp>
        <p:nvSpPr>
          <p:cNvPr id="13" name="이등변 삼각형 12">
            <a:extLst>
              <a:ext uri="{FF2B5EF4-FFF2-40B4-BE49-F238E27FC236}">
                <a16:creationId xmlns:a16="http://schemas.microsoft.com/office/drawing/2014/main" id="{FA53D826-F938-4591-0076-57F9F2960D34}"/>
              </a:ext>
            </a:extLst>
          </p:cNvPr>
          <p:cNvSpPr/>
          <p:nvPr/>
        </p:nvSpPr>
        <p:spPr>
          <a:xfrm>
            <a:off x="10058400" y="2489200"/>
            <a:ext cx="711200" cy="711200"/>
          </a:xfrm>
          <a:prstGeom prst="triangle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E56243-EC42-B23C-3EEC-36C526E0B692}"/>
              </a:ext>
            </a:extLst>
          </p:cNvPr>
          <p:cNvSpPr txBox="1"/>
          <p:nvPr/>
        </p:nvSpPr>
        <p:spPr>
          <a:xfrm>
            <a:off x="7112000" y="4978400"/>
            <a:ext cx="4064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6E6859"/>
                </a:solidFill>
                <a:latin typeface="맑은 고딕" panose="020B0503020000020004" pitchFamily="50" charset="-127"/>
              </a:rPr>
              <a:t>딜러 매출의 </a:t>
            </a:r>
            <a:r>
              <a:rPr lang="en-US" altLang="ko-KR" sz="1100">
                <a:solidFill>
                  <a:srgbClr val="6E6859"/>
                </a:solidFill>
                <a:latin typeface="맑은 고딕" panose="020B0503020000020004" pitchFamily="50" charset="-127"/>
              </a:rPr>
              <a:t>35% — 2022</a:t>
            </a:r>
            <a:r>
              <a:rPr lang="ko-KR" altLang="en-US" sz="1100">
                <a:solidFill>
                  <a:srgbClr val="6E6859"/>
                </a:solidFill>
                <a:latin typeface="맑은 고딕" panose="020B0503020000020004" pitchFamily="50" charset="-127"/>
              </a:rPr>
              <a:t>년 이후 최고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A62EA8F-135F-0AD4-8FC6-CC656C0FE15A}"/>
              </a:ext>
            </a:extLst>
          </p:cNvPr>
          <p:cNvSpPr/>
          <p:nvPr/>
        </p:nvSpPr>
        <p:spPr>
          <a:xfrm>
            <a:off x="609600" y="6502400"/>
            <a:ext cx="10972800" cy="25400"/>
          </a:xfrm>
          <a:prstGeom prst="rect">
            <a:avLst/>
          </a:prstGeom>
          <a:solidFill>
            <a:srgbClr val="1A171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9B5378-08CC-173A-2E45-0E516346DB82}"/>
              </a:ext>
            </a:extLst>
          </p:cNvPr>
          <p:cNvSpPr txBox="1"/>
          <p:nvPr/>
        </p:nvSpPr>
        <p:spPr>
          <a:xfrm>
            <a:off x="609600" y="6578600"/>
            <a:ext cx="1531188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6E6859"/>
                </a:solidFill>
                <a:latin typeface="맑은 고딕" panose="020B0503020000020004" pitchFamily="50" charset="-127"/>
              </a:rPr>
              <a:t>세계 미술 시장 </a:t>
            </a:r>
            <a:r>
              <a:rPr lang="en-US" altLang="ko-KR" sz="850">
                <a:solidFill>
                  <a:srgbClr val="6E6859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6E685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3D8467-5DF0-3A27-28D3-F36007E72BD3}"/>
              </a:ext>
            </a:extLst>
          </p:cNvPr>
          <p:cNvSpPr txBox="1"/>
          <p:nvPr/>
        </p:nvSpPr>
        <p:spPr>
          <a:xfrm>
            <a:off x="10477610" y="6578600"/>
            <a:ext cx="110479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6E6859"/>
                </a:solidFill>
                <a:latin typeface="Century Gothic" panose="020B0502020202020204" pitchFamily="34" charset="0"/>
              </a:rPr>
              <a:t>BAUHAUS REPORT</a:t>
            </a:r>
            <a:endParaRPr lang="ko-KR" altLang="en-US" sz="850">
              <a:solidFill>
                <a:srgbClr val="6E685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31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7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>
            <a:extLst>
              <a:ext uri="{FF2B5EF4-FFF2-40B4-BE49-F238E27FC236}">
                <a16:creationId xmlns:a16="http://schemas.microsoft.com/office/drawing/2014/main" id="{2528F52B-B6D6-C3F2-DC37-F90B7712E98F}"/>
              </a:ext>
            </a:extLst>
          </p:cNvPr>
          <p:cNvSpPr/>
          <p:nvPr/>
        </p:nvSpPr>
        <p:spPr>
          <a:xfrm>
            <a:off x="8331200" y="889000"/>
            <a:ext cx="2540000" cy="2540000"/>
          </a:xfrm>
          <a:prstGeom prst="ellipse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이등변 삼각형 2">
            <a:extLst>
              <a:ext uri="{FF2B5EF4-FFF2-40B4-BE49-F238E27FC236}">
                <a16:creationId xmlns:a16="http://schemas.microsoft.com/office/drawing/2014/main" id="{0A4C7B6A-9724-1CEB-3966-F7C77C1D1138}"/>
              </a:ext>
            </a:extLst>
          </p:cNvPr>
          <p:cNvSpPr/>
          <p:nvPr/>
        </p:nvSpPr>
        <p:spPr>
          <a:xfrm>
            <a:off x="7620000" y="3810000"/>
            <a:ext cx="1905000" cy="1905000"/>
          </a:xfrm>
          <a:prstGeom prst="triangle">
            <a:avLst/>
          </a:prstGeom>
          <a:solidFill>
            <a:srgbClr val="1F44C7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D9E7DE5-F53B-63C5-6690-4B4BF8C9AD22}"/>
              </a:ext>
            </a:extLst>
          </p:cNvPr>
          <p:cNvSpPr/>
          <p:nvPr/>
        </p:nvSpPr>
        <p:spPr>
          <a:xfrm rot="-1320000">
            <a:off x="9779000" y="3175000"/>
            <a:ext cx="1905000" cy="2032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6F6DBE4-5D6C-89C8-DD89-3A3C6A05E29F}"/>
              </a:ext>
            </a:extLst>
          </p:cNvPr>
          <p:cNvSpPr/>
          <p:nvPr/>
        </p:nvSpPr>
        <p:spPr>
          <a:xfrm>
            <a:off x="609600" y="914400"/>
            <a:ext cx="228600" cy="127000"/>
          </a:xfrm>
          <a:prstGeom prst="rect">
            <a:avLst/>
          </a:prstGeom>
          <a:solidFill>
            <a:srgbClr val="F4B81C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C9FB6A-7F01-35DD-CACA-EA81FC505C68}"/>
              </a:ext>
            </a:extLst>
          </p:cNvPr>
          <p:cNvSpPr txBox="1"/>
          <p:nvPr/>
        </p:nvSpPr>
        <p:spPr>
          <a:xfrm>
            <a:off x="939800" y="889000"/>
            <a:ext cx="1449436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1A1714"/>
                </a:solidFill>
                <a:latin typeface="Century Gothic" panose="020B0502020202020204" pitchFamily="34" charset="0"/>
              </a:rPr>
              <a:t>CLOSING · </a:t>
            </a:r>
            <a:r>
              <a:rPr lang="ko-KR" altLang="en-US" sz="1000" b="1">
                <a:solidFill>
                  <a:srgbClr val="1A1714"/>
                </a:solidFill>
                <a:latin typeface="Century Gothic" panose="020B0502020202020204" pitchFamily="34" charset="0"/>
              </a:rPr>
              <a:t>한 장 결론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245188-BB7E-6B5E-3576-CFAAB20335B5}"/>
              </a:ext>
            </a:extLst>
          </p:cNvPr>
          <p:cNvSpPr txBox="1"/>
          <p:nvPr/>
        </p:nvSpPr>
        <p:spPr>
          <a:xfrm>
            <a:off x="609600" y="1905000"/>
            <a:ext cx="6604000" cy="107721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원색 셋</a:t>
            </a:r>
            <a:r>
              <a:rPr lang="en-US" altLang="ko-KR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도형 셋으로 그린</a:t>
            </a:r>
          </a:p>
          <a:p>
            <a:r>
              <a:rPr lang="en-US" altLang="ko-KR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$59.6B</a:t>
            </a:r>
            <a:r>
              <a:rPr lang="ko-KR" altLang="en-US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의 미술 시장</a:t>
            </a:r>
            <a:r>
              <a:rPr lang="en-US" altLang="ko-KR" sz="3200" b="1">
                <a:solidFill>
                  <a:srgbClr val="F0E9D8"/>
                </a:solidFill>
                <a:latin typeface="맑은 고딕" panose="020B0503020000020004" pitchFamily="50" charset="-127"/>
              </a:rPr>
              <a:t>.</a:t>
            </a:r>
            <a:endParaRPr lang="ko-KR" altLang="en-US" sz="3200" b="1">
              <a:solidFill>
                <a:srgbClr val="F0E9D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6E32D7F-ECD6-71E0-9B0E-77593ED47C4A}"/>
              </a:ext>
            </a:extLst>
          </p:cNvPr>
          <p:cNvSpPr/>
          <p:nvPr/>
        </p:nvSpPr>
        <p:spPr>
          <a:xfrm>
            <a:off x="609600" y="3937000"/>
            <a:ext cx="1143000" cy="101600"/>
          </a:xfrm>
          <a:prstGeom prst="rect">
            <a:avLst/>
          </a:prstGeom>
          <a:solidFill>
            <a:srgbClr val="E63419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CA1C7E-72AE-68E4-AC89-FA3846B69F68}"/>
              </a:ext>
            </a:extLst>
          </p:cNvPr>
          <p:cNvSpPr txBox="1"/>
          <p:nvPr/>
        </p:nvSpPr>
        <p:spPr>
          <a:xfrm>
            <a:off x="609600" y="4216400"/>
            <a:ext cx="6604000" cy="29238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300">
                <a:solidFill>
                  <a:srgbClr val="D8D0BE"/>
                </a:solidFill>
                <a:latin typeface="맑은 고딕" panose="020B0503020000020004" pitchFamily="50" charset="-127"/>
              </a:rPr>
              <a:t>반등했지만 정점은 아직 </a:t>
            </a:r>
            <a:r>
              <a:rPr lang="en-US" altLang="ko-KR" sz="1300">
                <a:solidFill>
                  <a:srgbClr val="D8D0BE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300">
                <a:solidFill>
                  <a:srgbClr val="D8D0BE"/>
                </a:solidFill>
                <a:latin typeface="맑은 고딕" panose="020B0503020000020004" pitchFamily="50" charset="-127"/>
              </a:rPr>
              <a:t>회복은 고가</a:t>
            </a:r>
            <a:r>
              <a:rPr lang="en-US" altLang="ko-KR" sz="1300">
                <a:solidFill>
                  <a:srgbClr val="D8D0B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D8D0BE"/>
                </a:solidFill>
                <a:latin typeface="맑은 고딕" panose="020B0503020000020004" pitchFamily="50" charset="-127"/>
              </a:rPr>
              <a:t>소수 시장</a:t>
            </a:r>
            <a:r>
              <a:rPr lang="en-US" altLang="ko-KR" sz="1300">
                <a:solidFill>
                  <a:srgbClr val="D8D0BE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300">
                <a:solidFill>
                  <a:srgbClr val="D8D0BE"/>
                </a:solidFill>
                <a:latin typeface="맑은 고딕" panose="020B0503020000020004" pitchFamily="50" charset="-127"/>
              </a:rPr>
              <a:t>오프라인에 쏠렸다</a:t>
            </a:r>
            <a:r>
              <a:rPr lang="en-US" altLang="ko-KR" sz="1300">
                <a:solidFill>
                  <a:srgbClr val="D8D0BE"/>
                </a:solidFill>
                <a:latin typeface="맑은 고딕" panose="020B0503020000020004" pitchFamily="50" charset="-127"/>
              </a:rPr>
              <a:t>.</a:t>
            </a:r>
            <a:endParaRPr lang="ko-KR" altLang="en-US" sz="1300">
              <a:solidFill>
                <a:srgbClr val="D8D0B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F9E21D-FA7F-F186-4099-4F1620000CFB}"/>
              </a:ext>
            </a:extLst>
          </p:cNvPr>
          <p:cNvSpPr txBox="1"/>
          <p:nvPr/>
        </p:nvSpPr>
        <p:spPr>
          <a:xfrm>
            <a:off x="609600" y="6172200"/>
            <a:ext cx="10972800" cy="21544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: The Art Basel &amp; UBS Global Art Market Report 2026 (Arts Economics · 2025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년 실적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) · The Art Newspaper · Artsy 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. ⚠ $59.6B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는 추정치이며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일부 대안 집계는 범위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C8675"/>
                </a:solidFill>
                <a:latin typeface="맑은 고딕" panose="020B0503020000020004" pitchFamily="50" charset="-127"/>
              </a:rPr>
              <a:t>정의 차이로 상이</a:t>
            </a:r>
            <a:r>
              <a:rPr lang="en-US" altLang="ko-KR" sz="800">
                <a:solidFill>
                  <a:srgbClr val="8C8675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8C8675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0526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와이드스크린</PresentationFormat>
  <Paragraphs>70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Arial</vt:lpstr>
      <vt:lpstr>Century Gothic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18</cp:revision>
  <dcterms:created xsi:type="dcterms:W3CDTF">2026-06-15T11:57:55Z</dcterms:created>
  <dcterms:modified xsi:type="dcterms:W3CDTF">2026-06-15T11:58:05Z</dcterms:modified>
</cp:coreProperties>
</file>