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투자 $T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F766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646-49D9-9F65-7442EE38568E}"/>
              </c:ext>
            </c:extLst>
          </c:dPt>
          <c:dPt>
            <c:idx val="1"/>
            <c:invertIfNegative val="0"/>
            <c:bubble3D val="0"/>
            <c:spPr>
              <a:solidFill>
                <a:srgbClr val="D9832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1646-49D9-9F65-7442EE38568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2"/>
              <c:pt idx="0">
                <c:v>청정에너지</c:v>
              </c:pt>
              <c:pt idx="1">
                <c:v>화석연료</c:v>
              </c:pt>
            </c:strLit>
          </c:cat>
          <c:val>
            <c:numLit>
              <c:formatCode>General</c:formatCode>
              <c:ptCount val="2"/>
              <c:pt idx="0">
                <c:v>2.2000000000000002</c:v>
              </c:pt>
              <c:pt idx="1">
                <c:v>1.1000000000000001</c:v>
              </c:pt>
            </c:numLit>
          </c:val>
          <c:extLst>
            <c:ext xmlns:c16="http://schemas.microsoft.com/office/drawing/2014/chart" uri="{C3380CC4-5D6E-409C-BE32-E72D297353CC}">
              <c16:uniqueId val="{00000000-1646-49D9-9F65-7442EE3856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78658160"/>
        <c:axId val="378661520"/>
      </c:barChart>
      <c:catAx>
        <c:axId val="378658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378661520"/>
        <c:crosses val="autoZero"/>
        <c:auto val="1"/>
        <c:lblAlgn val="ctr"/>
        <c:lblOffset val="100"/>
        <c:noMultiLvlLbl val="0"/>
      </c:catAx>
      <c:valAx>
        <c:axId val="3786615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378658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증가율 %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2563A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36A-4A2D-B46E-9559B0F9E9AC}"/>
              </c:ext>
            </c:extLst>
          </c:dPt>
          <c:dPt>
            <c:idx val="1"/>
            <c:invertIfNegative val="0"/>
            <c:bubble3D val="0"/>
            <c:spPr>
              <a:solidFill>
                <a:srgbClr val="4E86C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636A-4A2D-B46E-9559B0F9E9AC}"/>
              </c:ext>
            </c:extLst>
          </c:dPt>
          <c:dPt>
            <c:idx val="2"/>
            <c:invertIfNegative val="0"/>
            <c:bubble3D val="0"/>
            <c:spPr>
              <a:solidFill>
                <a:srgbClr val="8FB6D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36A-4A2D-B46E-9559B0F9E9A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3"/>
              <c:pt idx="0">
                <c:v>세계</c:v>
              </c:pt>
              <c:pt idx="1">
                <c:v>중국</c:v>
              </c:pt>
              <c:pt idx="2">
                <c:v>인도</c:v>
              </c:pt>
            </c:strLit>
          </c:cat>
          <c:val>
            <c:numLit>
              <c:formatCode>General</c:formatCode>
              <c:ptCount val="3"/>
              <c:pt idx="0">
                <c:v>3.7</c:v>
              </c:pt>
              <c:pt idx="1">
                <c:v>5.7</c:v>
              </c:pt>
              <c:pt idx="2">
                <c:v>6.6</c:v>
              </c:pt>
            </c:numLit>
          </c:val>
          <c:extLst>
            <c:ext xmlns:c16="http://schemas.microsoft.com/office/drawing/2014/chart" uri="{C3380CC4-5D6E-409C-BE32-E72D297353CC}">
              <c16:uniqueId val="{00000000-636A-4A2D-B46E-9559B0F9E9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78649520"/>
        <c:axId val="378638960"/>
      </c:barChart>
      <c:catAx>
        <c:axId val="3786495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378638960"/>
        <c:crosses val="autoZero"/>
        <c:auto val="1"/>
        <c:lblAlgn val="ctr"/>
        <c:lblOffset val="100"/>
        <c:noMultiLvlLbl val="0"/>
      </c:catAx>
      <c:valAx>
        <c:axId val="3786389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378649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비중 %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B8B5A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89F-4B7E-9585-7618AEFF790E}"/>
              </c:ext>
            </c:extLst>
          </c:dPt>
          <c:dPt>
            <c:idx val="1"/>
            <c:invertIfNegative val="0"/>
            <c:bubble3D val="0"/>
            <c:spPr>
              <a:solidFill>
                <a:srgbClr val="0F766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F89F-4B7E-9585-7618AEFF790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2"/>
              <c:pt idx="0">
                <c:v>2025</c:v>
              </c:pt>
              <c:pt idx="1">
                <c:v>2030</c:v>
              </c:pt>
            </c:strLit>
          </c:cat>
          <c:val>
            <c:numLit>
              <c:formatCode>General</c:formatCode>
              <c:ptCount val="2"/>
              <c:pt idx="0">
                <c:v>17</c:v>
              </c:pt>
              <c:pt idx="1">
                <c:v>27</c:v>
              </c:pt>
            </c:numLit>
          </c:val>
          <c:extLst>
            <c:ext xmlns:c16="http://schemas.microsoft.com/office/drawing/2014/chart" uri="{C3380CC4-5D6E-409C-BE32-E72D297353CC}">
              <c16:uniqueId val="{00000000-F89F-4B7E-9585-7618AEFF79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8654800"/>
        <c:axId val="378653840"/>
      </c:barChart>
      <c:catAx>
        <c:axId val="378654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378653840"/>
        <c:crosses val="autoZero"/>
        <c:auto val="1"/>
        <c:lblAlgn val="ctr"/>
        <c:lblOffset val="100"/>
        <c:noMultiLvlLbl val="0"/>
      </c:catAx>
      <c:valAx>
        <c:axId val="378653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378654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CA617D0-1823-A914-2226-5B4708D41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4E534A4-EF45-8331-493A-B7B787A520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9B21AA5-B006-F613-79C7-1F2A89270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BC51-1690-4838-B944-D75C478C71C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41676F3-8840-31E3-9E59-11CC76F37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7617081-0770-B8F1-DA10-F1A0FCDE7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65964-BC91-49A8-94A1-479C66E1A3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338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A85719-E25F-4570-EFF8-2F8BA5964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234BDC0-34A6-091C-8D82-3FB88FB662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2A9B09A-994C-04DE-58C1-AED64A191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BC51-1690-4838-B944-D75C478C71C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25DDB34-7E22-A67E-9BAB-9BCF38EB3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D6F7300-EA66-352F-79D6-C328E2190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65964-BC91-49A8-94A1-479C66E1A3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590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F18228F5-9823-23E3-04AD-0B1D764A41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0EE9A4-CA5C-66B7-CDE0-D4C2274356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5459ED1-1342-6D69-3665-FB3504C74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BC51-1690-4838-B944-D75C478C71C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5B6A908-64FF-B190-F7B2-F71AAD100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DBA367C-85F7-754A-B963-229C2DD44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65964-BC91-49A8-94A1-479C66E1A3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4827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5A2521-2D54-C69C-9225-EB4D8E669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F1893F0-3590-2D90-EE32-77E752C1F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1D6E26C-28BD-54C7-42EA-E60E5EF19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BC51-1690-4838-B944-D75C478C71C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425B973-173E-902D-E45A-73BB81DE2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8319986-8569-4DB1-F576-804D15A4D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65964-BC91-49A8-94A1-479C66E1A3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301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9B913C7-448A-36A1-3B9F-14F9313C3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7C7649E-E365-A193-98ED-876CB52086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FCF1A46-5423-A746-C805-22A87004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BC51-1690-4838-B944-D75C478C71C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65B5C9B-4451-8A7F-2796-E51E16780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D971FC9-E0B3-8905-DD79-C6813944B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65964-BC91-49A8-94A1-479C66E1A3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6088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9449EF-3ACA-9285-0AA7-5017581BA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E27AAF8-0837-4BAA-4911-0D1AAC8741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3247706-0D7B-50FA-EC59-36B33D00D1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C3F50D5-5B26-7A74-4A05-DC18174D2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BC51-1690-4838-B944-D75C478C71C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A105421-69D8-9459-9802-2E1C2E44A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258CBBD-B42D-CBD2-9011-6E5E0B698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65964-BC91-49A8-94A1-479C66E1A3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9398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20BC4B-7F54-8B15-9493-A67D54C04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7B4710E-0069-D8C9-B7AC-5CE0B2BA13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6B036D6-72A6-D16C-6F58-48959C885A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0A5050C-F20B-8AD7-96ED-D214239EF2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124BD22-376C-9868-5107-FBAF79F61A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17E53420-9E12-A6A3-4534-BDA4E28F8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BC51-1690-4838-B944-D75C478C71C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37BB751-7A0B-6A7D-450C-B3C842E02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81F83DC3-A98C-EDD8-7788-E4B449AD1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65964-BC91-49A8-94A1-479C66E1A3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844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E58EE5-1ABA-417C-E016-D1F720C5F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F4A4589-0A86-D1E5-F3ED-CE576ABCD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BC51-1690-4838-B944-D75C478C71C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7939D1A-DD1B-8F92-5AB5-0E9C687A6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FB7F2CB-7697-C4DD-8E1B-1D5422EC9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65964-BC91-49A8-94A1-479C66E1A3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8547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EDB94EA6-B231-6F2A-49CF-9E4D239F2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BC51-1690-4838-B944-D75C478C71C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1E55496-3B13-0699-5130-FC02B06F8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80E4D28-224A-3CA1-184B-889FE2D22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65964-BC91-49A8-94A1-479C66E1A3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185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02C88D6-E194-652D-AB8A-A0BBEF467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2672D68-CC34-510A-E255-A1778F926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0646906-F929-A750-CC1B-0DD00C7A2A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00A009D-B1C6-DFE5-1373-B97E43CE8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BC51-1690-4838-B944-D75C478C71C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B022F1A-4139-8A8B-BA78-35E1E650F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3D41946-A3DD-EE3C-D97E-19DF83F52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65964-BC91-49A8-94A1-479C66E1A3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9526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F2E9596-18B6-59D1-074C-A6708369D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55413A24-649B-2A7F-4CE1-DBD224B8D5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D99F210-A246-416A-067E-720A2DE604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CB47B17-1E76-6E8F-45B5-15BEFC337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BC51-1690-4838-B944-D75C478C71C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6A2A263-6980-194C-ABEF-5996324A3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6C8A71B-8E27-3B10-1D1C-FFD2A4696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65964-BC91-49A8-94A1-479C66E1A3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8374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DC22D3B-A9B7-8AB6-99D6-93FA2854E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DAC4673-9FAF-7D94-CB41-4E9B4A6C6D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661E5A4-837C-3D9A-575E-672C2AA15A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68BC51-1690-4838-B944-D75C478C71C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EE86C03-5BE6-4209-5B63-3246E750B9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700E9A4-2D04-09D2-D66A-6DFA6DFB74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665964-BC91-49A8-94A1-479C66E1A3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6032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4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C488F4BD-3186-D329-FED4-7C76D3DC2225}"/>
              </a:ext>
            </a:extLst>
          </p:cNvPr>
          <p:cNvSpPr/>
          <p:nvPr/>
        </p:nvSpPr>
        <p:spPr>
          <a:xfrm>
            <a:off x="584200" y="508000"/>
            <a:ext cx="11023600" cy="27940"/>
          </a:xfrm>
          <a:prstGeom prst="rect">
            <a:avLst/>
          </a:prstGeom>
          <a:solidFill>
            <a:srgbClr val="1F2A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E250C1-096F-B625-74EB-E2E8C613EEA2}"/>
              </a:ext>
            </a:extLst>
          </p:cNvPr>
          <p:cNvSpPr txBox="1"/>
          <p:nvPr/>
        </p:nvSpPr>
        <p:spPr>
          <a:xfrm>
            <a:off x="584200" y="609600"/>
            <a:ext cx="2686954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0F766E"/>
                </a:solidFill>
                <a:latin typeface="Georgia" panose="02040502050405020303" pitchFamily="18" charset="0"/>
              </a:rPr>
              <a:t>WORLD ENERGY · ANNUAL REPORT</a:t>
            </a:r>
            <a:endParaRPr lang="ko-KR" altLang="en-US" sz="1000" b="1">
              <a:solidFill>
                <a:srgbClr val="0F766E"/>
              </a:solidFill>
              <a:latin typeface="Georgia" panose="02040502050405020303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18BDC0-B718-F57A-CFA0-01AAC46C1A98}"/>
              </a:ext>
            </a:extLst>
          </p:cNvPr>
          <p:cNvSpPr txBox="1"/>
          <p:nvPr/>
        </p:nvSpPr>
        <p:spPr>
          <a:xfrm>
            <a:off x="10398816" y="609600"/>
            <a:ext cx="1208984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ko-KR" altLang="en-US" sz="950">
                <a:solidFill>
                  <a:srgbClr val="6B7470"/>
                </a:solidFill>
                <a:latin typeface="Georgia" panose="02040502050405020303" pitchFamily="18" charset="0"/>
              </a:rPr>
              <a:t>기준일 </a:t>
            </a:r>
            <a:r>
              <a:rPr lang="en-US" altLang="ko-KR" sz="950">
                <a:solidFill>
                  <a:srgbClr val="6B7470"/>
                </a:solidFill>
                <a:latin typeface="Georgia" panose="02040502050405020303" pitchFamily="18" charset="0"/>
              </a:rPr>
              <a:t>2026-06-15</a:t>
            </a:r>
            <a:endParaRPr lang="ko-KR" altLang="en-US" sz="950">
              <a:solidFill>
                <a:srgbClr val="6B7470"/>
              </a:solidFill>
              <a:latin typeface="Georgia" panose="0204050205040502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9C4180-49FB-CAD7-4F65-7972866674F5}"/>
              </a:ext>
            </a:extLst>
          </p:cNvPr>
          <p:cNvSpPr txBox="1"/>
          <p:nvPr/>
        </p:nvSpPr>
        <p:spPr>
          <a:xfrm>
            <a:off x="584200" y="990600"/>
            <a:ext cx="11023600" cy="144655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4400" b="1">
                <a:solidFill>
                  <a:srgbClr val="1F2A2E"/>
                </a:solidFill>
                <a:latin typeface="맑은 고딕" panose="020B0503020000020004" pitchFamily="50" charset="-127"/>
              </a:rPr>
              <a:t>세계 에너지</a:t>
            </a:r>
          </a:p>
          <a:p>
            <a:r>
              <a:rPr lang="ko-KR" altLang="en-US" sz="4400" b="1">
                <a:solidFill>
                  <a:srgbClr val="1F2A2E"/>
                </a:solidFill>
                <a:latin typeface="맑은 고딕" panose="020B0503020000020004" pitchFamily="50" charset="-127"/>
              </a:rPr>
              <a:t>연차 보고 </a:t>
            </a:r>
            <a:r>
              <a:rPr lang="en-US" altLang="ko-KR" sz="4400" b="1">
                <a:solidFill>
                  <a:srgbClr val="1F2A2E"/>
                </a:solidFill>
                <a:latin typeface="맑은 고딕" panose="020B0503020000020004" pitchFamily="50" charset="-127"/>
              </a:rPr>
              <a:t>2026</a:t>
            </a:r>
            <a:endParaRPr lang="ko-KR" altLang="en-US" sz="4400" b="1">
              <a:solidFill>
                <a:srgbClr val="1F2A2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3BDEC5-B5C5-83CF-43D2-055D39F5D26C}"/>
              </a:ext>
            </a:extLst>
          </p:cNvPr>
          <p:cNvSpPr txBox="1"/>
          <p:nvPr/>
        </p:nvSpPr>
        <p:spPr>
          <a:xfrm>
            <a:off x="584200" y="2616200"/>
            <a:ext cx="9398000" cy="28469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50">
                <a:solidFill>
                  <a:srgbClr val="6B7470"/>
                </a:solidFill>
                <a:latin typeface="맑은 고딕" panose="020B0503020000020004" pitchFamily="50" charset="-127"/>
              </a:rPr>
              <a:t>투자</a:t>
            </a:r>
            <a:r>
              <a:rPr lang="en-US" altLang="ko-KR" sz="1250">
                <a:solidFill>
                  <a:srgbClr val="6B747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>
                <a:solidFill>
                  <a:srgbClr val="6B7470"/>
                </a:solidFill>
                <a:latin typeface="맑은 고딕" panose="020B0503020000020004" pitchFamily="50" charset="-127"/>
              </a:rPr>
              <a:t>전력 수요</a:t>
            </a:r>
            <a:r>
              <a:rPr lang="en-US" altLang="ko-KR" sz="1250">
                <a:solidFill>
                  <a:srgbClr val="6B747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>
                <a:solidFill>
                  <a:srgbClr val="6B7470"/>
                </a:solidFill>
                <a:latin typeface="맑은 고딕" panose="020B0503020000020004" pitchFamily="50" charset="-127"/>
              </a:rPr>
              <a:t>재생에너지 전환을 한 부의 연차보고서로 </a:t>
            </a:r>
            <a:r>
              <a:rPr lang="en-US" altLang="ko-KR" sz="1250">
                <a:solidFill>
                  <a:srgbClr val="6B7470"/>
                </a:solidFill>
                <a:latin typeface="맑은 고딕" panose="020B0503020000020004" pitchFamily="50" charset="-127"/>
              </a:rPr>
              <a:t>— IEA </a:t>
            </a:r>
            <a:r>
              <a:rPr lang="ko-KR" altLang="en-US" sz="1250">
                <a:solidFill>
                  <a:srgbClr val="6B7470"/>
                </a:solidFill>
                <a:latin typeface="맑은 고딕" panose="020B0503020000020004" pitchFamily="50" charset="-127"/>
              </a:rPr>
              <a:t>기준</a:t>
            </a:r>
            <a:r>
              <a:rPr lang="en-US" altLang="ko-KR" sz="1250">
                <a:solidFill>
                  <a:srgbClr val="6B7470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50">
                <a:solidFill>
                  <a:srgbClr val="6B7470"/>
                </a:solidFill>
                <a:latin typeface="맑은 고딕" panose="020B0503020000020004" pitchFamily="50" charset="-127"/>
              </a:rPr>
              <a:t>돈은 청정으로</a:t>
            </a:r>
            <a:r>
              <a:rPr lang="en-US" altLang="ko-KR" sz="1250">
                <a:solidFill>
                  <a:srgbClr val="6B747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50">
                <a:solidFill>
                  <a:srgbClr val="6B7470"/>
                </a:solidFill>
                <a:latin typeface="맑은 고딕" panose="020B0503020000020004" pitchFamily="50" charset="-127"/>
              </a:rPr>
              <a:t>전력은 빠르게</a:t>
            </a:r>
            <a:r>
              <a:rPr lang="en-US" altLang="ko-KR" sz="1250">
                <a:solidFill>
                  <a:srgbClr val="6B7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>
              <a:solidFill>
                <a:srgbClr val="6B7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02B0C5-F375-78FE-4D39-6499C320230F}"/>
              </a:ext>
            </a:extLst>
          </p:cNvPr>
          <p:cNvSpPr txBox="1"/>
          <p:nvPr/>
        </p:nvSpPr>
        <p:spPr>
          <a:xfrm>
            <a:off x="584200" y="3505200"/>
            <a:ext cx="1266693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100" b="1">
                <a:solidFill>
                  <a:srgbClr val="0F766E"/>
                </a:solidFill>
                <a:latin typeface="맑은 고딕" panose="020B0503020000020004" pitchFamily="50" charset="-127"/>
              </a:rPr>
              <a:t>2026 </a:t>
            </a:r>
            <a:r>
              <a:rPr lang="ko-KR" altLang="en-US" sz="1100" b="1">
                <a:solidFill>
                  <a:srgbClr val="0F766E"/>
                </a:solidFill>
                <a:latin typeface="맑은 고딕" panose="020B0503020000020004" pitchFamily="50" charset="-127"/>
              </a:rPr>
              <a:t>하이라이트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B556EC70-3393-A055-D44A-55FD7530909A}"/>
              </a:ext>
            </a:extLst>
          </p:cNvPr>
          <p:cNvSpPr/>
          <p:nvPr/>
        </p:nvSpPr>
        <p:spPr>
          <a:xfrm>
            <a:off x="584200" y="3784600"/>
            <a:ext cx="11023600" cy="17780"/>
          </a:xfrm>
          <a:prstGeom prst="rect">
            <a:avLst/>
          </a:prstGeom>
          <a:solidFill>
            <a:srgbClr val="1F2A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33BFD0-05A9-3EEA-6B7A-CC8DB61CDE22}"/>
              </a:ext>
            </a:extLst>
          </p:cNvPr>
          <p:cNvSpPr txBox="1"/>
          <p:nvPr/>
        </p:nvSpPr>
        <p:spPr>
          <a:xfrm>
            <a:off x="584200" y="3962400"/>
            <a:ext cx="1301959" cy="5539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000" b="1">
                <a:solidFill>
                  <a:srgbClr val="1F2A2E"/>
                </a:solidFill>
                <a:latin typeface="Georgia" panose="02040502050405020303" pitchFamily="18" charset="0"/>
              </a:rPr>
              <a:t>$3.3T</a:t>
            </a:r>
            <a:endParaRPr lang="ko-KR" altLang="en-US" sz="3000" b="1">
              <a:solidFill>
                <a:srgbClr val="1F2A2E"/>
              </a:solidFill>
              <a:latin typeface="Georgia" panose="02040502050405020303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3F8F02E-AD37-33E6-FD61-12A1AEF9919A}"/>
              </a:ext>
            </a:extLst>
          </p:cNvPr>
          <p:cNvSpPr txBox="1"/>
          <p:nvPr/>
        </p:nvSpPr>
        <p:spPr>
          <a:xfrm>
            <a:off x="584200" y="4572000"/>
            <a:ext cx="25019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세계 에너지 투자 </a:t>
            </a:r>
            <a:r>
              <a:rPr lang="en-US" altLang="ko-KR" sz="1000">
                <a:solidFill>
                  <a:srgbClr val="6B7470"/>
                </a:solidFill>
                <a:latin typeface="맑은 고딕" panose="020B0503020000020004" pitchFamily="50" charset="-127"/>
              </a:rPr>
              <a:t>(2025)</a:t>
            </a:r>
            <a:endParaRPr lang="ko-KR" altLang="en-US" sz="1000">
              <a:solidFill>
                <a:srgbClr val="6B7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94C6773F-13C7-D609-8C20-96E3A7E3A43E}"/>
              </a:ext>
            </a:extLst>
          </p:cNvPr>
          <p:cNvSpPr/>
          <p:nvPr/>
        </p:nvSpPr>
        <p:spPr>
          <a:xfrm>
            <a:off x="3340100" y="3962400"/>
            <a:ext cx="10160" cy="1397000"/>
          </a:xfrm>
          <a:prstGeom prst="rect">
            <a:avLst/>
          </a:prstGeom>
          <a:solidFill>
            <a:srgbClr val="D9D7C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7D07ED8-A480-26BD-D9D7-5077AB5C9657}"/>
              </a:ext>
            </a:extLst>
          </p:cNvPr>
          <p:cNvSpPr txBox="1"/>
          <p:nvPr/>
        </p:nvSpPr>
        <p:spPr>
          <a:xfrm>
            <a:off x="3543300" y="3962400"/>
            <a:ext cx="1301959" cy="5539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000" b="1">
                <a:solidFill>
                  <a:srgbClr val="0F766E"/>
                </a:solidFill>
                <a:latin typeface="Georgia" panose="02040502050405020303" pitchFamily="18" charset="0"/>
              </a:rPr>
              <a:t>$2.2T</a:t>
            </a:r>
            <a:endParaRPr lang="ko-KR" altLang="en-US" sz="3000" b="1">
              <a:solidFill>
                <a:srgbClr val="0F766E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D8DA3D-2612-3948-70AE-BA11507F9CE0}"/>
              </a:ext>
            </a:extLst>
          </p:cNvPr>
          <p:cNvSpPr txBox="1"/>
          <p:nvPr/>
        </p:nvSpPr>
        <p:spPr>
          <a:xfrm>
            <a:off x="3543300" y="4572000"/>
            <a:ext cx="25019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청정에너지 투자 </a:t>
            </a:r>
            <a:r>
              <a:rPr lang="en-US" altLang="ko-KR" sz="1000">
                <a:solidFill>
                  <a:srgbClr val="6B7470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화석의 </a:t>
            </a:r>
            <a:r>
              <a:rPr lang="en-US" altLang="ko-KR" sz="1000">
                <a:solidFill>
                  <a:srgbClr val="6B7470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배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B472A616-19CC-5F21-0A69-31B024CE3446}"/>
              </a:ext>
            </a:extLst>
          </p:cNvPr>
          <p:cNvSpPr/>
          <p:nvPr/>
        </p:nvSpPr>
        <p:spPr>
          <a:xfrm>
            <a:off x="6096000" y="3962400"/>
            <a:ext cx="10160" cy="1397000"/>
          </a:xfrm>
          <a:prstGeom prst="rect">
            <a:avLst/>
          </a:prstGeom>
          <a:solidFill>
            <a:srgbClr val="D9D7C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CC9C35-81A9-74D8-8340-5DDEBFADF17A}"/>
              </a:ext>
            </a:extLst>
          </p:cNvPr>
          <p:cNvSpPr txBox="1"/>
          <p:nvPr/>
        </p:nvSpPr>
        <p:spPr>
          <a:xfrm>
            <a:off x="6299200" y="3962400"/>
            <a:ext cx="758541" cy="5539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000" b="1">
                <a:solidFill>
                  <a:srgbClr val="0F766E"/>
                </a:solidFill>
                <a:latin typeface="Georgia" panose="02040502050405020303" pitchFamily="18" charset="0"/>
              </a:rPr>
              <a:t>1</a:t>
            </a:r>
            <a:r>
              <a:rPr lang="ko-KR" altLang="en-US" sz="3000" b="1">
                <a:solidFill>
                  <a:srgbClr val="0F766E"/>
                </a:solidFill>
                <a:latin typeface="Georgia" panose="02040502050405020303" pitchFamily="18" charset="0"/>
              </a:rPr>
              <a:t>위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32DFDBC-1C73-147D-7961-FE9CB8D67B05}"/>
              </a:ext>
            </a:extLst>
          </p:cNvPr>
          <p:cNvSpPr txBox="1"/>
          <p:nvPr/>
        </p:nvSpPr>
        <p:spPr>
          <a:xfrm>
            <a:off x="6299200" y="4572000"/>
            <a:ext cx="25019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재생에너지</a:t>
            </a:r>
            <a:r>
              <a:rPr lang="en-US" altLang="ko-KR" sz="1000">
                <a:solidFill>
                  <a:srgbClr val="6B747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석탄 추월</a:t>
            </a:r>
            <a:r>
              <a:rPr lang="en-US" altLang="ko-KR" sz="1000">
                <a:solidFill>
                  <a:srgbClr val="6B747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전력원</a:t>
            </a:r>
            <a:r>
              <a:rPr lang="en-US" altLang="ko-KR" sz="1000">
                <a:solidFill>
                  <a:srgbClr val="6B7470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>
              <a:solidFill>
                <a:srgbClr val="6B7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A400F01B-67DE-A8BB-60B3-8AF5864D038E}"/>
              </a:ext>
            </a:extLst>
          </p:cNvPr>
          <p:cNvSpPr/>
          <p:nvPr/>
        </p:nvSpPr>
        <p:spPr>
          <a:xfrm>
            <a:off x="8851900" y="3962400"/>
            <a:ext cx="10160" cy="1397000"/>
          </a:xfrm>
          <a:prstGeom prst="rect">
            <a:avLst/>
          </a:prstGeom>
          <a:solidFill>
            <a:srgbClr val="D9D7C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1676F8-7469-5958-3E05-04E65A73C630}"/>
              </a:ext>
            </a:extLst>
          </p:cNvPr>
          <p:cNvSpPr txBox="1"/>
          <p:nvPr/>
        </p:nvSpPr>
        <p:spPr>
          <a:xfrm>
            <a:off x="9055100" y="3962400"/>
            <a:ext cx="1374094" cy="5539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000" b="1">
                <a:solidFill>
                  <a:srgbClr val="2563A8"/>
                </a:solidFill>
                <a:latin typeface="Georgia" panose="02040502050405020303" pitchFamily="18" charset="0"/>
              </a:rPr>
              <a:t>+3.7%</a:t>
            </a:r>
            <a:endParaRPr lang="ko-KR" altLang="en-US" sz="3000" b="1">
              <a:solidFill>
                <a:srgbClr val="2563A8"/>
              </a:solidFill>
              <a:latin typeface="Georgia" panose="02040502050405020303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51EA442-9070-630F-8FC1-05869948EC39}"/>
              </a:ext>
            </a:extLst>
          </p:cNvPr>
          <p:cNvSpPr txBox="1"/>
          <p:nvPr/>
        </p:nvSpPr>
        <p:spPr>
          <a:xfrm>
            <a:off x="9055100" y="4572000"/>
            <a:ext cx="25019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전력 수요 증가 </a:t>
            </a:r>
            <a:r>
              <a:rPr lang="en-US" altLang="ko-KR" sz="1000">
                <a:solidFill>
                  <a:srgbClr val="6B7470"/>
                </a:solidFill>
                <a:latin typeface="맑은 고딕" panose="020B0503020000020004" pitchFamily="50" charset="-127"/>
              </a:rPr>
              <a:t>(2026)</a:t>
            </a:r>
            <a:endParaRPr lang="ko-KR" altLang="en-US" sz="1000">
              <a:solidFill>
                <a:srgbClr val="6B7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C1CF7284-321F-F216-D240-A4E5BD8B6C27}"/>
              </a:ext>
            </a:extLst>
          </p:cNvPr>
          <p:cNvSpPr/>
          <p:nvPr/>
        </p:nvSpPr>
        <p:spPr>
          <a:xfrm>
            <a:off x="584200" y="5486400"/>
            <a:ext cx="11023600" cy="10160"/>
          </a:xfrm>
          <a:prstGeom prst="rect">
            <a:avLst/>
          </a:prstGeom>
          <a:solidFill>
            <a:srgbClr val="D9D7C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E12DB71-13F6-72D9-38AB-72A84F118A59}"/>
              </a:ext>
            </a:extLst>
          </p:cNvPr>
          <p:cNvSpPr txBox="1"/>
          <p:nvPr/>
        </p:nvSpPr>
        <p:spPr>
          <a:xfrm>
            <a:off x="584200" y="5588000"/>
            <a:ext cx="11023600" cy="21544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00">
                <a:solidFill>
                  <a:srgbClr val="6B7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B7470"/>
                </a:solidFill>
                <a:latin typeface="맑은 고딕" panose="020B0503020000020004" pitchFamily="50" charset="-127"/>
              </a:rPr>
              <a:t>: IEA World Energy Investment 2025 · Electricity 2026 · Global Energy Review 2025/2026 </a:t>
            </a:r>
            <a:r>
              <a:rPr lang="ko-KR" altLang="en-US" sz="800">
                <a:solidFill>
                  <a:srgbClr val="6B7470"/>
                </a:solidFill>
                <a:latin typeface="맑은 고딕" panose="020B0503020000020004" pitchFamily="50" charset="-127"/>
              </a:rPr>
              <a:t>등 </a:t>
            </a:r>
            <a:r>
              <a:rPr lang="en-US" altLang="ko-KR" sz="800">
                <a:solidFill>
                  <a:srgbClr val="6B7470"/>
                </a:solidFill>
                <a:latin typeface="맑은 고딕" panose="020B0503020000020004" pitchFamily="50" charset="-127"/>
              </a:rPr>
              <a:t>2+ </a:t>
            </a:r>
            <a:r>
              <a:rPr lang="ko-KR" altLang="en-US" sz="800">
                <a:solidFill>
                  <a:srgbClr val="6B7470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6B7470"/>
                </a:solidFill>
                <a:latin typeface="맑은 고딕" panose="020B0503020000020004" pitchFamily="50" charset="-127"/>
              </a:rPr>
              <a:t>. ⚠ </a:t>
            </a:r>
            <a:r>
              <a:rPr lang="ko-KR" altLang="en-US" sz="800">
                <a:solidFill>
                  <a:srgbClr val="6B7470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800">
                <a:solidFill>
                  <a:srgbClr val="6B7470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800">
                <a:solidFill>
                  <a:srgbClr val="6B7470"/>
                </a:solidFill>
                <a:latin typeface="맑은 고딕" panose="020B0503020000020004" pitchFamily="50" charset="-127"/>
              </a:rPr>
              <a:t>추정 혼재</a:t>
            </a:r>
            <a:r>
              <a:rPr lang="en-US" altLang="ko-KR" sz="800">
                <a:solidFill>
                  <a:srgbClr val="6B7470"/>
                </a:solidFill>
                <a:latin typeface="맑은 고딕" panose="020B0503020000020004" pitchFamily="50" charset="-127"/>
              </a:rPr>
              <a:t>(2025 </a:t>
            </a:r>
            <a:r>
              <a:rPr lang="ko-KR" altLang="en-US" sz="800">
                <a:solidFill>
                  <a:srgbClr val="6B7470"/>
                </a:solidFill>
                <a:latin typeface="맑은 고딕" panose="020B0503020000020004" pitchFamily="50" charset="-127"/>
              </a:rPr>
              <a:t>실적</a:t>
            </a:r>
            <a:r>
              <a:rPr lang="en-US" altLang="ko-KR" sz="800">
                <a:solidFill>
                  <a:srgbClr val="6B7470"/>
                </a:solidFill>
                <a:latin typeface="맑은 고딕" panose="020B0503020000020004" pitchFamily="50" charset="-127"/>
              </a:rPr>
              <a:t>·2026 </a:t>
            </a:r>
            <a:r>
              <a:rPr lang="ko-KR" altLang="en-US" sz="800">
                <a:solidFill>
                  <a:srgbClr val="6B7470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800">
                <a:solidFill>
                  <a:srgbClr val="6B7470"/>
                </a:solidFill>
                <a:latin typeface="맑은 고딕" panose="020B0503020000020004" pitchFamily="50" charset="-127"/>
              </a:rPr>
              <a:t>). </a:t>
            </a:r>
            <a:r>
              <a:rPr lang="ko-KR" altLang="en-US" sz="800">
                <a:solidFill>
                  <a:srgbClr val="6B7470"/>
                </a:solidFill>
                <a:latin typeface="맑은 고딕" panose="020B0503020000020004" pitchFamily="50" charset="-127"/>
              </a:rPr>
              <a:t>재생에너지의 석탄 추월 시점은 날씨</a:t>
            </a:r>
            <a:r>
              <a:rPr lang="en-US" altLang="ko-KR" sz="800">
                <a:solidFill>
                  <a:srgbClr val="6B747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6B7470"/>
                </a:solidFill>
                <a:latin typeface="맑은 고딕" panose="020B0503020000020004" pitchFamily="50" charset="-127"/>
              </a:rPr>
              <a:t>연료가에 따라 </a:t>
            </a:r>
            <a:r>
              <a:rPr lang="en-US" altLang="ko-KR" sz="800">
                <a:solidFill>
                  <a:srgbClr val="6B7470"/>
                </a:solidFill>
                <a:latin typeface="맑은 고딕" panose="020B0503020000020004" pitchFamily="50" charset="-127"/>
              </a:rPr>
              <a:t>2025~2026 </a:t>
            </a:r>
            <a:r>
              <a:rPr lang="ko-KR" altLang="en-US" sz="800">
                <a:solidFill>
                  <a:srgbClr val="6B7470"/>
                </a:solidFill>
                <a:latin typeface="맑은 고딕" panose="020B0503020000020004" pitchFamily="50" charset="-127"/>
              </a:rPr>
              <a:t>조건부</a:t>
            </a:r>
            <a:r>
              <a:rPr lang="en-US" altLang="ko-KR" sz="800">
                <a:solidFill>
                  <a:srgbClr val="6B7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800">
              <a:solidFill>
                <a:srgbClr val="6B747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24750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4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7C1DB27-075C-B8AF-9331-3AB795FD1DC6}"/>
              </a:ext>
            </a:extLst>
          </p:cNvPr>
          <p:cNvSpPr txBox="1"/>
          <p:nvPr/>
        </p:nvSpPr>
        <p:spPr>
          <a:xfrm>
            <a:off x="584200" y="457200"/>
            <a:ext cx="643125" cy="5539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000" b="1">
                <a:solidFill>
                  <a:srgbClr val="0F766E"/>
                </a:solidFill>
                <a:latin typeface="Georgia" panose="02040502050405020303" pitchFamily="18" charset="0"/>
              </a:rPr>
              <a:t>01</a:t>
            </a:r>
            <a:endParaRPr lang="ko-KR" altLang="en-US" sz="3000" b="1">
              <a:solidFill>
                <a:srgbClr val="0F766E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663D73-243F-0C93-8660-EDAF6A4BE7DF}"/>
              </a:ext>
            </a:extLst>
          </p:cNvPr>
          <p:cNvSpPr txBox="1"/>
          <p:nvPr/>
        </p:nvSpPr>
        <p:spPr>
          <a:xfrm>
            <a:off x="1473200" y="584200"/>
            <a:ext cx="3029997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200" b="1">
                <a:solidFill>
                  <a:srgbClr val="1F2A2E"/>
                </a:solidFill>
                <a:latin typeface="맑은 고딕" panose="020B0503020000020004" pitchFamily="50" charset="-127"/>
              </a:rPr>
              <a:t>투자 </a:t>
            </a:r>
            <a:r>
              <a:rPr lang="en-US" altLang="ko-KR" sz="2200" b="1">
                <a:solidFill>
                  <a:srgbClr val="1F2A2E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200" b="1">
                <a:solidFill>
                  <a:srgbClr val="1F2A2E"/>
                </a:solidFill>
                <a:latin typeface="맑은 고딕" panose="020B0503020000020004" pitchFamily="50" charset="-127"/>
              </a:rPr>
              <a:t>돈은 청정으로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EE8A92B7-CBB9-D17A-9B71-421A61F4622A}"/>
              </a:ext>
            </a:extLst>
          </p:cNvPr>
          <p:cNvSpPr/>
          <p:nvPr/>
        </p:nvSpPr>
        <p:spPr>
          <a:xfrm>
            <a:off x="584200" y="1143000"/>
            <a:ext cx="11023600" cy="20320"/>
          </a:xfrm>
          <a:prstGeom prst="rect">
            <a:avLst/>
          </a:prstGeom>
          <a:solidFill>
            <a:srgbClr val="1F2A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022A53-AD44-263B-CF44-959F55D13DE7}"/>
              </a:ext>
            </a:extLst>
          </p:cNvPr>
          <p:cNvSpPr txBox="1"/>
          <p:nvPr/>
        </p:nvSpPr>
        <p:spPr>
          <a:xfrm>
            <a:off x="584200" y="1295400"/>
            <a:ext cx="2335896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300" b="1">
                <a:solidFill>
                  <a:srgbClr val="D98324"/>
                </a:solidFill>
                <a:latin typeface="맑은 고딕" panose="020B0503020000020004" pitchFamily="50" charset="-127"/>
              </a:rPr>
              <a:t>청정에너지 투자</a:t>
            </a:r>
            <a:r>
              <a:rPr lang="en-US" altLang="ko-KR" sz="1300" b="1">
                <a:solidFill>
                  <a:srgbClr val="D9832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300" b="1">
                <a:solidFill>
                  <a:srgbClr val="D98324"/>
                </a:solidFill>
                <a:latin typeface="맑은 고딕" panose="020B0503020000020004" pitchFamily="50" charset="-127"/>
              </a:rPr>
              <a:t>화석의 </a:t>
            </a:r>
            <a:r>
              <a:rPr lang="en-US" altLang="ko-KR" sz="1300" b="1">
                <a:solidFill>
                  <a:srgbClr val="D98324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300" b="1">
                <a:solidFill>
                  <a:srgbClr val="D98324"/>
                </a:solidFill>
                <a:latin typeface="맑은 고딕" panose="020B0503020000020004" pitchFamily="50" charset="-127"/>
              </a:rPr>
              <a:t>배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7E3EE54D-2226-F7E3-71F3-49A9FCDAB076}"/>
              </a:ext>
            </a:extLst>
          </p:cNvPr>
          <p:cNvSpPr/>
          <p:nvPr/>
        </p:nvSpPr>
        <p:spPr>
          <a:xfrm>
            <a:off x="6807200" y="1397000"/>
            <a:ext cx="10160" cy="3810000"/>
          </a:xfrm>
          <a:prstGeom prst="rect">
            <a:avLst/>
          </a:prstGeom>
          <a:solidFill>
            <a:srgbClr val="D9D7C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981CE9-6713-2C33-5D69-5D319FF66F02}"/>
              </a:ext>
            </a:extLst>
          </p:cNvPr>
          <p:cNvSpPr txBox="1"/>
          <p:nvPr/>
        </p:nvSpPr>
        <p:spPr>
          <a:xfrm>
            <a:off x="7112000" y="1473200"/>
            <a:ext cx="1151277" cy="49244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600" b="1">
                <a:solidFill>
                  <a:srgbClr val="1F2A2E"/>
                </a:solidFill>
                <a:latin typeface="Georgia" panose="02040502050405020303" pitchFamily="18" charset="0"/>
              </a:rPr>
              <a:t>$3.3T</a:t>
            </a:r>
            <a:endParaRPr lang="ko-KR" altLang="en-US" sz="2600" b="1">
              <a:solidFill>
                <a:srgbClr val="1F2A2E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577AA3-07BC-2812-405F-151EFF8F9093}"/>
              </a:ext>
            </a:extLst>
          </p:cNvPr>
          <p:cNvSpPr txBox="1"/>
          <p:nvPr/>
        </p:nvSpPr>
        <p:spPr>
          <a:xfrm>
            <a:off x="7112000" y="1930400"/>
            <a:ext cx="44958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세계 에너지 투자 </a:t>
            </a:r>
            <a:r>
              <a:rPr lang="en-US" altLang="ko-KR" sz="1000">
                <a:solidFill>
                  <a:srgbClr val="6B7470"/>
                </a:solidFill>
                <a:latin typeface="맑은 고딕" panose="020B0503020000020004" pitchFamily="50" charset="-127"/>
              </a:rPr>
              <a:t>(2025)</a:t>
            </a:r>
            <a:endParaRPr lang="ko-KR" altLang="en-US" sz="1000">
              <a:solidFill>
                <a:srgbClr val="6B7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8E2EE4-B4D7-38D3-A86B-92BD6D6DC095}"/>
              </a:ext>
            </a:extLst>
          </p:cNvPr>
          <p:cNvSpPr txBox="1"/>
          <p:nvPr/>
        </p:nvSpPr>
        <p:spPr>
          <a:xfrm>
            <a:off x="7112000" y="2489200"/>
            <a:ext cx="1301959" cy="49244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600" b="1">
                <a:solidFill>
                  <a:srgbClr val="D98324"/>
                </a:solidFill>
                <a:latin typeface="Georgia" panose="02040502050405020303" pitchFamily="18" charset="0"/>
              </a:rPr>
              <a:t>$450B</a:t>
            </a:r>
            <a:endParaRPr lang="ko-KR" altLang="en-US" sz="2600" b="1">
              <a:solidFill>
                <a:srgbClr val="D98324"/>
              </a:solidFill>
              <a:latin typeface="Georgia" panose="02040502050405020303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55EB56-E602-576E-E7F3-946C3E26025A}"/>
              </a:ext>
            </a:extLst>
          </p:cNvPr>
          <p:cNvSpPr txBox="1"/>
          <p:nvPr/>
        </p:nvSpPr>
        <p:spPr>
          <a:xfrm>
            <a:off x="7112000" y="2946400"/>
            <a:ext cx="44958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태양광 </a:t>
            </a:r>
            <a:r>
              <a:rPr lang="en-US" altLang="ko-KR" sz="1000">
                <a:solidFill>
                  <a:srgbClr val="6B7470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단일 최대 투자 항목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F6C084-0FEB-2123-3F90-F6D06D1146CF}"/>
              </a:ext>
            </a:extLst>
          </p:cNvPr>
          <p:cNvSpPr txBox="1"/>
          <p:nvPr/>
        </p:nvSpPr>
        <p:spPr>
          <a:xfrm>
            <a:off x="7112000" y="3505200"/>
            <a:ext cx="633507" cy="49244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600" b="1">
                <a:solidFill>
                  <a:srgbClr val="0F766E"/>
                </a:solidFill>
                <a:latin typeface="Georgia" panose="02040502050405020303" pitchFamily="18" charset="0"/>
              </a:rPr>
              <a:t>2×</a:t>
            </a:r>
            <a:endParaRPr lang="ko-KR" altLang="en-US" sz="2600" b="1">
              <a:solidFill>
                <a:srgbClr val="0F766E"/>
              </a:solidFill>
              <a:latin typeface="Georgia" panose="02040502050405020303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54AB45D-28A1-4B1E-926C-E651355F43B3}"/>
              </a:ext>
            </a:extLst>
          </p:cNvPr>
          <p:cNvSpPr txBox="1"/>
          <p:nvPr/>
        </p:nvSpPr>
        <p:spPr>
          <a:xfrm>
            <a:off x="7112000" y="3962400"/>
            <a:ext cx="44958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청정 </a:t>
            </a:r>
            <a:r>
              <a:rPr lang="en-US" altLang="ko-KR" sz="1000">
                <a:solidFill>
                  <a:srgbClr val="6B7470"/>
                </a:solidFill>
                <a:latin typeface="맑은 고딕" panose="020B0503020000020004" pitchFamily="50" charset="-127"/>
              </a:rPr>
              <a:t>÷ </a:t>
            </a:r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화석 </a:t>
            </a:r>
            <a:r>
              <a:rPr lang="en-US" altLang="ko-KR" sz="1000">
                <a:solidFill>
                  <a:srgbClr val="6B747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배수</a:t>
            </a:r>
            <a:r>
              <a:rPr lang="en-US" altLang="ko-KR" sz="1000">
                <a:solidFill>
                  <a:srgbClr val="6B7470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>
              <a:solidFill>
                <a:srgbClr val="6B7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F3B30B7-E2FE-6F29-336E-7F675482F49F}"/>
              </a:ext>
            </a:extLst>
          </p:cNvPr>
          <p:cNvSpPr txBox="1"/>
          <p:nvPr/>
        </p:nvSpPr>
        <p:spPr>
          <a:xfrm>
            <a:off x="584200" y="5207000"/>
            <a:ext cx="5969000" cy="41549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청정에너지 투자 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$2.2T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로 사상 최대 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화석연료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($1.1T)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의 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배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화석 투자는 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2020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년 이후 첫 감소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태양광 단일 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$450B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로 전체 투자 중 최대 항목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1F2A2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05756558-1CD8-8BCA-2595-F0011E2E8134}"/>
              </a:ext>
            </a:extLst>
          </p:cNvPr>
          <p:cNvSpPr/>
          <p:nvPr/>
        </p:nvSpPr>
        <p:spPr>
          <a:xfrm>
            <a:off x="584200" y="6299200"/>
            <a:ext cx="11023600" cy="10160"/>
          </a:xfrm>
          <a:prstGeom prst="rect">
            <a:avLst/>
          </a:prstGeom>
          <a:solidFill>
            <a:srgbClr val="D9D7C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A99B8B-2F0B-802A-7B8B-C780DFFC4239}"/>
              </a:ext>
            </a:extLst>
          </p:cNvPr>
          <p:cNvSpPr txBox="1"/>
          <p:nvPr/>
        </p:nvSpPr>
        <p:spPr>
          <a:xfrm>
            <a:off x="584200" y="6375400"/>
            <a:ext cx="3714478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850">
                <a:solidFill>
                  <a:srgbClr val="6B7470"/>
                </a:solidFill>
                <a:latin typeface="맑은 고딕" panose="020B0503020000020004" pitchFamily="50" charset="-127"/>
              </a:rPr>
              <a:t>註  전력</a:t>
            </a:r>
            <a:r>
              <a:rPr lang="en-US" altLang="ko-KR" sz="850">
                <a:solidFill>
                  <a:srgbClr val="6B747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850">
                <a:solidFill>
                  <a:srgbClr val="6B7470"/>
                </a:solidFill>
                <a:latin typeface="맑은 고딕" panose="020B0503020000020004" pitchFamily="50" charset="-127"/>
              </a:rPr>
              <a:t>발전</a:t>
            </a:r>
            <a:r>
              <a:rPr lang="en-US" altLang="ko-KR" sz="850">
                <a:solidFill>
                  <a:srgbClr val="6B747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6B7470"/>
                </a:solidFill>
                <a:latin typeface="맑은 고딕" panose="020B0503020000020004" pitchFamily="50" charset="-127"/>
              </a:rPr>
              <a:t>그리드</a:t>
            </a:r>
            <a:r>
              <a:rPr lang="en-US" altLang="ko-KR" sz="850">
                <a:solidFill>
                  <a:srgbClr val="6B747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6B7470"/>
                </a:solidFill>
                <a:latin typeface="맑은 고딕" panose="020B0503020000020004" pitchFamily="50" charset="-127"/>
              </a:rPr>
              <a:t>저장</a:t>
            </a:r>
            <a:r>
              <a:rPr lang="en-US" altLang="ko-KR" sz="850">
                <a:solidFill>
                  <a:srgbClr val="6B7470"/>
                </a:solidFill>
                <a:latin typeface="맑은 고딕" panose="020B0503020000020004" pitchFamily="50" charset="-127"/>
              </a:rPr>
              <a:t>) </a:t>
            </a:r>
            <a:r>
              <a:rPr lang="ko-KR" altLang="en-US" sz="850">
                <a:solidFill>
                  <a:srgbClr val="6B7470"/>
                </a:solidFill>
                <a:latin typeface="맑은 고딕" panose="020B0503020000020004" pitchFamily="50" charset="-127"/>
              </a:rPr>
              <a:t>투자가 화석연료 공급 투자보다 약 </a:t>
            </a:r>
            <a:r>
              <a:rPr lang="en-US" altLang="ko-KR" sz="850">
                <a:solidFill>
                  <a:srgbClr val="6B7470"/>
                </a:solidFill>
                <a:latin typeface="맑은 고딕" panose="020B0503020000020004" pitchFamily="50" charset="-127"/>
              </a:rPr>
              <a:t>50% </a:t>
            </a:r>
            <a:r>
              <a:rPr lang="ko-KR" altLang="en-US" sz="850">
                <a:solidFill>
                  <a:srgbClr val="6B7470"/>
                </a:solidFill>
                <a:latin typeface="맑은 고딕" panose="020B0503020000020004" pitchFamily="50" charset="-127"/>
              </a:rPr>
              <a:t>많다</a:t>
            </a:r>
            <a:r>
              <a:rPr lang="en-US" altLang="ko-KR" sz="850">
                <a:solidFill>
                  <a:srgbClr val="6B7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850">
              <a:solidFill>
                <a:srgbClr val="6B7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D39636-D928-79AC-AE90-2DC9A81B999B}"/>
              </a:ext>
            </a:extLst>
          </p:cNvPr>
          <p:cNvSpPr txBox="1"/>
          <p:nvPr/>
        </p:nvSpPr>
        <p:spPr>
          <a:xfrm>
            <a:off x="584200" y="6578600"/>
            <a:ext cx="9874819" cy="20774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: IEA World Energy Investment 2025 · Electricity 2026 · Global Energy Review 2025/2026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등 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2+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. ⚠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추정 혼재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(2025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실적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·2026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).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재생에너지의 석탄 추월 시점은 날씨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연료가에 따라 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2025~2026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조건부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750">
              <a:solidFill>
                <a:srgbClr val="6B7470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17" name="차트 16">
            <a:extLst>
              <a:ext uri="{FF2B5EF4-FFF2-40B4-BE49-F238E27FC236}">
                <a16:creationId xmlns:a16="http://schemas.microsoft.com/office/drawing/2014/main" id="{2B1AF027-972F-573A-65B2-0FB124160C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7417471"/>
              </p:ext>
            </p:extLst>
          </p:nvPr>
        </p:nvGraphicFramePr>
        <p:xfrm>
          <a:off x="533400" y="1651000"/>
          <a:ext cx="59690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26183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4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65F2567-F716-50F0-D5AD-62351596EA31}"/>
              </a:ext>
            </a:extLst>
          </p:cNvPr>
          <p:cNvSpPr txBox="1"/>
          <p:nvPr/>
        </p:nvSpPr>
        <p:spPr>
          <a:xfrm>
            <a:off x="584200" y="457200"/>
            <a:ext cx="694421" cy="5539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000" b="1">
                <a:solidFill>
                  <a:srgbClr val="2563A8"/>
                </a:solidFill>
                <a:latin typeface="Georgia" panose="02040502050405020303" pitchFamily="18" charset="0"/>
              </a:rPr>
              <a:t>02</a:t>
            </a:r>
            <a:endParaRPr lang="ko-KR" altLang="en-US" sz="3000" b="1">
              <a:solidFill>
                <a:srgbClr val="2563A8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154ABB-A308-956E-0FB0-CE1113483CC9}"/>
              </a:ext>
            </a:extLst>
          </p:cNvPr>
          <p:cNvSpPr txBox="1"/>
          <p:nvPr/>
        </p:nvSpPr>
        <p:spPr>
          <a:xfrm>
            <a:off x="1473200" y="584200"/>
            <a:ext cx="3793026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200" b="1">
                <a:solidFill>
                  <a:srgbClr val="1F2A2E"/>
                </a:solidFill>
                <a:latin typeface="맑은 고딕" panose="020B0503020000020004" pitchFamily="50" charset="-127"/>
              </a:rPr>
              <a:t>전력 수요 </a:t>
            </a:r>
            <a:r>
              <a:rPr lang="en-US" altLang="ko-KR" sz="2200" b="1">
                <a:solidFill>
                  <a:srgbClr val="1F2A2E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200" b="1">
                <a:solidFill>
                  <a:srgbClr val="1F2A2E"/>
                </a:solidFill>
                <a:latin typeface="맑은 고딕" panose="020B0503020000020004" pitchFamily="50" charset="-127"/>
              </a:rPr>
              <a:t>가장 빠른 전선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A79FBFF-8A85-D2A4-5BB4-170FFCD87B5A}"/>
              </a:ext>
            </a:extLst>
          </p:cNvPr>
          <p:cNvSpPr/>
          <p:nvPr/>
        </p:nvSpPr>
        <p:spPr>
          <a:xfrm>
            <a:off x="584200" y="1143000"/>
            <a:ext cx="11023600" cy="20320"/>
          </a:xfrm>
          <a:prstGeom prst="rect">
            <a:avLst/>
          </a:prstGeom>
          <a:solidFill>
            <a:srgbClr val="1F2A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99C7D9-6A5D-BBDD-3831-CE6DBA4B0AFA}"/>
              </a:ext>
            </a:extLst>
          </p:cNvPr>
          <p:cNvSpPr txBox="1"/>
          <p:nvPr/>
        </p:nvSpPr>
        <p:spPr>
          <a:xfrm>
            <a:off x="584200" y="1295400"/>
            <a:ext cx="2238113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300" b="1">
                <a:solidFill>
                  <a:srgbClr val="2563A8"/>
                </a:solidFill>
                <a:latin typeface="맑은 고딕" panose="020B0503020000020004" pitchFamily="50" charset="-127"/>
              </a:rPr>
              <a:t>2026 </a:t>
            </a:r>
            <a:r>
              <a:rPr lang="ko-KR" altLang="en-US" sz="1300" b="1">
                <a:solidFill>
                  <a:srgbClr val="2563A8"/>
                </a:solidFill>
                <a:latin typeface="맑은 고딕" panose="020B0503020000020004" pitchFamily="50" charset="-127"/>
              </a:rPr>
              <a:t>전력 수요 증가율 </a:t>
            </a:r>
            <a:r>
              <a:rPr lang="en-US" altLang="ko-KR" sz="1300" b="1">
                <a:solidFill>
                  <a:srgbClr val="2563A8"/>
                </a:solidFill>
                <a:latin typeface="맑은 고딕" panose="020B0503020000020004" pitchFamily="50" charset="-127"/>
              </a:rPr>
              <a:t>(%)</a:t>
            </a:r>
            <a:endParaRPr lang="ko-KR" altLang="en-US" sz="1300" b="1">
              <a:solidFill>
                <a:srgbClr val="2563A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F335F349-DA00-F28F-3E0C-13ADB3136DFF}"/>
              </a:ext>
            </a:extLst>
          </p:cNvPr>
          <p:cNvSpPr/>
          <p:nvPr/>
        </p:nvSpPr>
        <p:spPr>
          <a:xfrm>
            <a:off x="6807200" y="1397000"/>
            <a:ext cx="10160" cy="3810000"/>
          </a:xfrm>
          <a:prstGeom prst="rect">
            <a:avLst/>
          </a:prstGeom>
          <a:solidFill>
            <a:srgbClr val="D9D7C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28EA1E-2259-DC85-D750-C5BE92097760}"/>
              </a:ext>
            </a:extLst>
          </p:cNvPr>
          <p:cNvSpPr txBox="1"/>
          <p:nvPr/>
        </p:nvSpPr>
        <p:spPr>
          <a:xfrm>
            <a:off x="7112000" y="1473200"/>
            <a:ext cx="1763624" cy="49244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600" b="1">
                <a:solidFill>
                  <a:srgbClr val="2563A8"/>
                </a:solidFill>
                <a:latin typeface="Georgia" panose="02040502050405020303" pitchFamily="18" charset="0"/>
              </a:rPr>
              <a:t>+3.6%/yr</a:t>
            </a:r>
            <a:endParaRPr lang="ko-KR" altLang="en-US" sz="2600" b="1">
              <a:solidFill>
                <a:srgbClr val="2563A8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AFDBB1-AC5F-B6E5-E738-B5C712F782DD}"/>
              </a:ext>
            </a:extLst>
          </p:cNvPr>
          <p:cNvSpPr txBox="1"/>
          <p:nvPr/>
        </p:nvSpPr>
        <p:spPr>
          <a:xfrm>
            <a:off x="7112000" y="1930400"/>
            <a:ext cx="44958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00">
                <a:solidFill>
                  <a:srgbClr val="6B7470"/>
                </a:solidFill>
                <a:latin typeface="맑은 고딕" panose="020B0503020000020004" pitchFamily="50" charset="-127"/>
              </a:rPr>
              <a:t>2026–30 </a:t>
            </a:r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연평균 </a:t>
            </a:r>
            <a:r>
              <a:rPr lang="en-US" altLang="ko-KR" sz="1000">
                <a:solidFill>
                  <a:srgbClr val="6B747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직전 </a:t>
            </a:r>
            <a:r>
              <a:rPr lang="en-US" altLang="ko-KR" sz="1000">
                <a:solidFill>
                  <a:srgbClr val="6B7470"/>
                </a:solidFill>
                <a:latin typeface="맑은 고딕" panose="020B0503020000020004" pitchFamily="50" charset="-127"/>
              </a:rPr>
              <a:t>10</a:t>
            </a:r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년의 </a:t>
            </a:r>
            <a:r>
              <a:rPr lang="en-US" altLang="ko-KR" sz="1000">
                <a:solidFill>
                  <a:srgbClr val="6B7470"/>
                </a:solidFill>
                <a:latin typeface="맑은 고딕" panose="020B0503020000020004" pitchFamily="50" charset="-127"/>
              </a:rPr>
              <a:t>1.5</a:t>
            </a:r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배</a:t>
            </a:r>
            <a:r>
              <a:rPr lang="en-US" altLang="ko-KR" sz="1000">
                <a:solidFill>
                  <a:srgbClr val="6B7470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>
              <a:solidFill>
                <a:srgbClr val="6B7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A01308-003A-6D31-0FD9-8E084621AEB3}"/>
              </a:ext>
            </a:extLst>
          </p:cNvPr>
          <p:cNvSpPr txBox="1"/>
          <p:nvPr/>
        </p:nvSpPr>
        <p:spPr>
          <a:xfrm>
            <a:off x="7112000" y="2489200"/>
            <a:ext cx="928459" cy="49244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600" b="1">
                <a:solidFill>
                  <a:srgbClr val="1F2A2E"/>
                </a:solidFill>
                <a:latin typeface="Georgia" panose="02040502050405020303" pitchFamily="18" charset="0"/>
              </a:rPr>
              <a:t>60%</a:t>
            </a:r>
            <a:endParaRPr lang="ko-KR" altLang="en-US" sz="2600" b="1">
              <a:solidFill>
                <a:srgbClr val="1F2A2E"/>
              </a:solidFill>
              <a:latin typeface="Georgia" panose="02040502050405020303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B06AD5-5417-6E02-7E98-7F031B735A2F}"/>
              </a:ext>
            </a:extLst>
          </p:cNvPr>
          <p:cNvSpPr txBox="1"/>
          <p:nvPr/>
        </p:nvSpPr>
        <p:spPr>
          <a:xfrm>
            <a:off x="7112000" y="2946400"/>
            <a:ext cx="44958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중국</a:t>
            </a:r>
            <a:r>
              <a:rPr lang="en-US" altLang="ko-KR" sz="1000">
                <a:solidFill>
                  <a:srgbClr val="6B747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인도가 차지하는 증가분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90C63F-8E33-530E-82FD-3CAF32BACFEA}"/>
              </a:ext>
            </a:extLst>
          </p:cNvPr>
          <p:cNvSpPr txBox="1"/>
          <p:nvPr/>
        </p:nvSpPr>
        <p:spPr>
          <a:xfrm>
            <a:off x="7112000" y="3505200"/>
            <a:ext cx="771365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50" b="1">
                <a:solidFill>
                  <a:srgbClr val="2563A8"/>
                </a:solidFill>
                <a:latin typeface="맑은 고딕" panose="020B0503020000020004" pitchFamily="50" charset="-127"/>
              </a:rPr>
              <a:t>수요 동인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36AD46C-256B-1A87-66BA-7FCA9A8451D5}"/>
              </a:ext>
            </a:extLst>
          </p:cNvPr>
          <p:cNvSpPr txBox="1"/>
          <p:nvPr/>
        </p:nvSpPr>
        <p:spPr>
          <a:xfrm>
            <a:off x="7112000" y="3759200"/>
            <a:ext cx="4495800" cy="29238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300" b="1">
                <a:solidFill>
                  <a:srgbClr val="1F2A2E"/>
                </a:solidFill>
                <a:latin typeface="맑은 고딕" panose="020B0503020000020004" pitchFamily="50" charset="-127"/>
              </a:rPr>
              <a:t>냉방 </a:t>
            </a:r>
            <a:r>
              <a:rPr lang="en-US" altLang="ko-KR" sz="1300" b="1">
                <a:solidFill>
                  <a:srgbClr val="1F2A2E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300" b="1">
                <a:solidFill>
                  <a:srgbClr val="1F2A2E"/>
                </a:solidFill>
                <a:latin typeface="맑은 고딕" panose="020B0503020000020004" pitchFamily="50" charset="-127"/>
              </a:rPr>
              <a:t>데이터센터 </a:t>
            </a:r>
            <a:r>
              <a:rPr lang="en-US" altLang="ko-KR" sz="1300" b="1">
                <a:solidFill>
                  <a:srgbClr val="1F2A2E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300" b="1">
                <a:solidFill>
                  <a:srgbClr val="1F2A2E"/>
                </a:solidFill>
                <a:latin typeface="맑은 고딕" panose="020B0503020000020004" pitchFamily="50" charset="-127"/>
              </a:rPr>
              <a:t>전기차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CBD0B53-3550-C807-E2C7-4A0A89CC54EF}"/>
              </a:ext>
            </a:extLst>
          </p:cNvPr>
          <p:cNvSpPr txBox="1"/>
          <p:nvPr/>
        </p:nvSpPr>
        <p:spPr>
          <a:xfrm>
            <a:off x="584200" y="5207000"/>
            <a:ext cx="5969000" cy="41549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전력 수요는 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2025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+3.3%, 2026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+3.7% — 2026~30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년 연 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3.6%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로 직전 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10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년의 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1.5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배 속도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중국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인도가 증가분의 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60%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를 차지한다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1F2A2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F08FB7FB-21F8-B2EB-0105-CB2775A96CDB}"/>
              </a:ext>
            </a:extLst>
          </p:cNvPr>
          <p:cNvSpPr/>
          <p:nvPr/>
        </p:nvSpPr>
        <p:spPr>
          <a:xfrm>
            <a:off x="584200" y="6299200"/>
            <a:ext cx="11023600" cy="10160"/>
          </a:xfrm>
          <a:prstGeom prst="rect">
            <a:avLst/>
          </a:prstGeom>
          <a:solidFill>
            <a:srgbClr val="D9D7C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0030F8-6D3B-6E92-99CD-E0CEF8CA0774}"/>
              </a:ext>
            </a:extLst>
          </p:cNvPr>
          <p:cNvSpPr txBox="1"/>
          <p:nvPr/>
        </p:nvSpPr>
        <p:spPr>
          <a:xfrm>
            <a:off x="584200" y="6375400"/>
            <a:ext cx="2917786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850">
                <a:solidFill>
                  <a:srgbClr val="6B7470"/>
                </a:solidFill>
                <a:latin typeface="맑은 고딕" panose="020B0503020000020004" pitchFamily="50" charset="-127"/>
              </a:rPr>
              <a:t>註  </a:t>
            </a:r>
            <a:r>
              <a:rPr lang="en-US" altLang="ko-KR" sz="850">
                <a:solidFill>
                  <a:srgbClr val="6B7470"/>
                </a:solidFill>
                <a:latin typeface="맑은 고딕" panose="020B0503020000020004" pitchFamily="50" charset="-127"/>
              </a:rPr>
              <a:t>2026</a:t>
            </a:r>
            <a:r>
              <a:rPr lang="ko-KR" altLang="en-US" sz="850">
                <a:solidFill>
                  <a:srgbClr val="6B7470"/>
                </a:solidFill>
                <a:latin typeface="맑은 고딕" panose="020B0503020000020004" pitchFamily="50" charset="-127"/>
              </a:rPr>
              <a:t>년 전력 수요 증가율</a:t>
            </a:r>
            <a:r>
              <a:rPr lang="en-US" altLang="ko-KR" sz="850">
                <a:solidFill>
                  <a:srgbClr val="6B747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50">
                <a:solidFill>
                  <a:srgbClr val="6B7470"/>
                </a:solidFill>
                <a:latin typeface="맑은 고딕" panose="020B0503020000020004" pitchFamily="50" charset="-127"/>
              </a:rPr>
              <a:t>중국 </a:t>
            </a:r>
            <a:r>
              <a:rPr lang="en-US" altLang="ko-KR" sz="850">
                <a:solidFill>
                  <a:srgbClr val="6B7470"/>
                </a:solidFill>
                <a:latin typeface="맑은 고딕" panose="020B0503020000020004" pitchFamily="50" charset="-127"/>
              </a:rPr>
              <a:t>+5.7% · </a:t>
            </a:r>
            <a:r>
              <a:rPr lang="ko-KR" altLang="en-US" sz="850">
                <a:solidFill>
                  <a:srgbClr val="6B7470"/>
                </a:solidFill>
                <a:latin typeface="맑은 고딕" panose="020B0503020000020004" pitchFamily="50" charset="-127"/>
              </a:rPr>
              <a:t>인도 </a:t>
            </a:r>
            <a:r>
              <a:rPr lang="en-US" altLang="ko-KR" sz="850">
                <a:solidFill>
                  <a:srgbClr val="6B7470"/>
                </a:solidFill>
                <a:latin typeface="맑은 고딕" panose="020B0503020000020004" pitchFamily="50" charset="-127"/>
              </a:rPr>
              <a:t>+6.6%.</a:t>
            </a:r>
            <a:endParaRPr lang="ko-KR" altLang="en-US" sz="850">
              <a:solidFill>
                <a:srgbClr val="6B7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37A6E3-F24B-DE9E-DB09-F84E9471B01F}"/>
              </a:ext>
            </a:extLst>
          </p:cNvPr>
          <p:cNvSpPr txBox="1"/>
          <p:nvPr/>
        </p:nvSpPr>
        <p:spPr>
          <a:xfrm>
            <a:off x="584200" y="6578600"/>
            <a:ext cx="9874819" cy="20774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: IEA World Energy Investment 2025 · Electricity 2026 · Global Energy Review 2025/2026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등 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2+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. ⚠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추정 혼재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(2025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실적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·2026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).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재생에너지의 석탄 추월 시점은 날씨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연료가에 따라 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2025~2026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조건부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750">
              <a:solidFill>
                <a:srgbClr val="6B7470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17" name="차트 16">
            <a:extLst>
              <a:ext uri="{FF2B5EF4-FFF2-40B4-BE49-F238E27FC236}">
                <a16:creationId xmlns:a16="http://schemas.microsoft.com/office/drawing/2014/main" id="{EF1AE178-78C3-A40B-449E-5D6227E2BD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4411946"/>
              </p:ext>
            </p:extLst>
          </p:nvPr>
        </p:nvGraphicFramePr>
        <p:xfrm>
          <a:off x="533400" y="1651000"/>
          <a:ext cx="59690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76517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4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11F9BA-516C-CFCF-8078-85424684E05C}"/>
              </a:ext>
            </a:extLst>
          </p:cNvPr>
          <p:cNvSpPr txBox="1"/>
          <p:nvPr/>
        </p:nvSpPr>
        <p:spPr>
          <a:xfrm>
            <a:off x="584200" y="457200"/>
            <a:ext cx="694421" cy="5539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000" b="1">
                <a:solidFill>
                  <a:srgbClr val="0F766E"/>
                </a:solidFill>
                <a:latin typeface="Georgia" panose="02040502050405020303" pitchFamily="18" charset="0"/>
              </a:rPr>
              <a:t>03</a:t>
            </a:r>
            <a:endParaRPr lang="ko-KR" altLang="en-US" sz="3000" b="1">
              <a:solidFill>
                <a:srgbClr val="0F766E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A08D7A-AD1B-D819-BB80-D1D541C2EBE8}"/>
              </a:ext>
            </a:extLst>
          </p:cNvPr>
          <p:cNvSpPr txBox="1"/>
          <p:nvPr/>
        </p:nvSpPr>
        <p:spPr>
          <a:xfrm>
            <a:off x="1473200" y="584200"/>
            <a:ext cx="4139275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200" b="1">
                <a:solidFill>
                  <a:srgbClr val="1F2A2E"/>
                </a:solidFill>
                <a:latin typeface="맑은 고딕" panose="020B0503020000020004" pitchFamily="50" charset="-127"/>
              </a:rPr>
              <a:t>재생에너지 </a:t>
            </a:r>
            <a:r>
              <a:rPr lang="en-US" altLang="ko-KR" sz="2200" b="1">
                <a:solidFill>
                  <a:srgbClr val="1F2A2E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200" b="1">
                <a:solidFill>
                  <a:srgbClr val="1F2A2E"/>
                </a:solidFill>
                <a:latin typeface="맑은 고딕" panose="020B0503020000020004" pitchFamily="50" charset="-127"/>
              </a:rPr>
              <a:t>석탄 넘어 </a:t>
            </a:r>
            <a:r>
              <a:rPr lang="en-US" altLang="ko-KR" sz="2200" b="1">
                <a:solidFill>
                  <a:srgbClr val="1F2A2E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2200" b="1">
                <a:solidFill>
                  <a:srgbClr val="1F2A2E"/>
                </a:solidFill>
                <a:latin typeface="맑은 고딕" panose="020B0503020000020004" pitchFamily="50" charset="-127"/>
              </a:rPr>
              <a:t>위로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8134ED0A-BE95-AE05-9AEE-9F0D4868A37A}"/>
              </a:ext>
            </a:extLst>
          </p:cNvPr>
          <p:cNvSpPr/>
          <p:nvPr/>
        </p:nvSpPr>
        <p:spPr>
          <a:xfrm>
            <a:off x="584200" y="1143000"/>
            <a:ext cx="11023600" cy="20320"/>
          </a:xfrm>
          <a:prstGeom prst="rect">
            <a:avLst/>
          </a:prstGeom>
          <a:solidFill>
            <a:srgbClr val="1F2A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B9A2B0-7AD6-3A27-36A4-177C09D5EEE0}"/>
              </a:ext>
            </a:extLst>
          </p:cNvPr>
          <p:cNvSpPr txBox="1"/>
          <p:nvPr/>
        </p:nvSpPr>
        <p:spPr>
          <a:xfrm>
            <a:off x="584200" y="1295400"/>
            <a:ext cx="2247731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300" b="1">
                <a:solidFill>
                  <a:srgbClr val="0F766E"/>
                </a:solidFill>
                <a:latin typeface="맑은 고딕" panose="020B0503020000020004" pitchFamily="50" charset="-127"/>
              </a:rPr>
              <a:t>태양광</a:t>
            </a:r>
            <a:r>
              <a:rPr lang="en-US" altLang="ko-KR" sz="1300" b="1">
                <a:solidFill>
                  <a:srgbClr val="0F766E"/>
                </a:solidFill>
                <a:latin typeface="맑은 고딕" panose="020B0503020000020004" pitchFamily="50" charset="-127"/>
              </a:rPr>
              <a:t>+</a:t>
            </a:r>
            <a:r>
              <a:rPr lang="ko-KR" altLang="en-US" sz="1300" b="1">
                <a:solidFill>
                  <a:srgbClr val="0F766E"/>
                </a:solidFill>
                <a:latin typeface="맑은 고딕" panose="020B0503020000020004" pitchFamily="50" charset="-127"/>
              </a:rPr>
              <a:t>풍력 발전 비중 </a:t>
            </a:r>
            <a:r>
              <a:rPr lang="en-US" altLang="ko-KR" sz="1300" b="1">
                <a:solidFill>
                  <a:srgbClr val="0F766E"/>
                </a:solidFill>
                <a:latin typeface="맑은 고딕" panose="020B0503020000020004" pitchFamily="50" charset="-127"/>
              </a:rPr>
              <a:t>(%)</a:t>
            </a:r>
            <a:endParaRPr lang="ko-KR" altLang="en-US" sz="1300" b="1">
              <a:solidFill>
                <a:srgbClr val="0F766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8BCBA067-7335-6900-ACB2-E3068C25AC0E}"/>
              </a:ext>
            </a:extLst>
          </p:cNvPr>
          <p:cNvSpPr/>
          <p:nvPr/>
        </p:nvSpPr>
        <p:spPr>
          <a:xfrm>
            <a:off x="6807200" y="1397000"/>
            <a:ext cx="10160" cy="3810000"/>
          </a:xfrm>
          <a:prstGeom prst="rect">
            <a:avLst/>
          </a:prstGeom>
          <a:solidFill>
            <a:srgbClr val="D9D7C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FB5507-1547-DCEC-02E1-CDEF5FA47A94}"/>
              </a:ext>
            </a:extLst>
          </p:cNvPr>
          <p:cNvSpPr txBox="1"/>
          <p:nvPr/>
        </p:nvSpPr>
        <p:spPr>
          <a:xfrm>
            <a:off x="7112000" y="1473200"/>
            <a:ext cx="2824812" cy="49244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600" b="1">
                <a:solidFill>
                  <a:srgbClr val="0F766E"/>
                </a:solidFill>
                <a:latin typeface="Georgia" panose="02040502050405020303" pitchFamily="18" charset="0"/>
              </a:rPr>
              <a:t>+1,000 TWh/yr</a:t>
            </a:r>
            <a:endParaRPr lang="ko-KR" altLang="en-US" sz="2600" b="1">
              <a:solidFill>
                <a:srgbClr val="0F766E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7F862E-A694-F407-185F-3F524B5A6424}"/>
              </a:ext>
            </a:extLst>
          </p:cNvPr>
          <p:cNvSpPr txBox="1"/>
          <p:nvPr/>
        </p:nvSpPr>
        <p:spPr>
          <a:xfrm>
            <a:off x="7112000" y="1930400"/>
            <a:ext cx="44958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재생 발전 연간 증가량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E1FE34-CCD9-F73E-7775-41E12747265D}"/>
              </a:ext>
            </a:extLst>
          </p:cNvPr>
          <p:cNvSpPr txBox="1"/>
          <p:nvPr/>
        </p:nvSpPr>
        <p:spPr>
          <a:xfrm>
            <a:off x="7112000" y="2489200"/>
            <a:ext cx="1162498" cy="49244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600" b="1">
                <a:solidFill>
                  <a:srgbClr val="D98324"/>
                </a:solidFill>
                <a:latin typeface="Georgia" panose="02040502050405020303" pitchFamily="18" charset="0"/>
              </a:rPr>
              <a:t>60%+</a:t>
            </a:r>
            <a:endParaRPr lang="ko-KR" altLang="en-US" sz="2600" b="1">
              <a:solidFill>
                <a:srgbClr val="D98324"/>
              </a:solidFill>
              <a:latin typeface="Georgia" panose="02040502050405020303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6FE2AF-AB25-F199-AC72-27391744D40C}"/>
              </a:ext>
            </a:extLst>
          </p:cNvPr>
          <p:cNvSpPr txBox="1"/>
          <p:nvPr/>
        </p:nvSpPr>
        <p:spPr>
          <a:xfrm>
            <a:off x="7112000" y="2946400"/>
            <a:ext cx="44958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증가분 중 태양광 비중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280F16-B5A6-F5CE-0567-16C93431094A}"/>
              </a:ext>
            </a:extLst>
          </p:cNvPr>
          <p:cNvSpPr txBox="1"/>
          <p:nvPr/>
        </p:nvSpPr>
        <p:spPr>
          <a:xfrm>
            <a:off x="7112000" y="3505200"/>
            <a:ext cx="681597" cy="49244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600" b="1">
                <a:solidFill>
                  <a:srgbClr val="0F766E"/>
                </a:solidFill>
                <a:latin typeface="Georgia" panose="02040502050405020303" pitchFamily="18" charset="0"/>
              </a:rPr>
              <a:t>1</a:t>
            </a:r>
            <a:r>
              <a:rPr lang="ko-KR" altLang="en-US" sz="2600" b="1">
                <a:solidFill>
                  <a:srgbClr val="0F766E"/>
                </a:solidFill>
                <a:latin typeface="Georgia" panose="02040502050405020303" pitchFamily="18" charset="0"/>
              </a:rPr>
              <a:t>위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8B1332-7A44-7AD1-95B1-14D9375A9A4A}"/>
              </a:ext>
            </a:extLst>
          </p:cNvPr>
          <p:cNvSpPr txBox="1"/>
          <p:nvPr/>
        </p:nvSpPr>
        <p:spPr>
          <a:xfrm>
            <a:off x="7112000" y="3962400"/>
            <a:ext cx="44958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재생</a:t>
            </a:r>
            <a:r>
              <a:rPr lang="en-US" altLang="ko-KR" sz="1000">
                <a:solidFill>
                  <a:srgbClr val="6B747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석탄 추월</a:t>
            </a:r>
            <a:r>
              <a:rPr lang="en-US" altLang="ko-KR" sz="1000">
                <a:solidFill>
                  <a:srgbClr val="6B747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6B7470"/>
                </a:solidFill>
                <a:latin typeface="맑은 고딕" panose="020B0503020000020004" pitchFamily="50" charset="-127"/>
              </a:rPr>
              <a:t>전력원</a:t>
            </a:r>
            <a:r>
              <a:rPr lang="en-US" altLang="ko-KR" sz="1000">
                <a:solidFill>
                  <a:srgbClr val="6B7470"/>
                </a:solidFill>
                <a:latin typeface="맑은 고딕" panose="020B0503020000020004" pitchFamily="50" charset="-127"/>
              </a:rPr>
              <a:t>) 2025~2026</a:t>
            </a:r>
            <a:endParaRPr lang="ko-KR" altLang="en-US" sz="1000">
              <a:solidFill>
                <a:srgbClr val="6B7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552B26-CF01-395F-CA3C-BE6C145A1D1A}"/>
              </a:ext>
            </a:extLst>
          </p:cNvPr>
          <p:cNvSpPr txBox="1"/>
          <p:nvPr/>
        </p:nvSpPr>
        <p:spPr>
          <a:xfrm>
            <a:off x="584200" y="5207000"/>
            <a:ext cx="5969000" cy="41549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재생에너지가 석탄을 제치고 세계 최대 전력원이 된다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(2025~2026). 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태양광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+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풍력 발전 비중은 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2025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17%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에서 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2030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27%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로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재생 발전은 연 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1,000 TWh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씩 늘고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증가분의 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60%+</a:t>
            </a:r>
            <a:r>
              <a:rPr lang="ko-KR" altLang="en-US" sz="1050">
                <a:solidFill>
                  <a:srgbClr val="1F2A2E"/>
                </a:solidFill>
                <a:latin typeface="맑은 고딕" panose="020B0503020000020004" pitchFamily="50" charset="-127"/>
              </a:rPr>
              <a:t>가 태양광</a:t>
            </a:r>
            <a:r>
              <a:rPr lang="en-US" altLang="ko-KR" sz="1050">
                <a:solidFill>
                  <a:srgbClr val="1F2A2E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1F2A2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DB260096-E57B-BEE4-D973-9BFA0F259456}"/>
              </a:ext>
            </a:extLst>
          </p:cNvPr>
          <p:cNvSpPr/>
          <p:nvPr/>
        </p:nvSpPr>
        <p:spPr>
          <a:xfrm>
            <a:off x="584200" y="6299200"/>
            <a:ext cx="11023600" cy="10160"/>
          </a:xfrm>
          <a:prstGeom prst="rect">
            <a:avLst/>
          </a:prstGeom>
          <a:solidFill>
            <a:srgbClr val="D9D7C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45D08A-EDB4-6B5E-1002-248B4FA8D7D2}"/>
              </a:ext>
            </a:extLst>
          </p:cNvPr>
          <p:cNvSpPr txBox="1"/>
          <p:nvPr/>
        </p:nvSpPr>
        <p:spPr>
          <a:xfrm>
            <a:off x="584200" y="6375400"/>
            <a:ext cx="2957861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850">
                <a:solidFill>
                  <a:srgbClr val="6B7470"/>
                </a:solidFill>
                <a:latin typeface="맑은 고딕" panose="020B0503020000020004" pitchFamily="50" charset="-127"/>
              </a:rPr>
              <a:t>註  재생 발전 증가율 연 </a:t>
            </a:r>
            <a:r>
              <a:rPr lang="en-US" altLang="ko-KR" sz="850">
                <a:solidFill>
                  <a:srgbClr val="6B7470"/>
                </a:solidFill>
                <a:latin typeface="맑은 고딕" panose="020B0503020000020004" pitchFamily="50" charset="-127"/>
              </a:rPr>
              <a:t>8% — </a:t>
            </a:r>
            <a:r>
              <a:rPr lang="ko-KR" altLang="en-US" sz="850">
                <a:solidFill>
                  <a:srgbClr val="6B7470"/>
                </a:solidFill>
                <a:latin typeface="맑은 고딕" panose="020B0503020000020004" pitchFamily="50" charset="-127"/>
              </a:rPr>
              <a:t>솔라가 성장의 </a:t>
            </a:r>
            <a:r>
              <a:rPr lang="en-US" altLang="ko-KR" sz="850">
                <a:solidFill>
                  <a:srgbClr val="6B7470"/>
                </a:solidFill>
                <a:latin typeface="맑은 고딕" panose="020B0503020000020004" pitchFamily="50" charset="-127"/>
              </a:rPr>
              <a:t>60% </a:t>
            </a:r>
            <a:r>
              <a:rPr lang="ko-KR" altLang="en-US" sz="850">
                <a:solidFill>
                  <a:srgbClr val="6B7470"/>
                </a:solidFill>
                <a:latin typeface="맑은 고딕" panose="020B0503020000020004" pitchFamily="50" charset="-127"/>
              </a:rPr>
              <a:t>이상</a:t>
            </a:r>
            <a:r>
              <a:rPr lang="en-US" altLang="ko-KR" sz="850">
                <a:solidFill>
                  <a:srgbClr val="6B7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850">
              <a:solidFill>
                <a:srgbClr val="6B7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5E3AD0F-FE94-36F9-0D42-5D22238D1752}"/>
              </a:ext>
            </a:extLst>
          </p:cNvPr>
          <p:cNvSpPr txBox="1"/>
          <p:nvPr/>
        </p:nvSpPr>
        <p:spPr>
          <a:xfrm>
            <a:off x="584200" y="6578600"/>
            <a:ext cx="9874819" cy="20774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: IEA World Energy Investment 2025 · Electricity 2026 · Global Energy Review 2025/2026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등 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2+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. ⚠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추정 혼재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(2025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실적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·2026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).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재생에너지의 석탄 추월 시점은 날씨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연료가에 따라 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2025~2026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조건부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750">
              <a:solidFill>
                <a:srgbClr val="6B7470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17" name="차트 16">
            <a:extLst>
              <a:ext uri="{FF2B5EF4-FFF2-40B4-BE49-F238E27FC236}">
                <a16:creationId xmlns:a16="http://schemas.microsoft.com/office/drawing/2014/main" id="{274C84B3-75F7-7F64-39FE-A5898E1E1F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71885028"/>
              </p:ext>
            </p:extLst>
          </p:nvPr>
        </p:nvGraphicFramePr>
        <p:xfrm>
          <a:off x="533400" y="1651000"/>
          <a:ext cx="59690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6276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4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D43EA9-A154-D0EC-D670-FB9B58C31864}"/>
              </a:ext>
            </a:extLst>
          </p:cNvPr>
          <p:cNvSpPr txBox="1"/>
          <p:nvPr/>
        </p:nvSpPr>
        <p:spPr>
          <a:xfrm>
            <a:off x="584200" y="457200"/>
            <a:ext cx="704039" cy="5539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000" b="1">
                <a:solidFill>
                  <a:srgbClr val="D98324"/>
                </a:solidFill>
                <a:latin typeface="Georgia" panose="02040502050405020303" pitchFamily="18" charset="0"/>
              </a:rPr>
              <a:t>04</a:t>
            </a:r>
            <a:endParaRPr lang="ko-KR" altLang="en-US" sz="3000" b="1">
              <a:solidFill>
                <a:srgbClr val="D98324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1A04FA-0232-6693-8607-583F0A284CE2}"/>
              </a:ext>
            </a:extLst>
          </p:cNvPr>
          <p:cNvSpPr txBox="1"/>
          <p:nvPr/>
        </p:nvSpPr>
        <p:spPr>
          <a:xfrm>
            <a:off x="1473200" y="584200"/>
            <a:ext cx="2149948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200" b="1">
                <a:solidFill>
                  <a:srgbClr val="1F2A2E"/>
                </a:solidFill>
                <a:latin typeface="맑은 고딕" panose="020B0503020000020004" pitchFamily="50" charset="-127"/>
              </a:rPr>
              <a:t>인사이트 </a:t>
            </a:r>
            <a:r>
              <a:rPr lang="en-US" altLang="ko-KR" sz="2200" b="1">
                <a:solidFill>
                  <a:srgbClr val="1F2A2E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2200" b="1">
                <a:solidFill>
                  <a:srgbClr val="1F2A2E"/>
                </a:solidFill>
                <a:latin typeface="맑은 고딕" panose="020B0503020000020004" pitchFamily="50" charset="-127"/>
              </a:rPr>
              <a:t>영향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A0A1F878-E15F-9B2F-7E43-DC475822697F}"/>
              </a:ext>
            </a:extLst>
          </p:cNvPr>
          <p:cNvSpPr/>
          <p:nvPr/>
        </p:nvSpPr>
        <p:spPr>
          <a:xfrm>
            <a:off x="584200" y="1143000"/>
            <a:ext cx="11023600" cy="20320"/>
          </a:xfrm>
          <a:prstGeom prst="rect">
            <a:avLst/>
          </a:prstGeom>
          <a:solidFill>
            <a:srgbClr val="1F2A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C5954014-0C88-10B3-1102-BDAC970969BE}"/>
              </a:ext>
            </a:extLst>
          </p:cNvPr>
          <p:cNvSpPr/>
          <p:nvPr/>
        </p:nvSpPr>
        <p:spPr>
          <a:xfrm>
            <a:off x="584200" y="1320800"/>
            <a:ext cx="11023600" cy="812800"/>
          </a:xfrm>
          <a:prstGeom prst="rect">
            <a:avLst/>
          </a:prstGeom>
          <a:solidFill>
            <a:srgbClr val="0F766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04F5E5-B600-0086-3ACB-C82AA75B18E8}"/>
              </a:ext>
            </a:extLst>
          </p:cNvPr>
          <p:cNvSpPr txBox="1"/>
          <p:nvPr/>
        </p:nvSpPr>
        <p:spPr>
          <a:xfrm>
            <a:off x="838200" y="1473200"/>
            <a:ext cx="1569660" cy="5539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000" b="1">
                <a:solidFill>
                  <a:srgbClr val="FFFFFF"/>
                </a:solidFill>
                <a:latin typeface="Georgia" panose="02040502050405020303" pitchFamily="18" charset="0"/>
              </a:rPr>
              <a:t>30+ EJ</a:t>
            </a:r>
            <a:endParaRPr lang="ko-KR" altLang="en-US" sz="3000" b="1">
              <a:solidFill>
                <a:srgbClr val="FFFFFF"/>
              </a:solidFill>
              <a:latin typeface="Georgia" panose="02040502050405020303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CCBB22-5084-C589-7C18-D76F422F441E}"/>
              </a:ext>
            </a:extLst>
          </p:cNvPr>
          <p:cNvSpPr txBox="1"/>
          <p:nvPr/>
        </p:nvSpPr>
        <p:spPr>
          <a:xfrm>
            <a:off x="3251200" y="1574800"/>
            <a:ext cx="81026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100">
                <a:solidFill>
                  <a:srgbClr val="D8E6E3"/>
                </a:solidFill>
                <a:latin typeface="맑은 고딕" panose="020B0503020000020004" pitchFamily="50" charset="-127"/>
              </a:rPr>
              <a:t>5</a:t>
            </a:r>
            <a:r>
              <a:rPr lang="ko-KR" altLang="en-US" sz="1100">
                <a:solidFill>
                  <a:srgbClr val="D8E6E3"/>
                </a:solidFill>
                <a:latin typeface="맑은 고딕" panose="020B0503020000020004" pitchFamily="50" charset="-127"/>
              </a:rPr>
              <a:t>대 청정기술</a:t>
            </a:r>
            <a:r>
              <a:rPr lang="en-US" altLang="ko-KR" sz="1100">
                <a:solidFill>
                  <a:srgbClr val="D8E6E3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>
                <a:solidFill>
                  <a:srgbClr val="D8E6E3"/>
                </a:solidFill>
                <a:latin typeface="맑은 고딕" panose="020B0503020000020004" pitchFamily="50" charset="-127"/>
              </a:rPr>
              <a:t>태양광</a:t>
            </a:r>
            <a:r>
              <a:rPr lang="en-US" altLang="ko-KR" sz="1100">
                <a:solidFill>
                  <a:srgbClr val="D8E6E3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D8E6E3"/>
                </a:solidFill>
                <a:latin typeface="맑은 고딕" panose="020B0503020000020004" pitchFamily="50" charset="-127"/>
              </a:rPr>
              <a:t>풍력</a:t>
            </a:r>
            <a:r>
              <a:rPr lang="en-US" altLang="ko-KR" sz="1100">
                <a:solidFill>
                  <a:srgbClr val="D8E6E3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D8E6E3"/>
                </a:solidFill>
                <a:latin typeface="맑은 고딕" panose="020B0503020000020004" pitchFamily="50" charset="-127"/>
              </a:rPr>
              <a:t>원전</a:t>
            </a:r>
            <a:r>
              <a:rPr lang="en-US" altLang="ko-KR" sz="1100">
                <a:solidFill>
                  <a:srgbClr val="D8E6E3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D8E6E3"/>
                </a:solidFill>
                <a:latin typeface="맑은 고딕" panose="020B0503020000020004" pitchFamily="50" charset="-127"/>
              </a:rPr>
              <a:t>전기차</a:t>
            </a:r>
            <a:r>
              <a:rPr lang="en-US" altLang="ko-KR" sz="1100">
                <a:solidFill>
                  <a:srgbClr val="D8E6E3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D8E6E3"/>
                </a:solidFill>
                <a:latin typeface="맑은 고딕" panose="020B0503020000020004" pitchFamily="50" charset="-127"/>
              </a:rPr>
              <a:t>히트펌프</a:t>
            </a:r>
            <a:r>
              <a:rPr lang="en-US" altLang="ko-KR" sz="1100">
                <a:solidFill>
                  <a:srgbClr val="D8E6E3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1100">
                <a:solidFill>
                  <a:srgbClr val="D8E6E3"/>
                </a:solidFill>
                <a:latin typeface="맑은 고딕" panose="020B0503020000020004" pitchFamily="50" charset="-127"/>
              </a:rPr>
              <a:t>이 </a:t>
            </a:r>
            <a:r>
              <a:rPr lang="en-US" altLang="ko-KR" sz="1100">
                <a:solidFill>
                  <a:srgbClr val="D8E6E3"/>
                </a:solidFill>
                <a:latin typeface="맑은 고딕" panose="020B0503020000020004" pitchFamily="50" charset="-127"/>
              </a:rPr>
              <a:t>2019~2024</a:t>
            </a:r>
            <a:r>
              <a:rPr lang="ko-KR" altLang="en-US" sz="1100">
                <a:solidFill>
                  <a:srgbClr val="D8E6E3"/>
                </a:solidFill>
                <a:latin typeface="맑은 고딕" panose="020B0503020000020004" pitchFamily="50" charset="-127"/>
              </a:rPr>
              <a:t>년에 회피한 연간 화석 수요</a:t>
            </a:r>
            <a:r>
              <a:rPr lang="en-US" altLang="ko-KR" sz="1100">
                <a:solidFill>
                  <a:srgbClr val="D8E6E3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D8E6E3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BC5EB8-CE1E-BD0A-B4D1-0D1BE677650C}"/>
              </a:ext>
            </a:extLst>
          </p:cNvPr>
          <p:cNvSpPr txBox="1"/>
          <p:nvPr/>
        </p:nvSpPr>
        <p:spPr>
          <a:xfrm>
            <a:off x="584200" y="2438400"/>
            <a:ext cx="508000" cy="4001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000" b="1">
                <a:solidFill>
                  <a:srgbClr val="0F766E"/>
                </a:solidFill>
                <a:latin typeface="Georgia" panose="02040502050405020303" pitchFamily="18" charset="0"/>
              </a:rPr>
              <a:t>01</a:t>
            </a:r>
            <a:endParaRPr lang="ko-KR" altLang="en-US" sz="2000" b="1">
              <a:solidFill>
                <a:srgbClr val="0F766E"/>
              </a:solidFill>
              <a:latin typeface="Georgia" panose="02040502050405020303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46230CE-980B-7F73-2AC5-9DB69DB6B705}"/>
              </a:ext>
            </a:extLst>
          </p:cNvPr>
          <p:cNvSpPr txBox="1"/>
          <p:nvPr/>
        </p:nvSpPr>
        <p:spPr>
          <a:xfrm>
            <a:off x="1244600" y="2438400"/>
            <a:ext cx="1745991" cy="30777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400" b="1">
                <a:solidFill>
                  <a:srgbClr val="1F2A2E"/>
                </a:solidFill>
                <a:latin typeface="맑은 고딕" panose="020B0503020000020004" pitchFamily="50" charset="-127"/>
              </a:rPr>
              <a:t>돈은 이미 청정으로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5BAE88-8989-9546-D278-E3E18EB85746}"/>
              </a:ext>
            </a:extLst>
          </p:cNvPr>
          <p:cNvSpPr txBox="1"/>
          <p:nvPr/>
        </p:nvSpPr>
        <p:spPr>
          <a:xfrm>
            <a:off x="1244600" y="2743200"/>
            <a:ext cx="101600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>
                <a:solidFill>
                  <a:srgbClr val="3C4845"/>
                </a:solidFill>
                <a:latin typeface="맑은 고딕" panose="020B0503020000020004" pitchFamily="50" charset="-127"/>
              </a:rPr>
              <a:t>에너지 투자 </a:t>
            </a:r>
            <a:r>
              <a:rPr lang="en-US" altLang="ko-KR" sz="1100">
                <a:solidFill>
                  <a:srgbClr val="3C4845"/>
                </a:solidFill>
                <a:latin typeface="맑은 고딕" panose="020B0503020000020004" pitchFamily="50" charset="-127"/>
              </a:rPr>
              <a:t>$3.3T </a:t>
            </a:r>
            <a:r>
              <a:rPr lang="ko-KR" altLang="en-US" sz="1100">
                <a:solidFill>
                  <a:srgbClr val="3C4845"/>
                </a:solidFill>
                <a:latin typeface="맑은 고딕" panose="020B0503020000020004" pitchFamily="50" charset="-127"/>
              </a:rPr>
              <a:t>중 청정 </a:t>
            </a:r>
            <a:r>
              <a:rPr lang="en-US" altLang="ko-KR" sz="1100">
                <a:solidFill>
                  <a:srgbClr val="3C4845"/>
                </a:solidFill>
                <a:latin typeface="맑은 고딕" panose="020B0503020000020004" pitchFamily="50" charset="-127"/>
              </a:rPr>
              <a:t>$2.2T</a:t>
            </a:r>
            <a:r>
              <a:rPr lang="ko-KR" altLang="en-US" sz="1100">
                <a:solidFill>
                  <a:srgbClr val="3C4845"/>
                </a:solidFill>
                <a:latin typeface="맑은 고딕" panose="020B0503020000020004" pitchFamily="50" charset="-127"/>
              </a:rPr>
              <a:t>로 화석</a:t>
            </a:r>
            <a:r>
              <a:rPr lang="en-US" altLang="ko-KR" sz="1100">
                <a:solidFill>
                  <a:srgbClr val="3C4845"/>
                </a:solidFill>
                <a:latin typeface="맑은 고딕" panose="020B0503020000020004" pitchFamily="50" charset="-127"/>
              </a:rPr>
              <a:t>($1.1T)</a:t>
            </a:r>
            <a:r>
              <a:rPr lang="ko-KR" altLang="en-US" sz="1100">
                <a:solidFill>
                  <a:srgbClr val="3C4845"/>
                </a:solidFill>
                <a:latin typeface="맑은 고딕" panose="020B0503020000020004" pitchFamily="50" charset="-127"/>
              </a:rPr>
              <a:t>의 </a:t>
            </a:r>
            <a:r>
              <a:rPr lang="en-US" altLang="ko-KR" sz="1100">
                <a:solidFill>
                  <a:srgbClr val="3C4845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100">
                <a:solidFill>
                  <a:srgbClr val="3C4845"/>
                </a:solidFill>
                <a:latin typeface="맑은 고딕" panose="020B0503020000020004" pitchFamily="50" charset="-127"/>
              </a:rPr>
              <a:t>배</a:t>
            </a:r>
            <a:r>
              <a:rPr lang="en-US" altLang="ko-KR" sz="1100">
                <a:solidFill>
                  <a:srgbClr val="3C4845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00">
                <a:solidFill>
                  <a:srgbClr val="3C4845"/>
                </a:solidFill>
                <a:latin typeface="맑은 고딕" panose="020B0503020000020004" pitchFamily="50" charset="-127"/>
              </a:rPr>
              <a:t>화석 투자는 </a:t>
            </a:r>
            <a:r>
              <a:rPr lang="en-US" altLang="ko-KR" sz="1100">
                <a:solidFill>
                  <a:srgbClr val="3C4845"/>
                </a:solidFill>
                <a:latin typeface="맑은 고딕" panose="020B0503020000020004" pitchFamily="50" charset="-127"/>
              </a:rPr>
              <a:t>2020</a:t>
            </a:r>
            <a:r>
              <a:rPr lang="ko-KR" altLang="en-US" sz="1100">
                <a:solidFill>
                  <a:srgbClr val="3C4845"/>
                </a:solidFill>
                <a:latin typeface="맑은 고딕" panose="020B0503020000020004" pitchFamily="50" charset="-127"/>
              </a:rPr>
              <a:t>년 이후 첫 감소 </a:t>
            </a:r>
            <a:r>
              <a:rPr lang="en-US" altLang="ko-KR" sz="1100">
                <a:solidFill>
                  <a:srgbClr val="3C4845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00">
                <a:solidFill>
                  <a:srgbClr val="3C4845"/>
                </a:solidFill>
                <a:latin typeface="맑은 고딕" panose="020B0503020000020004" pitchFamily="50" charset="-127"/>
              </a:rPr>
              <a:t>자본의 방향은 정해졌다</a:t>
            </a:r>
            <a:r>
              <a:rPr lang="en-US" altLang="ko-KR" sz="1100">
                <a:solidFill>
                  <a:srgbClr val="3C4845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3C484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52254C71-54B7-CD70-182C-28C2D359FF69}"/>
              </a:ext>
            </a:extLst>
          </p:cNvPr>
          <p:cNvSpPr/>
          <p:nvPr/>
        </p:nvSpPr>
        <p:spPr>
          <a:xfrm>
            <a:off x="1244600" y="3276600"/>
            <a:ext cx="10363200" cy="10160"/>
          </a:xfrm>
          <a:prstGeom prst="rect">
            <a:avLst/>
          </a:prstGeom>
          <a:solidFill>
            <a:srgbClr val="D9D7C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CA3C89F-82F8-B7B4-CF11-23FF6A0238CB}"/>
              </a:ext>
            </a:extLst>
          </p:cNvPr>
          <p:cNvSpPr txBox="1"/>
          <p:nvPr/>
        </p:nvSpPr>
        <p:spPr>
          <a:xfrm>
            <a:off x="584200" y="3454400"/>
            <a:ext cx="524503" cy="4001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000" b="1">
                <a:solidFill>
                  <a:srgbClr val="2563A8"/>
                </a:solidFill>
                <a:latin typeface="Georgia" panose="02040502050405020303" pitchFamily="18" charset="0"/>
              </a:rPr>
              <a:t>02</a:t>
            </a:r>
            <a:endParaRPr lang="ko-KR" altLang="en-US" sz="2000" b="1">
              <a:solidFill>
                <a:srgbClr val="2563A8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D3191E-5B33-E385-98F0-280D28189592}"/>
              </a:ext>
            </a:extLst>
          </p:cNvPr>
          <p:cNvSpPr txBox="1"/>
          <p:nvPr/>
        </p:nvSpPr>
        <p:spPr>
          <a:xfrm>
            <a:off x="1244600" y="3454400"/>
            <a:ext cx="1988045" cy="30777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400" b="1">
                <a:solidFill>
                  <a:srgbClr val="1F2A2E"/>
                </a:solidFill>
                <a:latin typeface="맑은 고딕" panose="020B0503020000020004" pitchFamily="50" charset="-127"/>
              </a:rPr>
              <a:t>전력은 가장 빠른 전선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1DF8889-20FC-77E7-771B-F6ECA4BCA906}"/>
              </a:ext>
            </a:extLst>
          </p:cNvPr>
          <p:cNvSpPr txBox="1"/>
          <p:nvPr/>
        </p:nvSpPr>
        <p:spPr>
          <a:xfrm>
            <a:off x="1244600" y="3759200"/>
            <a:ext cx="101600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>
                <a:solidFill>
                  <a:srgbClr val="3C4845"/>
                </a:solidFill>
                <a:latin typeface="맑은 고딕" panose="020B0503020000020004" pitchFamily="50" charset="-127"/>
              </a:rPr>
              <a:t>전력 수요 </a:t>
            </a:r>
            <a:r>
              <a:rPr lang="en-US" altLang="ko-KR" sz="1100">
                <a:solidFill>
                  <a:srgbClr val="3C4845"/>
                </a:solidFill>
                <a:latin typeface="맑은 고딕" panose="020B0503020000020004" pitchFamily="50" charset="-127"/>
              </a:rPr>
              <a:t>+3.7%(2026), 2026~30</a:t>
            </a:r>
            <a:r>
              <a:rPr lang="ko-KR" altLang="en-US" sz="1100">
                <a:solidFill>
                  <a:srgbClr val="3C4845"/>
                </a:solidFill>
                <a:latin typeface="맑은 고딕" panose="020B0503020000020004" pitchFamily="50" charset="-127"/>
              </a:rPr>
              <a:t>년 직전 </a:t>
            </a:r>
            <a:r>
              <a:rPr lang="en-US" altLang="ko-KR" sz="1100">
                <a:solidFill>
                  <a:srgbClr val="3C4845"/>
                </a:solidFill>
                <a:latin typeface="맑은 고딕" panose="020B0503020000020004" pitchFamily="50" charset="-127"/>
              </a:rPr>
              <a:t>10</a:t>
            </a:r>
            <a:r>
              <a:rPr lang="ko-KR" altLang="en-US" sz="1100">
                <a:solidFill>
                  <a:srgbClr val="3C4845"/>
                </a:solidFill>
                <a:latin typeface="맑은 고딕" panose="020B0503020000020004" pitchFamily="50" charset="-127"/>
              </a:rPr>
              <a:t>년의 </a:t>
            </a:r>
            <a:r>
              <a:rPr lang="en-US" altLang="ko-KR" sz="1100">
                <a:solidFill>
                  <a:srgbClr val="3C4845"/>
                </a:solidFill>
                <a:latin typeface="맑은 고딕" panose="020B0503020000020004" pitchFamily="50" charset="-127"/>
              </a:rPr>
              <a:t>1.5</a:t>
            </a:r>
            <a:r>
              <a:rPr lang="ko-KR" altLang="en-US" sz="1100">
                <a:solidFill>
                  <a:srgbClr val="3C4845"/>
                </a:solidFill>
                <a:latin typeface="맑은 고딕" panose="020B0503020000020004" pitchFamily="50" charset="-127"/>
              </a:rPr>
              <a:t>배 속도</a:t>
            </a:r>
            <a:r>
              <a:rPr lang="en-US" altLang="ko-KR" sz="1100">
                <a:solidFill>
                  <a:srgbClr val="3C4845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00">
                <a:solidFill>
                  <a:srgbClr val="3C4845"/>
                </a:solidFill>
                <a:latin typeface="맑은 고딕" panose="020B0503020000020004" pitchFamily="50" charset="-127"/>
              </a:rPr>
              <a:t>냉방</a:t>
            </a:r>
            <a:r>
              <a:rPr lang="en-US" altLang="ko-KR" sz="1100">
                <a:solidFill>
                  <a:srgbClr val="3C4845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3C4845"/>
                </a:solidFill>
                <a:latin typeface="맑은 고딕" panose="020B0503020000020004" pitchFamily="50" charset="-127"/>
              </a:rPr>
              <a:t>데이터센터</a:t>
            </a:r>
            <a:r>
              <a:rPr lang="en-US" altLang="ko-KR" sz="1100">
                <a:solidFill>
                  <a:srgbClr val="3C4845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3C4845"/>
                </a:solidFill>
                <a:latin typeface="맑은 고딕" panose="020B0503020000020004" pitchFamily="50" charset="-127"/>
              </a:rPr>
              <a:t>전기차가 끌고</a:t>
            </a:r>
            <a:r>
              <a:rPr lang="en-US" altLang="ko-KR" sz="1100">
                <a:solidFill>
                  <a:srgbClr val="3C4845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00">
                <a:solidFill>
                  <a:srgbClr val="3C4845"/>
                </a:solidFill>
                <a:latin typeface="맑은 고딕" panose="020B0503020000020004" pitchFamily="50" charset="-127"/>
              </a:rPr>
              <a:t>중국</a:t>
            </a:r>
            <a:r>
              <a:rPr lang="en-US" altLang="ko-KR" sz="1100">
                <a:solidFill>
                  <a:srgbClr val="3C4845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3C4845"/>
                </a:solidFill>
                <a:latin typeface="맑은 고딕" panose="020B0503020000020004" pitchFamily="50" charset="-127"/>
              </a:rPr>
              <a:t>인도가 증가분의 </a:t>
            </a:r>
            <a:r>
              <a:rPr lang="en-US" altLang="ko-KR" sz="1100">
                <a:solidFill>
                  <a:srgbClr val="3C4845"/>
                </a:solidFill>
                <a:latin typeface="맑은 고딕" panose="020B0503020000020004" pitchFamily="50" charset="-127"/>
              </a:rPr>
              <a:t>60%.</a:t>
            </a:r>
            <a:endParaRPr lang="ko-KR" altLang="en-US" sz="1100">
              <a:solidFill>
                <a:srgbClr val="3C484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E6BE25BE-23EA-B435-F53B-786160C6C541}"/>
              </a:ext>
            </a:extLst>
          </p:cNvPr>
          <p:cNvSpPr/>
          <p:nvPr/>
        </p:nvSpPr>
        <p:spPr>
          <a:xfrm>
            <a:off x="1244600" y="4292600"/>
            <a:ext cx="10363200" cy="10160"/>
          </a:xfrm>
          <a:prstGeom prst="rect">
            <a:avLst/>
          </a:prstGeom>
          <a:solidFill>
            <a:srgbClr val="D9D7C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995C446-BEA0-E29B-1F91-44DAB6757C1C}"/>
              </a:ext>
            </a:extLst>
          </p:cNvPr>
          <p:cNvSpPr txBox="1"/>
          <p:nvPr/>
        </p:nvSpPr>
        <p:spPr>
          <a:xfrm>
            <a:off x="584200" y="4470400"/>
            <a:ext cx="524503" cy="4001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000" b="1">
                <a:solidFill>
                  <a:srgbClr val="D98324"/>
                </a:solidFill>
                <a:latin typeface="Georgia" panose="02040502050405020303" pitchFamily="18" charset="0"/>
              </a:rPr>
              <a:t>03</a:t>
            </a:r>
            <a:endParaRPr lang="ko-KR" altLang="en-US" sz="2000" b="1">
              <a:solidFill>
                <a:srgbClr val="D98324"/>
              </a:solidFill>
              <a:latin typeface="Georgia" panose="02040502050405020303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07FAC0-9E7B-9F2E-2B2D-75E4489A4A89}"/>
              </a:ext>
            </a:extLst>
          </p:cNvPr>
          <p:cNvSpPr txBox="1"/>
          <p:nvPr/>
        </p:nvSpPr>
        <p:spPr>
          <a:xfrm>
            <a:off x="1244600" y="4470400"/>
            <a:ext cx="1537600" cy="30777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400" b="1">
                <a:solidFill>
                  <a:srgbClr val="1F2A2E"/>
                </a:solidFill>
                <a:latin typeface="맑은 고딕" panose="020B0503020000020004" pitchFamily="50" charset="-127"/>
              </a:rPr>
              <a:t>재생</a:t>
            </a:r>
            <a:r>
              <a:rPr lang="en-US" altLang="ko-KR" sz="1400" b="1">
                <a:solidFill>
                  <a:srgbClr val="1F2A2E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400" b="1">
                <a:solidFill>
                  <a:srgbClr val="1F2A2E"/>
                </a:solidFill>
                <a:latin typeface="맑은 고딕" panose="020B0503020000020004" pitchFamily="50" charset="-127"/>
              </a:rPr>
              <a:t>전력 </a:t>
            </a:r>
            <a:r>
              <a:rPr lang="en-US" altLang="ko-KR" sz="1400" b="1">
                <a:solidFill>
                  <a:srgbClr val="1F2A2E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400" b="1">
                <a:solidFill>
                  <a:srgbClr val="1F2A2E"/>
                </a:solidFill>
                <a:latin typeface="맑은 고딕" panose="020B0503020000020004" pitchFamily="50" charset="-127"/>
              </a:rPr>
              <a:t>위로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4778B1D-941F-44B6-CE0F-28AFBC6A522B}"/>
              </a:ext>
            </a:extLst>
          </p:cNvPr>
          <p:cNvSpPr txBox="1"/>
          <p:nvPr/>
        </p:nvSpPr>
        <p:spPr>
          <a:xfrm>
            <a:off x="1244600" y="4775200"/>
            <a:ext cx="101600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>
                <a:solidFill>
                  <a:srgbClr val="3C4845"/>
                </a:solidFill>
                <a:latin typeface="맑은 고딕" panose="020B0503020000020004" pitchFamily="50" charset="-127"/>
              </a:rPr>
              <a:t>재생에너지가 석탄을 제치고 최대 전력원이 된다</a:t>
            </a:r>
            <a:r>
              <a:rPr lang="en-US" altLang="ko-KR" sz="1100">
                <a:solidFill>
                  <a:srgbClr val="3C4845"/>
                </a:solidFill>
                <a:latin typeface="맑은 고딕" panose="020B0503020000020004" pitchFamily="50" charset="-127"/>
              </a:rPr>
              <a:t>(2025~2026). </a:t>
            </a:r>
            <a:r>
              <a:rPr lang="ko-KR" altLang="en-US" sz="1100">
                <a:solidFill>
                  <a:srgbClr val="3C4845"/>
                </a:solidFill>
                <a:latin typeface="맑은 고딕" panose="020B0503020000020004" pitchFamily="50" charset="-127"/>
              </a:rPr>
              <a:t>태양광</a:t>
            </a:r>
            <a:r>
              <a:rPr lang="en-US" altLang="ko-KR" sz="1100">
                <a:solidFill>
                  <a:srgbClr val="3C4845"/>
                </a:solidFill>
                <a:latin typeface="맑은 고딕" panose="020B0503020000020004" pitchFamily="50" charset="-127"/>
              </a:rPr>
              <a:t>+</a:t>
            </a:r>
            <a:r>
              <a:rPr lang="ko-KR" altLang="en-US" sz="1100">
                <a:solidFill>
                  <a:srgbClr val="3C4845"/>
                </a:solidFill>
                <a:latin typeface="맑은 고딕" panose="020B0503020000020004" pitchFamily="50" charset="-127"/>
              </a:rPr>
              <a:t>풍력 </a:t>
            </a:r>
            <a:r>
              <a:rPr lang="en-US" altLang="ko-KR" sz="1100">
                <a:solidFill>
                  <a:srgbClr val="3C4845"/>
                </a:solidFill>
                <a:latin typeface="맑은 고딕" panose="020B0503020000020004" pitchFamily="50" charset="-127"/>
              </a:rPr>
              <a:t>17%→27%(2030), </a:t>
            </a:r>
            <a:r>
              <a:rPr lang="ko-KR" altLang="en-US" sz="1100">
                <a:solidFill>
                  <a:srgbClr val="3C4845"/>
                </a:solidFill>
                <a:latin typeface="맑은 고딕" panose="020B0503020000020004" pitchFamily="50" charset="-127"/>
              </a:rPr>
              <a:t>솔라가 성장의 </a:t>
            </a:r>
            <a:r>
              <a:rPr lang="en-US" altLang="ko-KR" sz="1100">
                <a:solidFill>
                  <a:srgbClr val="3C4845"/>
                </a:solidFill>
                <a:latin typeface="맑은 고딕" panose="020B0503020000020004" pitchFamily="50" charset="-127"/>
              </a:rPr>
              <a:t>60%+.</a:t>
            </a:r>
            <a:endParaRPr lang="ko-KR" altLang="en-US" sz="1100">
              <a:solidFill>
                <a:srgbClr val="3C484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44BDB927-4785-3D8F-70EF-FC35A9E9CF9F}"/>
              </a:ext>
            </a:extLst>
          </p:cNvPr>
          <p:cNvSpPr/>
          <p:nvPr/>
        </p:nvSpPr>
        <p:spPr>
          <a:xfrm>
            <a:off x="584200" y="6299200"/>
            <a:ext cx="11023600" cy="10160"/>
          </a:xfrm>
          <a:prstGeom prst="rect">
            <a:avLst/>
          </a:prstGeom>
          <a:solidFill>
            <a:srgbClr val="D9D7C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A6A2A5B-0A3D-C0CB-5046-6915A502DB0F}"/>
              </a:ext>
            </a:extLst>
          </p:cNvPr>
          <p:cNvSpPr txBox="1"/>
          <p:nvPr/>
        </p:nvSpPr>
        <p:spPr>
          <a:xfrm>
            <a:off x="584200" y="6375400"/>
            <a:ext cx="3148619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850">
                <a:solidFill>
                  <a:srgbClr val="6B7470"/>
                </a:solidFill>
                <a:latin typeface="맑은 고딕" panose="020B0503020000020004" pitchFamily="50" charset="-127"/>
              </a:rPr>
              <a:t>註  </a:t>
            </a:r>
            <a:r>
              <a:rPr lang="en-US" altLang="ko-KR" sz="850">
                <a:solidFill>
                  <a:srgbClr val="6B7470"/>
                </a:solidFill>
                <a:latin typeface="맑은 고딕" panose="020B0503020000020004" pitchFamily="50" charset="-127"/>
              </a:rPr>
              <a:t>IEA </a:t>
            </a:r>
            <a:r>
              <a:rPr lang="ko-KR" altLang="en-US" sz="850">
                <a:solidFill>
                  <a:srgbClr val="6B7470"/>
                </a:solidFill>
                <a:latin typeface="맑은 고딕" panose="020B0503020000020004" pitchFamily="50" charset="-127"/>
              </a:rPr>
              <a:t>기준 </a:t>
            </a:r>
            <a:r>
              <a:rPr lang="en-US" altLang="ko-KR" sz="850">
                <a:solidFill>
                  <a:srgbClr val="6B7470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850">
                <a:solidFill>
                  <a:srgbClr val="6B7470"/>
                </a:solidFill>
                <a:latin typeface="맑은 고딕" panose="020B0503020000020004" pitchFamily="50" charset="-127"/>
              </a:rPr>
              <a:t>본 보고서는 공개정보 분석 </a:t>
            </a:r>
            <a:r>
              <a:rPr lang="en-US" altLang="ko-KR" sz="850">
                <a:solidFill>
                  <a:srgbClr val="6B7470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850">
                <a:solidFill>
                  <a:srgbClr val="6B7470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850">
                <a:solidFill>
                  <a:srgbClr val="6B7470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850">
                <a:solidFill>
                  <a:srgbClr val="6B7470"/>
                </a:solidFill>
                <a:latin typeface="맑은 고딕" panose="020B0503020000020004" pitchFamily="50" charset="-127"/>
              </a:rPr>
              <a:t>추정 혼재</a:t>
            </a:r>
            <a:r>
              <a:rPr lang="en-US" altLang="ko-KR" sz="850">
                <a:solidFill>
                  <a:srgbClr val="6B7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850">
              <a:solidFill>
                <a:srgbClr val="6B7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8A84E02-104A-7CAD-521C-EBE7874FFC7C}"/>
              </a:ext>
            </a:extLst>
          </p:cNvPr>
          <p:cNvSpPr txBox="1"/>
          <p:nvPr/>
        </p:nvSpPr>
        <p:spPr>
          <a:xfrm>
            <a:off x="584200" y="6578600"/>
            <a:ext cx="9874819" cy="20774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: IEA World Energy Investment 2025 · Electricity 2026 · Global Energy Review 2025/2026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등 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2+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. ⚠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추정 혼재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(2025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실적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·2026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).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재생에너지의 석탄 추월 시점은 날씨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연료가에 따라 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2025~2026 </a:t>
            </a:r>
            <a:r>
              <a:rPr lang="ko-KR" altLang="en-US" sz="750">
                <a:solidFill>
                  <a:srgbClr val="6B7470"/>
                </a:solidFill>
                <a:latin typeface="맑은 고딕" panose="020B0503020000020004" pitchFamily="50" charset="-127"/>
              </a:rPr>
              <a:t>조건부</a:t>
            </a:r>
            <a:r>
              <a:rPr lang="en-US" altLang="ko-KR" sz="750">
                <a:solidFill>
                  <a:srgbClr val="6B7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750">
              <a:solidFill>
                <a:srgbClr val="6B747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75054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1E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4E92BAC2-181B-06D9-D8B4-862D5F2BB72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E1E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F4983B62-C4BD-3870-A3B2-691ACD43023D}"/>
              </a:ext>
            </a:extLst>
          </p:cNvPr>
          <p:cNvSpPr/>
          <p:nvPr/>
        </p:nvSpPr>
        <p:spPr>
          <a:xfrm>
            <a:off x="584200" y="508000"/>
            <a:ext cx="11023600" cy="25400"/>
          </a:xfrm>
          <a:prstGeom prst="rect">
            <a:avLst/>
          </a:prstGeom>
          <a:solidFill>
            <a:srgbClr val="0F766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D2DFFA-6B0D-2CAD-E828-2AD4630B2001}"/>
              </a:ext>
            </a:extLst>
          </p:cNvPr>
          <p:cNvSpPr txBox="1"/>
          <p:nvPr/>
        </p:nvSpPr>
        <p:spPr>
          <a:xfrm>
            <a:off x="584200" y="635000"/>
            <a:ext cx="1702710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5FB8AE"/>
                </a:solidFill>
                <a:latin typeface="Georgia" panose="02040502050405020303" pitchFamily="18" charset="0"/>
              </a:rPr>
              <a:t>OUTLOOK · </a:t>
            </a:r>
            <a:r>
              <a:rPr lang="ko-KR" altLang="en-US" sz="1000" b="1">
                <a:solidFill>
                  <a:srgbClr val="5FB8AE"/>
                </a:solidFill>
                <a:latin typeface="Georgia" panose="02040502050405020303" pitchFamily="18" charset="0"/>
              </a:rPr>
              <a:t>한 부의 결론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733B2B-F604-3323-4DE4-65D441F8FDF5}"/>
              </a:ext>
            </a:extLst>
          </p:cNvPr>
          <p:cNvSpPr txBox="1"/>
          <p:nvPr/>
        </p:nvSpPr>
        <p:spPr>
          <a:xfrm>
            <a:off x="584200" y="1905000"/>
            <a:ext cx="11023600" cy="984885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2900" b="1">
                <a:solidFill>
                  <a:srgbClr val="F4F4F1"/>
                </a:solidFill>
                <a:latin typeface="맑은 고딕" panose="020B0503020000020004" pitchFamily="50" charset="-127"/>
              </a:rPr>
              <a:t>투자는 청정으로 </a:t>
            </a:r>
            <a:r>
              <a:rPr lang="en-US" altLang="ko-KR" sz="2900" b="1">
                <a:solidFill>
                  <a:srgbClr val="F4F4F1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2900" b="1">
                <a:solidFill>
                  <a:srgbClr val="F4F4F1"/>
                </a:solidFill>
                <a:latin typeface="맑은 고딕" panose="020B0503020000020004" pitchFamily="50" charset="-127"/>
              </a:rPr>
              <a:t>배</a:t>
            </a:r>
            <a:r>
              <a:rPr lang="en-US" altLang="ko-KR" sz="2900" b="1">
                <a:solidFill>
                  <a:srgbClr val="F4F4F1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2900" b="1">
                <a:solidFill>
                  <a:srgbClr val="F4F4F1"/>
                </a:solidFill>
                <a:latin typeface="맑은 고딕" panose="020B0503020000020004" pitchFamily="50" charset="-127"/>
              </a:rPr>
              <a:t>전력은 직전의 </a:t>
            </a:r>
            <a:r>
              <a:rPr lang="en-US" altLang="ko-KR" sz="2900" b="1">
                <a:solidFill>
                  <a:srgbClr val="F4F4F1"/>
                </a:solidFill>
                <a:latin typeface="맑은 고딕" panose="020B0503020000020004" pitchFamily="50" charset="-127"/>
              </a:rPr>
              <a:t>1.5</a:t>
            </a:r>
            <a:r>
              <a:rPr lang="ko-KR" altLang="en-US" sz="2900" b="1">
                <a:solidFill>
                  <a:srgbClr val="F4F4F1"/>
                </a:solidFill>
                <a:latin typeface="맑은 고딕" panose="020B0503020000020004" pitchFamily="50" charset="-127"/>
              </a:rPr>
              <a:t>배 속도</a:t>
            </a:r>
            <a:r>
              <a:rPr lang="en-US" altLang="ko-KR" sz="2900" b="1">
                <a:solidFill>
                  <a:srgbClr val="F4F4F1"/>
                </a:solidFill>
                <a:latin typeface="맑은 고딕" panose="020B0503020000020004" pitchFamily="50" charset="-127"/>
              </a:rPr>
              <a:t>,</a:t>
            </a:r>
          </a:p>
          <a:p>
            <a:r>
              <a:rPr lang="ko-KR" altLang="en-US" sz="2900" b="1">
                <a:solidFill>
                  <a:srgbClr val="F4F4F1"/>
                </a:solidFill>
                <a:latin typeface="맑은 고딕" panose="020B0503020000020004" pitchFamily="50" charset="-127"/>
              </a:rPr>
              <a:t>재생은 석탄을 넘어선다</a:t>
            </a:r>
            <a:r>
              <a:rPr lang="en-US" altLang="ko-KR" sz="2900" b="1">
                <a:solidFill>
                  <a:srgbClr val="F4F4F1"/>
                </a:solidFill>
                <a:latin typeface="맑은 고딕" panose="020B0503020000020004" pitchFamily="50" charset="-127"/>
              </a:rPr>
              <a:t>.</a:t>
            </a:r>
            <a:endParaRPr lang="ko-KR" altLang="en-US" sz="2900" b="1">
              <a:solidFill>
                <a:srgbClr val="F4F4F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317314B9-A570-ABDD-43E9-E47E3F73A015}"/>
              </a:ext>
            </a:extLst>
          </p:cNvPr>
          <p:cNvSpPr/>
          <p:nvPr/>
        </p:nvSpPr>
        <p:spPr>
          <a:xfrm>
            <a:off x="584200" y="4064000"/>
            <a:ext cx="1143000" cy="50800"/>
          </a:xfrm>
          <a:prstGeom prst="rect">
            <a:avLst/>
          </a:prstGeom>
          <a:solidFill>
            <a:srgbClr val="D9832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8B9EA-F665-BABF-8414-EC19E610917A}"/>
              </a:ext>
            </a:extLst>
          </p:cNvPr>
          <p:cNvSpPr txBox="1"/>
          <p:nvPr/>
        </p:nvSpPr>
        <p:spPr>
          <a:xfrm>
            <a:off x="584200" y="4292600"/>
            <a:ext cx="11023600" cy="29238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300">
                <a:solidFill>
                  <a:srgbClr val="BFD2CE"/>
                </a:solidFill>
                <a:latin typeface="맑은 고딕" panose="020B0503020000020004" pitchFamily="50" charset="-127"/>
              </a:rPr>
              <a:t>방향은 정해졌고 속도가 변수다 </a:t>
            </a:r>
            <a:r>
              <a:rPr lang="en-US" altLang="ko-KR" sz="1300">
                <a:solidFill>
                  <a:srgbClr val="BFD2CE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300">
                <a:solidFill>
                  <a:srgbClr val="BFD2CE"/>
                </a:solidFill>
                <a:latin typeface="맑은 고딕" panose="020B0503020000020004" pitchFamily="50" charset="-127"/>
              </a:rPr>
              <a:t>그리드</a:t>
            </a:r>
            <a:r>
              <a:rPr lang="en-US" altLang="ko-KR" sz="1300">
                <a:solidFill>
                  <a:srgbClr val="BFD2C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300">
                <a:solidFill>
                  <a:srgbClr val="BFD2CE"/>
                </a:solidFill>
                <a:latin typeface="맑은 고딕" panose="020B0503020000020004" pitchFamily="50" charset="-127"/>
              </a:rPr>
              <a:t>유연성</a:t>
            </a:r>
            <a:r>
              <a:rPr lang="en-US" altLang="ko-KR" sz="1300">
                <a:solidFill>
                  <a:srgbClr val="BFD2C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300">
                <a:solidFill>
                  <a:srgbClr val="BFD2CE"/>
                </a:solidFill>
                <a:latin typeface="맑은 고딕" panose="020B0503020000020004" pitchFamily="50" charset="-127"/>
              </a:rPr>
              <a:t>투자가 따라가야 안정적</a:t>
            </a:r>
            <a:r>
              <a:rPr lang="en-US" altLang="ko-KR" sz="1300">
                <a:solidFill>
                  <a:srgbClr val="BFD2C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300">
                <a:solidFill>
                  <a:srgbClr val="BFD2CE"/>
                </a:solidFill>
                <a:latin typeface="맑은 고딕" panose="020B0503020000020004" pitchFamily="50" charset="-127"/>
              </a:rPr>
              <a:t>저렴한 전환이 된다</a:t>
            </a:r>
            <a:r>
              <a:rPr lang="en-US" altLang="ko-KR" sz="1300">
                <a:solidFill>
                  <a:srgbClr val="BFD2CE"/>
                </a:solidFill>
                <a:latin typeface="맑은 고딕" panose="020B0503020000020004" pitchFamily="50" charset="-127"/>
              </a:rPr>
              <a:t>.</a:t>
            </a:r>
            <a:endParaRPr lang="ko-KR" altLang="en-US" sz="1300">
              <a:solidFill>
                <a:srgbClr val="BFD2C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7BE93C99-0B2D-4710-0FD1-181C47EDD657}"/>
              </a:ext>
            </a:extLst>
          </p:cNvPr>
          <p:cNvSpPr/>
          <p:nvPr/>
        </p:nvSpPr>
        <p:spPr>
          <a:xfrm>
            <a:off x="584200" y="6019800"/>
            <a:ext cx="11023600" cy="10160"/>
          </a:xfrm>
          <a:prstGeom prst="rect">
            <a:avLst/>
          </a:prstGeom>
          <a:solidFill>
            <a:srgbClr val="2A3D3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7655B7-B65C-DDFB-9180-8132D9501168}"/>
              </a:ext>
            </a:extLst>
          </p:cNvPr>
          <p:cNvSpPr txBox="1"/>
          <p:nvPr/>
        </p:nvSpPr>
        <p:spPr>
          <a:xfrm>
            <a:off x="584200" y="6121400"/>
            <a:ext cx="11023600" cy="21544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00">
                <a:solidFill>
                  <a:srgbClr val="7E928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7E928E"/>
                </a:solidFill>
                <a:latin typeface="맑은 고딕" panose="020B0503020000020004" pitchFamily="50" charset="-127"/>
              </a:rPr>
              <a:t>: IEA World Energy Investment 2025 · Electricity 2026 · Global Energy Review 2025/2026 </a:t>
            </a:r>
            <a:r>
              <a:rPr lang="ko-KR" altLang="en-US" sz="800">
                <a:solidFill>
                  <a:srgbClr val="7E928E"/>
                </a:solidFill>
                <a:latin typeface="맑은 고딕" panose="020B0503020000020004" pitchFamily="50" charset="-127"/>
              </a:rPr>
              <a:t>등 </a:t>
            </a:r>
            <a:r>
              <a:rPr lang="en-US" altLang="ko-KR" sz="800">
                <a:solidFill>
                  <a:srgbClr val="7E928E"/>
                </a:solidFill>
                <a:latin typeface="맑은 고딕" panose="020B0503020000020004" pitchFamily="50" charset="-127"/>
              </a:rPr>
              <a:t>2+ </a:t>
            </a:r>
            <a:r>
              <a:rPr lang="ko-KR" altLang="en-US" sz="800">
                <a:solidFill>
                  <a:srgbClr val="7E928E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7E928E"/>
                </a:solidFill>
                <a:latin typeface="맑은 고딕" panose="020B0503020000020004" pitchFamily="50" charset="-127"/>
              </a:rPr>
              <a:t>. ⚠ </a:t>
            </a:r>
            <a:r>
              <a:rPr lang="ko-KR" altLang="en-US" sz="800">
                <a:solidFill>
                  <a:srgbClr val="7E928E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800">
                <a:solidFill>
                  <a:srgbClr val="7E928E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800">
                <a:solidFill>
                  <a:srgbClr val="7E928E"/>
                </a:solidFill>
                <a:latin typeface="맑은 고딕" panose="020B0503020000020004" pitchFamily="50" charset="-127"/>
              </a:rPr>
              <a:t>추정 혼재</a:t>
            </a:r>
            <a:r>
              <a:rPr lang="en-US" altLang="ko-KR" sz="800">
                <a:solidFill>
                  <a:srgbClr val="7E928E"/>
                </a:solidFill>
                <a:latin typeface="맑은 고딕" panose="020B0503020000020004" pitchFamily="50" charset="-127"/>
              </a:rPr>
              <a:t>(2025 </a:t>
            </a:r>
            <a:r>
              <a:rPr lang="ko-KR" altLang="en-US" sz="800">
                <a:solidFill>
                  <a:srgbClr val="7E928E"/>
                </a:solidFill>
                <a:latin typeface="맑은 고딕" panose="020B0503020000020004" pitchFamily="50" charset="-127"/>
              </a:rPr>
              <a:t>실적</a:t>
            </a:r>
            <a:r>
              <a:rPr lang="en-US" altLang="ko-KR" sz="800">
                <a:solidFill>
                  <a:srgbClr val="7E928E"/>
                </a:solidFill>
                <a:latin typeface="맑은 고딕" panose="020B0503020000020004" pitchFamily="50" charset="-127"/>
              </a:rPr>
              <a:t>·2026 </a:t>
            </a:r>
            <a:r>
              <a:rPr lang="ko-KR" altLang="en-US" sz="800">
                <a:solidFill>
                  <a:srgbClr val="7E928E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800">
                <a:solidFill>
                  <a:srgbClr val="7E928E"/>
                </a:solidFill>
                <a:latin typeface="맑은 고딕" panose="020B0503020000020004" pitchFamily="50" charset="-127"/>
              </a:rPr>
              <a:t>). </a:t>
            </a:r>
            <a:r>
              <a:rPr lang="ko-KR" altLang="en-US" sz="800">
                <a:solidFill>
                  <a:srgbClr val="7E928E"/>
                </a:solidFill>
                <a:latin typeface="맑은 고딕" panose="020B0503020000020004" pitchFamily="50" charset="-127"/>
              </a:rPr>
              <a:t>재생에너지의 석탄 추월 시점은 날씨</a:t>
            </a:r>
            <a:r>
              <a:rPr lang="en-US" altLang="ko-KR" sz="800">
                <a:solidFill>
                  <a:srgbClr val="7E928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7E928E"/>
                </a:solidFill>
                <a:latin typeface="맑은 고딕" panose="020B0503020000020004" pitchFamily="50" charset="-127"/>
              </a:rPr>
              <a:t>연료가에 따라 </a:t>
            </a:r>
            <a:r>
              <a:rPr lang="en-US" altLang="ko-KR" sz="800">
                <a:solidFill>
                  <a:srgbClr val="7E928E"/>
                </a:solidFill>
                <a:latin typeface="맑은 고딕" panose="020B0503020000020004" pitchFamily="50" charset="-127"/>
              </a:rPr>
              <a:t>2025~2026 </a:t>
            </a:r>
            <a:r>
              <a:rPr lang="ko-KR" altLang="en-US" sz="800">
                <a:solidFill>
                  <a:srgbClr val="7E928E"/>
                </a:solidFill>
                <a:latin typeface="맑은 고딕" panose="020B0503020000020004" pitchFamily="50" charset="-127"/>
              </a:rPr>
              <a:t>조건부</a:t>
            </a:r>
            <a:r>
              <a:rPr lang="en-US" altLang="ko-KR" sz="800">
                <a:solidFill>
                  <a:srgbClr val="7E928E"/>
                </a:solidFill>
                <a:latin typeface="맑은 고딕" panose="020B0503020000020004" pitchFamily="50" charset="-127"/>
              </a:rPr>
              <a:t>.</a:t>
            </a:r>
            <a:endParaRPr lang="ko-KR" altLang="en-US" sz="800">
              <a:solidFill>
                <a:srgbClr val="7E928E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1574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778</Words>
  <Application>Microsoft Office PowerPoint</Application>
  <PresentationFormat>와이드스크린</PresentationFormat>
  <Paragraphs>71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맑은 고딕</vt:lpstr>
      <vt:lpstr>Arial</vt:lpstr>
      <vt:lpstr>Georgia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Chinseok Lee</dc:creator>
  <cp:lastModifiedBy>Chinseok Lee</cp:lastModifiedBy>
  <cp:revision>20</cp:revision>
  <dcterms:created xsi:type="dcterms:W3CDTF">2026-06-15T12:22:44Z</dcterms:created>
  <dcterms:modified xsi:type="dcterms:W3CDTF">2026-06-15T12:23:02Z</dcterms:modified>
</cp:coreProperties>
</file>